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23D74-45CA-49F5-8DE2-947498C22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4A7EB5-CD2A-440A-99B6-9B86A00BC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D1F7B9-15FC-46D7-8A3B-A038E0975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040D-5BA3-4DF9-B653-7A1D018FEBF4}" type="datetimeFigureOut">
              <a:rPr lang="ru-BY" smtClean="0"/>
              <a:t>07.09.2021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84790D-8313-45FA-B324-7058B9CB8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FE3AFF-587C-43E5-9988-5CDB3F45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A672-EEDE-43C4-9D32-FF0FD3B32FA4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359904496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9C7C7-DB9B-4485-BA4A-D665B18F6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3BB508-D579-4DBE-8FA2-EFEA42BAE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AD61A7-B114-4B7A-8F52-C5FED5EE4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040D-5BA3-4DF9-B653-7A1D018FEBF4}" type="datetimeFigureOut">
              <a:rPr lang="ru-BY" smtClean="0"/>
              <a:t>07.09.2021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704523-5F69-42EA-A6BE-90A27404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071432-E960-4E14-AAAE-ECE608B1D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A672-EEDE-43C4-9D32-FF0FD3B32FA4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801462696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0665B8-CE1B-4FDE-B3DA-7A417D001C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A12FFD-E7EC-4B05-B38C-32190F446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64F6E3-9320-4A67-81B9-F9330CB92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040D-5BA3-4DF9-B653-7A1D018FEBF4}" type="datetimeFigureOut">
              <a:rPr lang="ru-BY" smtClean="0"/>
              <a:t>07.09.2021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B85DF2-BB66-4F8D-BA35-B1EF9599C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1B1D50-820A-4707-8F7E-3DF6BCF23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A672-EEDE-43C4-9D32-FF0FD3B32FA4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903624131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1F9D0-A9A1-4241-A3A5-E8605EABE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9025EA-8B31-4A0E-83DF-D211058D9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4C8596-B5D2-44BE-8F92-CA0C9F5FB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040D-5BA3-4DF9-B653-7A1D018FEBF4}" type="datetimeFigureOut">
              <a:rPr lang="ru-BY" smtClean="0"/>
              <a:t>07.09.2021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46FA15-682C-4A5A-854C-12C71A7EF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99266E-9C2F-4C18-87AD-16B7D1F43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A672-EEDE-43C4-9D32-FF0FD3B32FA4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48027404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6AD6E4-2447-406C-82D2-676206A50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578292-B5CF-4AA9-8DE9-69F32A1DE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67868B-B140-422E-9F8D-E06B89660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040D-5BA3-4DF9-B653-7A1D018FEBF4}" type="datetimeFigureOut">
              <a:rPr lang="ru-BY" smtClean="0"/>
              <a:t>07.09.2021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7DA9B2-A37D-4077-9484-BFD959ED5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5967F9-8B68-43BA-8563-FFFA32E0A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A672-EEDE-43C4-9D32-FF0FD3B32FA4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946497801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71FDA-5D8C-4761-82D6-7CC8F735A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15385C-5F95-4297-9022-DD5C02DB1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BACA44-D3A8-4C0E-9DD8-3B3901FE3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E7E078-44A5-405F-ADE2-09F440BAE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040D-5BA3-4DF9-B653-7A1D018FEBF4}" type="datetimeFigureOut">
              <a:rPr lang="ru-BY" smtClean="0"/>
              <a:t>07.09.2021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FE31A1-1174-4262-9B9C-854F72C09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40715E-5A01-4824-B987-DE4C024E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A672-EEDE-43C4-9D32-FF0FD3B32FA4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154790116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ACB28-4197-4873-99B2-1CA3DF309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043D53-F938-44F2-9E98-64A966D74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6E9A10-E65C-45CF-B5B8-7461AF0D4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28907EE-2CED-4EAD-8131-C62DD1C2F0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06B3F21-DDEF-4020-8E55-336538222D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0B96E39-E472-439D-828D-95EE43A4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040D-5BA3-4DF9-B653-7A1D018FEBF4}" type="datetimeFigureOut">
              <a:rPr lang="ru-BY" smtClean="0"/>
              <a:t>07.09.2021</a:t>
            </a:fld>
            <a:endParaRPr lang="ru-BY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58A915E-9BE8-44C9-9CFB-185791391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3FC0C1-11A6-4EDA-8BD7-81F8BCA26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A672-EEDE-43C4-9D32-FF0FD3B32FA4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628351447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06056-3632-45D4-8EDA-B930E425F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CFE314-9D6B-4C03-94DC-18B6055DF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040D-5BA3-4DF9-B653-7A1D018FEBF4}" type="datetimeFigureOut">
              <a:rPr lang="ru-BY" smtClean="0"/>
              <a:t>07.09.2021</a:t>
            </a:fld>
            <a:endParaRPr lang="ru-BY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42076F4-BFD1-40BC-BD33-E49E7661A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E3DC8C-6E56-4ACF-A264-B4E9BC0D3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A672-EEDE-43C4-9D32-FF0FD3B32FA4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125453941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86C0F16-1E09-4A33-94CB-2ADDA6E8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040D-5BA3-4DF9-B653-7A1D018FEBF4}" type="datetimeFigureOut">
              <a:rPr lang="ru-BY" smtClean="0"/>
              <a:t>07.09.2021</a:t>
            </a:fld>
            <a:endParaRPr lang="ru-BY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3CAA47-631A-4D9E-B446-EEFC87CB9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A85E84-D361-4C2C-B310-ACFCC1F8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A672-EEDE-43C4-9D32-FF0FD3B32FA4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822440453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2A43C-DD40-4A97-998B-02F9D2C03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525A08-43C8-4A15-82C4-40EADF4E8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4D58BE-8BE7-4C99-A09B-E48E1433A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05E8E0-1CF8-45C3-A11D-9E8A6BC80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040D-5BA3-4DF9-B653-7A1D018FEBF4}" type="datetimeFigureOut">
              <a:rPr lang="ru-BY" smtClean="0"/>
              <a:t>07.09.2021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8F4B16-B980-4EC9-9458-6773FEB1F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4221E3-B29C-4EE7-8903-6E0A1B59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A672-EEDE-43C4-9D32-FF0FD3B32FA4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349328333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69657-CF86-47BE-8FE4-A55BCB5FF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F1B912E-F981-4E5A-93B8-B6B925D75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303FEE-DC34-44D4-9E56-934D75E9B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C0AABE-C156-42DC-8F5B-B369154BE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040D-5BA3-4DF9-B653-7A1D018FEBF4}" type="datetimeFigureOut">
              <a:rPr lang="ru-BY" smtClean="0"/>
              <a:t>07.09.2021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B16FBF-BA95-4F2A-9998-D86D7BD8D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A56C9A-479C-4514-BCFD-172DE6D2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A672-EEDE-43C4-9D32-FF0FD3B32FA4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075162586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6A2CAB-43B9-4B77-BD1E-CA843915C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98BC0B-1906-4711-A181-C7C4AE613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893147-CD09-49FD-8875-C5D237A6D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7040D-5BA3-4DF9-B653-7A1D018FEBF4}" type="datetimeFigureOut">
              <a:rPr lang="ru-BY" smtClean="0"/>
              <a:t>07.09.2021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CD42DD-81D0-4FA3-8F54-77416E78F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44A401-ACCA-4AAA-955C-67158DDF9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BA672-EEDE-43C4-9D32-FF0FD3B32FA4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53686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9AB72C-70AE-46FC-8FD9-19051113AC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21753"/>
      </p:ext>
    </p:extLst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1FE444BE-C84D-40AB-8E35-A9695955F6E9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68579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00134154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64240056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7895334"/>
                    </a:ext>
                  </a:extLst>
                </a:gridCol>
              </a:tblGrid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Bahnschrift" panose="020B0502040204020203" pitchFamily="34" charset="0"/>
                        </a:rPr>
                        <a:t>Страны</a:t>
                      </a:r>
                      <a:endParaRPr lang="ru-BY" sz="2800" b="1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Bahnschrift" panose="020B0502040204020203" pitchFamily="34" charset="0"/>
                        </a:rPr>
                        <a:t>Годы индустриализации</a:t>
                      </a:r>
                      <a:endParaRPr lang="ru-BY" sz="2800" b="1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Bahnschrift" panose="020B0502040204020203" pitchFamily="34" charset="0"/>
                        </a:rPr>
                        <a:t>Особенности проведения</a:t>
                      </a:r>
                      <a:endParaRPr lang="ru-BY" sz="2800" b="1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2181195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endParaRPr lang="ru-BY" sz="2800" b="1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2800" b="1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2800" b="1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8291939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endParaRPr lang="ru-BY" sz="2800" b="1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2800" b="1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2800" b="1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075495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endParaRPr lang="ru-BY" sz="2800" b="1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2800" b="1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2800" b="1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5575531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endParaRPr lang="ru-BY" sz="2800" b="1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2800" b="1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2800" b="1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4661764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endParaRPr lang="ru-BY" sz="2800" b="1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2800" b="1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2800" b="1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0382446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endParaRPr lang="ru-BY" sz="2800" b="1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2800" b="1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2800" b="1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24370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478D11F-7ACA-4356-831C-AA6F1A90989B}"/>
              </a:ext>
            </a:extLst>
          </p:cNvPr>
          <p:cNvSpPr txBox="1"/>
          <p:nvPr/>
        </p:nvSpPr>
        <p:spPr>
          <a:xfrm>
            <a:off x="355107" y="1127465"/>
            <a:ext cx="3222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</a:rPr>
              <a:t>Великобритания</a:t>
            </a:r>
            <a:endParaRPr lang="ru-BY" sz="2800" dirty="0">
              <a:latin typeface="Bahnschrift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75B73C-4005-465B-B4CE-03A437693532}"/>
              </a:ext>
            </a:extLst>
          </p:cNvPr>
          <p:cNvSpPr txBox="1"/>
          <p:nvPr/>
        </p:nvSpPr>
        <p:spPr>
          <a:xfrm>
            <a:off x="4387049" y="1127465"/>
            <a:ext cx="3222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ahnschrift" panose="020B0502040204020203" pitchFamily="34" charset="0"/>
              </a:rPr>
              <a:t>1760-</a:t>
            </a:r>
            <a:r>
              <a:rPr lang="be-BY" sz="2800" dirty="0">
                <a:latin typeface="Bahnschrift" panose="020B0502040204020203" pitchFamily="34" charset="0"/>
              </a:rPr>
              <a:t>е</a:t>
            </a:r>
            <a:endParaRPr lang="ru-BY" sz="2800" dirty="0">
              <a:latin typeface="Bahnschrift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77CBDD-CC05-4884-A786-991A4586B247}"/>
              </a:ext>
            </a:extLst>
          </p:cNvPr>
          <p:cNvSpPr txBox="1"/>
          <p:nvPr/>
        </p:nvSpPr>
        <p:spPr>
          <a:xfrm>
            <a:off x="8289524" y="1127465"/>
            <a:ext cx="3766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Bahnschrift" panose="020B0502040204020203" pitchFamily="34" charset="0"/>
              </a:rPr>
              <a:t>Ресурсы колоний, 50% угля всего мира</a:t>
            </a:r>
            <a:endParaRPr lang="ru-BY" sz="2000" dirty="0">
              <a:latin typeface="Bahnschrift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54A886-023C-4DE5-B33F-5C5F4AF6CFE6}"/>
              </a:ext>
            </a:extLst>
          </p:cNvPr>
          <p:cNvSpPr txBox="1"/>
          <p:nvPr/>
        </p:nvSpPr>
        <p:spPr>
          <a:xfrm>
            <a:off x="355107" y="2070264"/>
            <a:ext cx="3766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Bahnschrift" panose="020B0502040204020203" pitchFamily="34" charset="0"/>
              </a:rPr>
              <a:t>Бельгия</a:t>
            </a:r>
            <a:endParaRPr lang="ru-BY" sz="3200" dirty="0">
              <a:latin typeface="Bahnschrift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8C0385-6F26-4EB5-B3EC-B3A99E3C8BC1}"/>
              </a:ext>
            </a:extLst>
          </p:cNvPr>
          <p:cNvSpPr txBox="1"/>
          <p:nvPr/>
        </p:nvSpPr>
        <p:spPr>
          <a:xfrm>
            <a:off x="4304191" y="2070264"/>
            <a:ext cx="3766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Bahnschrift" panose="020B0502040204020203" pitchFamily="34" charset="0"/>
              </a:rPr>
              <a:t>1820-1830-е гг.</a:t>
            </a:r>
            <a:endParaRPr lang="ru-BY" sz="3200" dirty="0">
              <a:latin typeface="Bahnschrift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E5E5BE-6BDD-4072-A5CA-5E1EF6C25A70}"/>
              </a:ext>
            </a:extLst>
          </p:cNvPr>
          <p:cNvSpPr txBox="1"/>
          <p:nvPr/>
        </p:nvSpPr>
        <p:spPr>
          <a:xfrm>
            <a:off x="8289524" y="2070264"/>
            <a:ext cx="3766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Bahnschrift" panose="020B0502040204020203" pitchFamily="34" charset="0"/>
              </a:rPr>
              <a:t>Запасы угля и железа, много ж/д</a:t>
            </a:r>
            <a:endParaRPr lang="ru-BY" sz="2400" dirty="0">
              <a:latin typeface="Bahnschrift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E68DCF-EF39-4F73-9049-14C133A9F239}"/>
              </a:ext>
            </a:extLst>
          </p:cNvPr>
          <p:cNvSpPr txBox="1"/>
          <p:nvPr/>
        </p:nvSpPr>
        <p:spPr>
          <a:xfrm>
            <a:off x="355107" y="3013500"/>
            <a:ext cx="3766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Bahnschrift" panose="020B0502040204020203" pitchFamily="34" charset="0"/>
              </a:rPr>
              <a:t>Франция</a:t>
            </a:r>
            <a:endParaRPr lang="ru-BY" sz="3600" dirty="0">
              <a:latin typeface="Bahnschrift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4156AE-02AE-4FD2-8BB5-EA3981F2DAB2}"/>
              </a:ext>
            </a:extLst>
          </p:cNvPr>
          <p:cNvSpPr txBox="1"/>
          <p:nvPr/>
        </p:nvSpPr>
        <p:spPr>
          <a:xfrm>
            <a:off x="4335263" y="3013500"/>
            <a:ext cx="3766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Bahnschrift" panose="020B0502040204020203" pitchFamily="34" charset="0"/>
              </a:rPr>
              <a:t>п. п. </a:t>
            </a:r>
            <a:r>
              <a:rPr lang="en-US" sz="3600" dirty="0">
                <a:latin typeface="Bahnschrift" panose="020B0502040204020203" pitchFamily="34" charset="0"/>
              </a:rPr>
              <a:t>XIX </a:t>
            </a:r>
            <a:r>
              <a:rPr lang="be-BY" sz="3600" dirty="0">
                <a:latin typeface="Bahnschrift" panose="020B0502040204020203" pitchFamily="34" charset="0"/>
              </a:rPr>
              <a:t>в.</a:t>
            </a:r>
            <a:endParaRPr lang="ru-BY" sz="3600" dirty="0">
              <a:latin typeface="Bahnschrift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81CD30-7E82-48F2-BA7E-5CD504AFD9C2}"/>
              </a:ext>
            </a:extLst>
          </p:cNvPr>
          <p:cNvSpPr txBox="1"/>
          <p:nvPr/>
        </p:nvSpPr>
        <p:spPr>
          <a:xfrm>
            <a:off x="8315419" y="3013500"/>
            <a:ext cx="3766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Bahnschrift" panose="020B0502040204020203" pitchFamily="34" charset="0"/>
              </a:rPr>
              <a:t>Медленно, процветание текстиля, нет угля</a:t>
            </a:r>
            <a:endParaRPr lang="ru-BY" sz="2400" dirty="0">
              <a:latin typeface="Bahnschrift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9D0CBF-2F15-47A6-9B8B-16AFC18C9908}"/>
              </a:ext>
            </a:extLst>
          </p:cNvPr>
          <p:cNvSpPr txBox="1"/>
          <p:nvPr/>
        </p:nvSpPr>
        <p:spPr>
          <a:xfrm>
            <a:off x="355107" y="4018292"/>
            <a:ext cx="3766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Bahnschrift" panose="020B0502040204020203" pitchFamily="34" charset="0"/>
              </a:rPr>
              <a:t>Германия</a:t>
            </a:r>
            <a:endParaRPr lang="ru-BY" sz="3600" dirty="0">
              <a:latin typeface="Bahnschrift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054141-FD2D-488A-B9D0-C6091F75A52E}"/>
              </a:ext>
            </a:extLst>
          </p:cNvPr>
          <p:cNvSpPr txBox="1"/>
          <p:nvPr/>
        </p:nvSpPr>
        <p:spPr>
          <a:xfrm>
            <a:off x="4335263" y="4078972"/>
            <a:ext cx="3766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Bahnschrift" panose="020B0502040204020203" pitchFamily="34" charset="0"/>
              </a:rPr>
              <a:t>1830-е</a:t>
            </a:r>
            <a:endParaRPr lang="ru-BY" sz="3600" dirty="0">
              <a:latin typeface="Bahnschrift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84CB4D-82F6-4D26-8225-D37035ACA806}"/>
              </a:ext>
            </a:extLst>
          </p:cNvPr>
          <p:cNvSpPr txBox="1"/>
          <p:nvPr/>
        </p:nvSpPr>
        <p:spPr>
          <a:xfrm>
            <a:off x="8425648" y="4078971"/>
            <a:ext cx="3766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" panose="020B0502040204020203" pitchFamily="34" charset="0"/>
              </a:rPr>
              <a:t>Политическая раздробленность, центр - Пруссия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3E71FB-CC15-4F98-AF1E-80F1D7A12C7D}"/>
              </a:ext>
            </a:extLst>
          </p:cNvPr>
          <p:cNvSpPr txBox="1"/>
          <p:nvPr/>
        </p:nvSpPr>
        <p:spPr>
          <a:xfrm>
            <a:off x="355107" y="5084204"/>
            <a:ext cx="3766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</a:rPr>
              <a:t>США, Япония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1E3BFC-1EDD-4F65-B40E-6F45B08F4F4C}"/>
              </a:ext>
            </a:extLst>
          </p:cNvPr>
          <p:cNvSpPr txBox="1"/>
          <p:nvPr/>
        </p:nvSpPr>
        <p:spPr>
          <a:xfrm>
            <a:off x="4304191" y="5084204"/>
            <a:ext cx="3766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</a:rPr>
              <a:t>вт. п. </a:t>
            </a:r>
            <a:r>
              <a:rPr lang="en-US" sz="2800" dirty="0">
                <a:latin typeface="Bahnschrift" panose="020B0502040204020203" pitchFamily="34" charset="0"/>
              </a:rPr>
              <a:t>XIX </a:t>
            </a:r>
            <a:r>
              <a:rPr lang="be-BY" sz="2800" dirty="0">
                <a:latin typeface="Bahnschrift" panose="020B0502040204020203" pitchFamily="34" charset="0"/>
              </a:rPr>
              <a:t>в.</a:t>
            </a:r>
            <a:endParaRPr lang="ru-RU" sz="2800" dirty="0">
              <a:latin typeface="Bahnschrift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181B53-0038-441F-A6B5-83E3CB36E3F5}"/>
              </a:ext>
            </a:extLst>
          </p:cNvPr>
          <p:cNvSpPr txBox="1"/>
          <p:nvPr/>
        </p:nvSpPr>
        <p:spPr>
          <a:xfrm>
            <a:off x="8425648" y="5084204"/>
            <a:ext cx="3766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dirty="0">
                <a:latin typeface="Bahnschrift" panose="020B0502040204020203" pitchFamily="34" charset="0"/>
              </a:rPr>
              <a:t>Особенност</a:t>
            </a:r>
            <a:r>
              <a:rPr lang="ru-RU" dirty="0">
                <a:latin typeface="Bahnschrift" panose="020B0502040204020203" pitchFamily="34" charset="0"/>
              </a:rPr>
              <a:t>и географического и политического положения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F54D02-2AAA-4AD8-A1F5-98EB0243E312}"/>
              </a:ext>
            </a:extLst>
          </p:cNvPr>
          <p:cNvSpPr txBox="1"/>
          <p:nvPr/>
        </p:nvSpPr>
        <p:spPr>
          <a:xfrm>
            <a:off x="355107" y="6027005"/>
            <a:ext cx="3766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Bahnschrift" panose="020B0502040204020203" pitchFamily="34" charset="0"/>
              </a:rPr>
              <a:t>Италия, Португалия, Испания, Австро-Венгрия, Россия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056F7B-529F-4155-81F8-22C5768178B9}"/>
              </a:ext>
            </a:extLst>
          </p:cNvPr>
          <p:cNvSpPr txBox="1"/>
          <p:nvPr/>
        </p:nvSpPr>
        <p:spPr>
          <a:xfrm>
            <a:off x="4212824" y="6005740"/>
            <a:ext cx="3766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</a:rPr>
              <a:t>вт. п. </a:t>
            </a:r>
            <a:r>
              <a:rPr lang="en-US" sz="2800" dirty="0">
                <a:latin typeface="Bahnschrift" panose="020B0502040204020203" pitchFamily="34" charset="0"/>
              </a:rPr>
              <a:t>XIX-</a:t>
            </a:r>
            <a:r>
              <a:rPr lang="be-BY" sz="2800" dirty="0">
                <a:latin typeface="Bahnschrift" panose="020B0502040204020203" pitchFamily="34" charset="0"/>
              </a:rPr>
              <a:t>нач. </a:t>
            </a:r>
            <a:r>
              <a:rPr lang="en-US" sz="2800" dirty="0">
                <a:latin typeface="Bahnschrift" panose="020B0502040204020203" pitchFamily="34" charset="0"/>
              </a:rPr>
              <a:t>XX </a:t>
            </a:r>
            <a:r>
              <a:rPr lang="be-BY" sz="2800" dirty="0">
                <a:latin typeface="Bahnschrift" panose="020B0502040204020203" pitchFamily="34" charset="0"/>
              </a:rPr>
              <a:t>вв.</a:t>
            </a:r>
            <a:endParaRPr lang="ru-RU" sz="2800" dirty="0">
              <a:latin typeface="Bahnschrift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16F122-7AF2-4A2C-9FD1-A49A5568FA4E}"/>
              </a:ext>
            </a:extLst>
          </p:cNvPr>
          <p:cNvSpPr txBox="1"/>
          <p:nvPr/>
        </p:nvSpPr>
        <p:spPr>
          <a:xfrm>
            <a:off x="8425648" y="6005095"/>
            <a:ext cx="3766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Bahnschrift" panose="020B0502040204020203" pitchFamily="34" charset="0"/>
              </a:rPr>
              <a:t>Сохранение феодальных пережитков</a:t>
            </a:r>
          </a:p>
        </p:txBody>
      </p:sp>
    </p:spTree>
    <p:extLst>
      <p:ext uri="{BB962C8B-B14F-4D97-AF65-F5344CB8AC3E}">
        <p14:creationId xmlns:p14="http://schemas.microsoft.com/office/powerpoint/2010/main" val="330190120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065B4-4170-4C40-8248-77C6DE17E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6" y="1188637"/>
            <a:ext cx="3255085" cy="4480726"/>
          </a:xfrm>
        </p:spPr>
        <p:txBody>
          <a:bodyPr>
            <a:normAutofit/>
          </a:bodyPr>
          <a:lstStyle/>
          <a:p>
            <a:pPr algn="r"/>
            <a:r>
              <a:rPr lang="ru-RU" sz="4600" b="1" dirty="0">
                <a:latin typeface="Bahnschrift" panose="020B0502040204020203" pitchFamily="34" charset="0"/>
              </a:rPr>
              <a:t>Повторим изученное</a:t>
            </a:r>
            <a:endParaRPr lang="ru-BY" sz="4600" b="1" dirty="0">
              <a:latin typeface="Bahnschrift" panose="020B0502040204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5BC2DA-A8C5-45E0-82F6-ED3C2C3D5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5218776" cy="3560260"/>
          </a:xfrm>
        </p:spPr>
        <p:txBody>
          <a:bodyPr anchor="ctr">
            <a:normAutofit/>
          </a:bodyPr>
          <a:lstStyle/>
          <a:p>
            <a:r>
              <a:rPr lang="ru-RU" dirty="0">
                <a:latin typeface="Bahnschrift" panose="020B0502040204020203" pitchFamily="34" charset="0"/>
              </a:rPr>
              <a:t>Что такое промышленная революция?</a:t>
            </a:r>
          </a:p>
          <a:p>
            <a:r>
              <a:rPr lang="ru-RU" dirty="0">
                <a:latin typeface="Bahnschrift" panose="020B0502040204020203" pitchFamily="34" charset="0"/>
              </a:rPr>
              <a:t>Что такое индустриализация?</a:t>
            </a:r>
          </a:p>
          <a:p>
            <a:r>
              <a:rPr lang="ru-RU" dirty="0">
                <a:latin typeface="Bahnschrift" panose="020B0502040204020203" pitchFamily="34" charset="0"/>
              </a:rPr>
              <a:t>Как происходила индустриализация в разных странах Европы и других частях света?</a:t>
            </a:r>
            <a:endParaRPr lang="ru-BY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578551"/>
      </p:ext>
    </p:extLst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32DBE-A606-4D73-87FE-404875267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05341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7200" b="1" dirty="0">
                <a:latin typeface="Bahnschrift" panose="020B0502040204020203" pitchFamily="34" charset="0"/>
              </a:rPr>
              <a:t>Задание!</a:t>
            </a:r>
            <a:endParaRPr lang="ru-BY" sz="7200" b="1" dirty="0">
              <a:latin typeface="Bahnschrift" panose="020B0502040204020203" pitchFamily="34" charset="0"/>
            </a:endParaRP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B43DB8E7-C738-4356-8A07-AAD390327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666" y="2334827"/>
            <a:ext cx="10040645" cy="3622090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Bahnschrift" panose="020B0502040204020203" pitchFamily="34" charset="0"/>
              </a:rPr>
              <a:t>Изучите пункт «Аграрная революция» и постройте рассказ от 1-го лица, используя следующие вопросы:</a:t>
            </a:r>
          </a:p>
          <a:p>
            <a:pPr>
              <a:buFontTx/>
              <a:buChar char="-"/>
            </a:pPr>
            <a:r>
              <a:rPr lang="ru-RU" sz="2400" dirty="0">
                <a:latin typeface="Bahnschrift" panose="020B0502040204020203" pitchFamily="34" charset="0"/>
              </a:rPr>
              <a:t>Что такое аграрная революция?</a:t>
            </a:r>
          </a:p>
          <a:p>
            <a:pPr>
              <a:buFontTx/>
              <a:buChar char="-"/>
            </a:pPr>
            <a:r>
              <a:rPr lang="ru-RU" sz="2400" dirty="0">
                <a:latin typeface="Bahnschrift" panose="020B0502040204020203" pitchFamily="34" charset="0"/>
              </a:rPr>
              <a:t>Как она происходила?</a:t>
            </a:r>
          </a:p>
          <a:p>
            <a:pPr>
              <a:buFontTx/>
              <a:buChar char="-"/>
            </a:pPr>
            <a:r>
              <a:rPr lang="ru-RU" sz="2400" dirty="0">
                <a:latin typeface="Bahnschrift" panose="020B0502040204020203" pitchFamily="34" charset="0"/>
              </a:rPr>
              <a:t>Что способствовало ускорению аграрной революции?</a:t>
            </a:r>
          </a:p>
          <a:p>
            <a:pPr>
              <a:buFontTx/>
              <a:buChar char="-"/>
            </a:pPr>
            <a:r>
              <a:rPr lang="ru-RU" sz="2400" dirty="0">
                <a:latin typeface="Bahnschrift" panose="020B0502040204020203" pitchFamily="34" charset="0"/>
              </a:rPr>
              <a:t>С какими проблемами Вы столкнулись при осуществлении аграрных преобразований?</a:t>
            </a:r>
          </a:p>
          <a:p>
            <a:pPr>
              <a:buFontTx/>
              <a:buChar char="-"/>
            </a:pPr>
            <a:r>
              <a:rPr lang="ru-RU" sz="2400" dirty="0">
                <a:latin typeface="Bahnschrift" panose="020B0502040204020203" pitchFamily="34" charset="0"/>
              </a:rPr>
              <a:t>Какие открытия повлияли на развитие этой сферы?</a:t>
            </a:r>
          </a:p>
          <a:p>
            <a:pPr>
              <a:buFontTx/>
              <a:buChar char="-"/>
            </a:pPr>
            <a:r>
              <a:rPr lang="ru-RU" sz="2400" dirty="0">
                <a:latin typeface="Bahnschrift" panose="020B0502040204020203" pitchFamily="34" charset="0"/>
              </a:rPr>
              <a:t>Каковы итоги аграрной революции?</a:t>
            </a:r>
            <a:endParaRPr lang="ru-BY" sz="24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01867"/>
      </p:ext>
    </p:extLst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4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29E0B9-431F-4CB8-9546-FE81C9204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71569"/>
      </p:ext>
    </p:extLst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AA087-6137-49FE-A463-7C432DF60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6" y="1188637"/>
            <a:ext cx="3255087" cy="4480726"/>
          </a:xfrm>
        </p:spPr>
        <p:txBody>
          <a:bodyPr>
            <a:normAutofit/>
          </a:bodyPr>
          <a:lstStyle/>
          <a:p>
            <a:pPr algn="r"/>
            <a:r>
              <a:rPr lang="ru-RU" sz="4100" b="1" dirty="0">
                <a:latin typeface="Bahnschrift" panose="020B0502040204020203" pitchFamily="34" charset="0"/>
              </a:rPr>
              <a:t>Социальные проблемы</a:t>
            </a:r>
            <a:endParaRPr lang="ru-BY" sz="4100" b="1" dirty="0">
              <a:latin typeface="Bahnschrift" panose="020B0502040204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бъект 2">
            <a:extLst>
              <a:ext uri="{FF2B5EF4-FFF2-40B4-BE49-F238E27FC236}">
                <a16:creationId xmlns:a16="http://schemas.microsoft.com/office/drawing/2014/main" id="{1E730744-9D95-4CF5-A844-48A522006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59" y="1648870"/>
            <a:ext cx="5421975" cy="3560260"/>
          </a:xfrm>
        </p:spPr>
        <p:txBody>
          <a:bodyPr anchor="ctr">
            <a:normAutofit fontScale="92500" lnSpcReduction="10000"/>
          </a:bodyPr>
          <a:lstStyle/>
          <a:p>
            <a:r>
              <a:rPr lang="ru-RU" sz="3200" dirty="0">
                <a:latin typeface="Bahnschrift" panose="020B0502040204020203" pitchFamily="34" charset="0"/>
              </a:rPr>
              <a:t>Жесткая эксплуатация рабочих</a:t>
            </a:r>
          </a:p>
          <a:p>
            <a:r>
              <a:rPr lang="ru-RU" sz="3200" dirty="0">
                <a:latin typeface="Bahnschrift" panose="020B0502040204020203" pitchFamily="34" charset="0"/>
              </a:rPr>
              <a:t>Возникновение рабочего движения</a:t>
            </a:r>
          </a:p>
          <a:p>
            <a:r>
              <a:rPr lang="ru-RU" sz="3200" dirty="0" err="1">
                <a:latin typeface="Bahnschrift" panose="020B0502040204020203" pitchFamily="34" charset="0"/>
              </a:rPr>
              <a:t>Луддизм</a:t>
            </a:r>
            <a:endParaRPr lang="ru-RU" sz="3200" dirty="0">
              <a:latin typeface="Bahnschrift" panose="020B0502040204020203" pitchFamily="34" charset="0"/>
            </a:endParaRPr>
          </a:p>
          <a:p>
            <a:r>
              <a:rPr lang="ru-RU" sz="3200" dirty="0">
                <a:latin typeface="Bahnschrift" panose="020B0502040204020203" pitchFamily="34" charset="0"/>
              </a:rPr>
              <a:t>Рост производительности труда, выпуска товаров и борьба за рынки сбыта</a:t>
            </a:r>
            <a:endParaRPr lang="ru-BY" sz="32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399768"/>
      </p:ext>
    </p:extLst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0AF90E-D0DA-4AE9-A4AA-7409BED41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448664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9600" b="1" kern="1200" dirty="0">
                <a:solidFill>
                  <a:schemeClr val="tx1"/>
                </a:solidFill>
                <a:latin typeface="Bahnschrift" panose="020B0502040204020203" pitchFamily="34" charset="0"/>
              </a:rPr>
              <a:t>Д/З: в. 1-7 (</a:t>
            </a:r>
            <a:r>
              <a:rPr lang="en-US" sz="9600" b="1" kern="1200" dirty="0" err="1">
                <a:solidFill>
                  <a:schemeClr val="tx1"/>
                </a:solidFill>
                <a:latin typeface="Bahnschrift" panose="020B0502040204020203" pitchFamily="34" charset="0"/>
              </a:rPr>
              <a:t>на</a:t>
            </a:r>
            <a:r>
              <a:rPr lang="en-US" sz="9600" b="1" kern="12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9600" b="1" kern="1200" dirty="0" err="1">
                <a:solidFill>
                  <a:schemeClr val="tx1"/>
                </a:solidFill>
                <a:latin typeface="Bahnschrift" panose="020B0502040204020203" pitchFamily="34" charset="0"/>
              </a:rPr>
              <a:t>выбор</a:t>
            </a:r>
            <a:r>
              <a:rPr lang="en-US" sz="9600" b="1" kern="1200" dirty="0">
                <a:solidFill>
                  <a:schemeClr val="tx1"/>
                </a:solidFill>
                <a:latin typeface="Bahnschrift" panose="020B0502040204020203" pitchFamily="34" charset="0"/>
              </a:rPr>
              <a:t>), с. 21 (</a:t>
            </a:r>
            <a:r>
              <a:rPr lang="en-US" sz="9600" b="1" kern="1200" dirty="0" err="1">
                <a:solidFill>
                  <a:schemeClr val="tx1"/>
                </a:solidFill>
                <a:latin typeface="Bahnschrift" panose="020B0502040204020203" pitchFamily="34" charset="0"/>
              </a:rPr>
              <a:t>доп</a:t>
            </a:r>
            <a:r>
              <a:rPr lang="en-US" sz="9600" b="1" kern="1200" dirty="0">
                <a:solidFill>
                  <a:schemeClr val="tx1"/>
                </a:solidFill>
                <a:latin typeface="Bahnschrift" panose="020B0502040204020203" pitchFamily="34" charset="0"/>
              </a:rPr>
              <a:t>. </a:t>
            </a:r>
            <a:r>
              <a:rPr lang="en-US" sz="9600" b="1" kern="1200" dirty="0" err="1">
                <a:solidFill>
                  <a:schemeClr val="tx1"/>
                </a:solidFill>
                <a:latin typeface="Bahnschrift" panose="020B0502040204020203" pitchFamily="34" charset="0"/>
              </a:rPr>
              <a:t>зад</a:t>
            </a:r>
            <a:r>
              <a:rPr lang="en-US" sz="9600" b="1" kern="1200" dirty="0">
                <a:solidFill>
                  <a:schemeClr val="tx1"/>
                </a:solidFill>
                <a:latin typeface="Bahnschrift" panose="020B0502040204020203" pitchFamily="34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0800651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28B8607-483F-4403-A0D6-CBAE3026ED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6" r="-1" b="-1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4AF058-BA20-4279-AD1D-25B49D8A9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r>
              <a:rPr lang="ru-RU" sz="8000" b="1">
                <a:solidFill>
                  <a:srgbClr val="FFFFFF"/>
                </a:solidFill>
                <a:latin typeface="Bahnschrift" panose="020B0502040204020203" pitchFamily="34" charset="0"/>
              </a:rPr>
              <a:t>Промышленная революция </a:t>
            </a:r>
            <a:r>
              <a:rPr lang="en-US" sz="8000" b="1">
                <a:solidFill>
                  <a:srgbClr val="FFFFFF"/>
                </a:solidFill>
                <a:latin typeface="Bahnschrift" panose="020B0502040204020203" pitchFamily="34" charset="0"/>
              </a:rPr>
              <a:t>XIX </a:t>
            </a:r>
            <a:r>
              <a:rPr lang="ru-RU" sz="8000" b="1">
                <a:solidFill>
                  <a:srgbClr val="FFFFFF"/>
                </a:solidFill>
                <a:latin typeface="Bahnschrift" panose="020B0502040204020203" pitchFamily="34" charset="0"/>
              </a:rPr>
              <a:t>в.</a:t>
            </a:r>
            <a:endParaRPr lang="ru-BY" sz="8000" b="1">
              <a:solidFill>
                <a:srgbClr val="FFFFFF"/>
              </a:solidFill>
              <a:latin typeface="Bahnschrift" panose="020B0502040204020203" pitchFamily="34" charset="0"/>
            </a:endParaRPr>
          </a:p>
        </p:txBody>
      </p:sp>
      <p:sp>
        <p:nvSpPr>
          <p:cNvPr id="17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93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A97B31-31D7-4B58-914A-CE4AC0D4D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941033"/>
            <a:ext cx="8959893" cy="1208464"/>
          </a:xfrm>
        </p:spPr>
        <p:txBody>
          <a:bodyPr anchor="b">
            <a:normAutofit/>
          </a:bodyPr>
          <a:lstStyle/>
          <a:p>
            <a:pPr algn="ctr"/>
            <a:r>
              <a:rPr lang="ru-RU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План</a:t>
            </a:r>
            <a:endParaRPr lang="ru-BY" sz="6000" b="1" dirty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2E8DD9-D142-4710-8253-F37D7C6A7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54" y="2427383"/>
            <a:ext cx="8959892" cy="3169482"/>
          </a:xfrm>
        </p:spPr>
        <p:txBody>
          <a:bodyPr anchor="t">
            <a:noAutofit/>
          </a:bodyPr>
          <a:lstStyle/>
          <a:p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Суть промышленной революции</a:t>
            </a:r>
          </a:p>
          <a:p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Экономический рост и индустриализация в Европе</a:t>
            </a:r>
          </a:p>
          <a:p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Аграрная революция</a:t>
            </a:r>
          </a:p>
          <a:p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Промышленная революция и наука</a:t>
            </a:r>
          </a:p>
          <a:p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Социальные проблемы</a:t>
            </a:r>
            <a:endParaRPr lang="ru-BY" sz="3200" dirty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332262"/>
      </p:ext>
    </p:extLst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внешний, группа, люди&#10;&#10;Автоматически созданное описание">
            <a:extLst>
              <a:ext uri="{FF2B5EF4-FFF2-40B4-BE49-F238E27FC236}">
                <a16:creationId xmlns:a16="http://schemas.microsoft.com/office/drawing/2014/main" id="{012497BC-30EB-4D97-A966-C6C2F5F450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9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4230F-81B4-4F26-9162-886828536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37" y="5154168"/>
            <a:ext cx="7628431" cy="126187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Промышленная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революция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—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массовый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переход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от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ручного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труда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 к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машинному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от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мануфактуры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 к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фабрике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произошедший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 в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ведущих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государствах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мира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 в XVIII—XIX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веках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.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3816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088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небо, внешний, вода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A72C4037-41F7-4EA8-861D-CE621C47E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F3874-07AE-446B-8040-B7D9801BA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7087370" cy="356924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 err="1">
                <a:solidFill>
                  <a:srgbClr val="FFFFFF"/>
                </a:solidFill>
                <a:latin typeface="Bahnschrift" panose="020B0502040204020203" pitchFamily="34" charset="0"/>
              </a:rPr>
              <a:t>Индустриализация</a:t>
            </a:r>
            <a:r>
              <a:rPr lang="en-US" dirty="0">
                <a:solidFill>
                  <a:srgbClr val="FFFFFF"/>
                </a:solidFill>
                <a:latin typeface="Bahnschrift" panose="020B0502040204020203" pitchFamily="34" charset="0"/>
              </a:rPr>
              <a:t> – </a:t>
            </a:r>
            <a:r>
              <a:rPr lang="en-US" dirty="0" err="1">
                <a:solidFill>
                  <a:srgbClr val="FFFFFF"/>
                </a:solidFill>
                <a:latin typeface="Bahnschrift" panose="020B0502040204020203" pitchFamily="34" charset="0"/>
              </a:rPr>
              <a:t>процесс</a:t>
            </a:r>
            <a:r>
              <a:rPr lang="en-US" dirty="0">
                <a:solidFill>
                  <a:srgbClr val="FFFFFF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ahnschrift" panose="020B0502040204020203" pitchFamily="34" charset="0"/>
              </a:rPr>
              <a:t>формирования</a:t>
            </a:r>
            <a:r>
              <a:rPr lang="en-US" dirty="0">
                <a:solidFill>
                  <a:srgbClr val="FFFFFF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ahnschrift" panose="020B0502040204020203" pitchFamily="34" charset="0"/>
              </a:rPr>
              <a:t>машинной</a:t>
            </a:r>
            <a:r>
              <a:rPr lang="en-US" dirty="0">
                <a:solidFill>
                  <a:srgbClr val="FFFFFF"/>
                </a:solidFill>
                <a:latin typeface="Bahnschrift" panose="020B0502040204020203" pitchFamily="34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Bahnschrift" panose="020B0502040204020203" pitchFamily="34" charset="0"/>
              </a:rPr>
              <a:t>или</a:t>
            </a:r>
            <a:r>
              <a:rPr lang="en-US" dirty="0">
                <a:solidFill>
                  <a:srgbClr val="FFFFFF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ahnschrift" panose="020B0502040204020203" pitchFamily="34" charset="0"/>
              </a:rPr>
              <a:t>индустриальной</a:t>
            </a:r>
            <a:r>
              <a:rPr lang="en-US" dirty="0">
                <a:solidFill>
                  <a:srgbClr val="FFFFFF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ahnschrift" panose="020B0502040204020203" pitchFamily="34" charset="0"/>
              </a:rPr>
              <a:t>производственной</a:t>
            </a:r>
            <a:r>
              <a:rPr lang="en-US" dirty="0">
                <a:solidFill>
                  <a:srgbClr val="FFFFFF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ahnschrift" panose="020B0502040204020203" pitchFamily="34" charset="0"/>
              </a:rPr>
              <a:t>базы</a:t>
            </a:r>
            <a:endParaRPr lang="en-US" dirty="0">
              <a:solidFill>
                <a:srgbClr val="FFFFFF"/>
              </a:solidFill>
              <a:latin typeface="Bahnschrift" panose="020B05020402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57023"/>
      </p:ext>
    </p:extLst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1FE444BE-C84D-40AB-8E35-A9695955F6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723035"/>
              </p:ext>
            </p:extLst>
          </p:nvPr>
        </p:nvGraphicFramePr>
        <p:xfrm>
          <a:off x="0" y="0"/>
          <a:ext cx="12192000" cy="68579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00134154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64240056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7895334"/>
                    </a:ext>
                  </a:extLst>
                </a:gridCol>
              </a:tblGrid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Bahnschrift" panose="020B0502040204020203" pitchFamily="34" charset="0"/>
                        </a:rPr>
                        <a:t>Страны</a:t>
                      </a:r>
                      <a:endParaRPr lang="ru-BY" sz="2800" b="1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Bahnschrift" panose="020B0502040204020203" pitchFamily="34" charset="0"/>
                        </a:rPr>
                        <a:t>Годы индустриализации</a:t>
                      </a:r>
                      <a:endParaRPr lang="ru-BY" sz="2800" b="1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Bahnschrift" panose="020B0502040204020203" pitchFamily="34" charset="0"/>
                        </a:rPr>
                        <a:t>Особенности проведения</a:t>
                      </a:r>
                      <a:endParaRPr lang="ru-BY" sz="2800" b="1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2181195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endParaRPr lang="ru-BY" sz="2800" b="1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2800" b="1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2800" b="1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8291939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endParaRPr lang="ru-BY" sz="2800" b="1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2800" b="1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2800" b="1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075495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endParaRPr lang="ru-BY" sz="2800" b="1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2800" b="1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2800" b="1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5575531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endParaRPr lang="ru-BY" sz="2800" b="1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2800" b="1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2800" b="1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4661764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endParaRPr lang="ru-BY" sz="2800" b="1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2800" b="1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2800" b="1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0382446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endParaRPr lang="ru-BY" sz="2800" b="1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2800" b="1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2800" b="1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24370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478D11F-7ACA-4356-831C-AA6F1A90989B}"/>
              </a:ext>
            </a:extLst>
          </p:cNvPr>
          <p:cNvSpPr txBox="1"/>
          <p:nvPr/>
        </p:nvSpPr>
        <p:spPr>
          <a:xfrm>
            <a:off x="355107" y="1127465"/>
            <a:ext cx="3222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</a:rPr>
              <a:t>Великобритания</a:t>
            </a:r>
            <a:endParaRPr lang="ru-BY" sz="2800" dirty="0">
              <a:latin typeface="Bahnschrift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75B73C-4005-465B-B4CE-03A437693532}"/>
              </a:ext>
            </a:extLst>
          </p:cNvPr>
          <p:cNvSpPr txBox="1"/>
          <p:nvPr/>
        </p:nvSpPr>
        <p:spPr>
          <a:xfrm>
            <a:off x="4387049" y="1127465"/>
            <a:ext cx="3222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ahnschrift" panose="020B0502040204020203" pitchFamily="34" charset="0"/>
              </a:rPr>
              <a:t>1760-</a:t>
            </a:r>
            <a:r>
              <a:rPr lang="be-BY" sz="2800" dirty="0">
                <a:latin typeface="Bahnschrift" panose="020B0502040204020203" pitchFamily="34" charset="0"/>
              </a:rPr>
              <a:t>е</a:t>
            </a:r>
            <a:endParaRPr lang="ru-BY" sz="2800" dirty="0">
              <a:latin typeface="Bahnschrift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77CBDD-CC05-4884-A786-991A4586B247}"/>
              </a:ext>
            </a:extLst>
          </p:cNvPr>
          <p:cNvSpPr txBox="1"/>
          <p:nvPr/>
        </p:nvSpPr>
        <p:spPr>
          <a:xfrm>
            <a:off x="8289524" y="1127465"/>
            <a:ext cx="3766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Bahnschrift" panose="020B0502040204020203" pitchFamily="34" charset="0"/>
              </a:rPr>
              <a:t>Ресурсы колоний, 50% угля всего мира</a:t>
            </a:r>
            <a:endParaRPr lang="ru-BY" sz="20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69730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3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2DC7CA-158A-4C63-9FD7-B10C998B5F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73" t="18047" r="24849" b="24579"/>
          <a:stretch/>
        </p:blipFill>
        <p:spPr>
          <a:xfrm>
            <a:off x="1316220" y="643467"/>
            <a:ext cx="955956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74601"/>
      </p:ext>
    </p:extLst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1FE444BE-C84D-40AB-8E35-A9695955F6E9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68579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00134154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64240056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7895334"/>
                    </a:ext>
                  </a:extLst>
                </a:gridCol>
              </a:tblGrid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Bahnschrift" panose="020B0502040204020203" pitchFamily="34" charset="0"/>
                        </a:rPr>
                        <a:t>Страны</a:t>
                      </a:r>
                      <a:endParaRPr lang="ru-BY" sz="2800" b="1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Bahnschrift" panose="020B0502040204020203" pitchFamily="34" charset="0"/>
                        </a:rPr>
                        <a:t>Годы индустриализации</a:t>
                      </a:r>
                      <a:endParaRPr lang="ru-BY" sz="2800" b="1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Bahnschrift" panose="020B0502040204020203" pitchFamily="34" charset="0"/>
                        </a:rPr>
                        <a:t>Особенности проведения</a:t>
                      </a:r>
                      <a:endParaRPr lang="ru-BY" sz="2800" b="1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2181195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endParaRPr lang="ru-BY" sz="2800" b="1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2800" b="1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2800" b="1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8291939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endParaRPr lang="ru-BY" sz="2800" b="1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2800" b="1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2800" b="1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075495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endParaRPr lang="ru-BY" sz="2800" b="1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2800" b="1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2800" b="1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5575531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endParaRPr lang="ru-BY" sz="2800" b="1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2800" b="1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2800" b="1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4661764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endParaRPr lang="ru-BY" sz="2800" b="1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2800" b="1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2800" b="1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0382446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endParaRPr lang="ru-BY" sz="2800" b="1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2800" b="1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2800" b="1" dirty="0"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24370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478D11F-7ACA-4356-831C-AA6F1A90989B}"/>
              </a:ext>
            </a:extLst>
          </p:cNvPr>
          <p:cNvSpPr txBox="1"/>
          <p:nvPr/>
        </p:nvSpPr>
        <p:spPr>
          <a:xfrm>
            <a:off x="355107" y="1127465"/>
            <a:ext cx="3222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</a:rPr>
              <a:t>Великобритания</a:t>
            </a:r>
            <a:endParaRPr lang="ru-BY" sz="2800" dirty="0">
              <a:latin typeface="Bahnschrift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75B73C-4005-465B-B4CE-03A437693532}"/>
              </a:ext>
            </a:extLst>
          </p:cNvPr>
          <p:cNvSpPr txBox="1"/>
          <p:nvPr/>
        </p:nvSpPr>
        <p:spPr>
          <a:xfrm>
            <a:off x="4387049" y="1127465"/>
            <a:ext cx="3222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ahnschrift" panose="020B0502040204020203" pitchFamily="34" charset="0"/>
              </a:rPr>
              <a:t>1760-</a:t>
            </a:r>
            <a:r>
              <a:rPr lang="be-BY" sz="2800" dirty="0">
                <a:latin typeface="Bahnschrift" panose="020B0502040204020203" pitchFamily="34" charset="0"/>
              </a:rPr>
              <a:t>е</a:t>
            </a:r>
            <a:endParaRPr lang="ru-BY" sz="2800" dirty="0">
              <a:latin typeface="Bahnschrift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77CBDD-CC05-4884-A786-991A4586B247}"/>
              </a:ext>
            </a:extLst>
          </p:cNvPr>
          <p:cNvSpPr txBox="1"/>
          <p:nvPr/>
        </p:nvSpPr>
        <p:spPr>
          <a:xfrm>
            <a:off x="8289524" y="1127465"/>
            <a:ext cx="3766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Bahnschrift" panose="020B0502040204020203" pitchFamily="34" charset="0"/>
              </a:rPr>
              <a:t>Ресурсы колоний, 50% угля всего мира</a:t>
            </a:r>
            <a:endParaRPr lang="ru-BY" sz="2000" dirty="0">
              <a:latin typeface="Bahnschrift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54A886-023C-4DE5-B33F-5C5F4AF6CFE6}"/>
              </a:ext>
            </a:extLst>
          </p:cNvPr>
          <p:cNvSpPr txBox="1"/>
          <p:nvPr/>
        </p:nvSpPr>
        <p:spPr>
          <a:xfrm>
            <a:off x="355107" y="2070264"/>
            <a:ext cx="3766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Bahnschrift" panose="020B0502040204020203" pitchFamily="34" charset="0"/>
              </a:rPr>
              <a:t>Бельгия</a:t>
            </a:r>
            <a:endParaRPr lang="ru-BY" sz="3200" dirty="0">
              <a:latin typeface="Bahnschrift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8C0385-6F26-4EB5-B3EC-B3A99E3C8BC1}"/>
              </a:ext>
            </a:extLst>
          </p:cNvPr>
          <p:cNvSpPr txBox="1"/>
          <p:nvPr/>
        </p:nvSpPr>
        <p:spPr>
          <a:xfrm>
            <a:off x="4304191" y="2070264"/>
            <a:ext cx="3766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Bahnschrift" panose="020B0502040204020203" pitchFamily="34" charset="0"/>
              </a:rPr>
              <a:t>1820-1830-е гг.</a:t>
            </a:r>
            <a:endParaRPr lang="ru-BY" sz="3200" dirty="0">
              <a:latin typeface="Bahnschrift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E5E5BE-6BDD-4072-A5CA-5E1EF6C25A70}"/>
              </a:ext>
            </a:extLst>
          </p:cNvPr>
          <p:cNvSpPr txBox="1"/>
          <p:nvPr/>
        </p:nvSpPr>
        <p:spPr>
          <a:xfrm>
            <a:off x="8289524" y="2070264"/>
            <a:ext cx="3766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Bahnschrift" panose="020B0502040204020203" pitchFamily="34" charset="0"/>
              </a:rPr>
              <a:t>Запасы угля и железа, много ж/д</a:t>
            </a:r>
            <a:endParaRPr lang="ru-BY" sz="2400" dirty="0">
              <a:latin typeface="Bahnschrift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E68DCF-EF39-4F73-9049-14C133A9F239}"/>
              </a:ext>
            </a:extLst>
          </p:cNvPr>
          <p:cNvSpPr txBox="1"/>
          <p:nvPr/>
        </p:nvSpPr>
        <p:spPr>
          <a:xfrm>
            <a:off x="355107" y="3013500"/>
            <a:ext cx="3766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Bahnschrift" panose="020B0502040204020203" pitchFamily="34" charset="0"/>
              </a:rPr>
              <a:t>Франция</a:t>
            </a:r>
            <a:endParaRPr lang="ru-BY" sz="3600" dirty="0">
              <a:latin typeface="Bahnschrift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4156AE-02AE-4FD2-8BB5-EA3981F2DAB2}"/>
              </a:ext>
            </a:extLst>
          </p:cNvPr>
          <p:cNvSpPr txBox="1"/>
          <p:nvPr/>
        </p:nvSpPr>
        <p:spPr>
          <a:xfrm>
            <a:off x="4335263" y="3013500"/>
            <a:ext cx="3766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Bahnschrift" panose="020B0502040204020203" pitchFamily="34" charset="0"/>
              </a:rPr>
              <a:t>п. п. </a:t>
            </a:r>
            <a:r>
              <a:rPr lang="en-US" sz="3600" dirty="0">
                <a:latin typeface="Bahnschrift" panose="020B0502040204020203" pitchFamily="34" charset="0"/>
              </a:rPr>
              <a:t>XIX </a:t>
            </a:r>
            <a:r>
              <a:rPr lang="be-BY" sz="3600" dirty="0">
                <a:latin typeface="Bahnschrift" panose="020B0502040204020203" pitchFamily="34" charset="0"/>
              </a:rPr>
              <a:t>в.</a:t>
            </a:r>
            <a:endParaRPr lang="ru-BY" sz="3600" dirty="0">
              <a:latin typeface="Bahnschrift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81CD30-7E82-48F2-BA7E-5CD504AFD9C2}"/>
              </a:ext>
            </a:extLst>
          </p:cNvPr>
          <p:cNvSpPr txBox="1"/>
          <p:nvPr/>
        </p:nvSpPr>
        <p:spPr>
          <a:xfrm>
            <a:off x="8315419" y="3013500"/>
            <a:ext cx="3766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Bahnschrift" panose="020B0502040204020203" pitchFamily="34" charset="0"/>
              </a:rPr>
              <a:t>Медленно, процветание текстиля, нет угля</a:t>
            </a:r>
            <a:endParaRPr lang="ru-BY" sz="24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82708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478C39-11F4-41D0-8C01-625BE9E0D5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54" t="22491" r="27121" b="21885"/>
          <a:stretch/>
        </p:blipFill>
        <p:spPr>
          <a:xfrm>
            <a:off x="1428739" y="643466"/>
            <a:ext cx="933452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45419"/>
      </p:ext>
    </p:extLst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Тема Office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329</Words>
  <Application>Microsoft Office PowerPoint</Application>
  <PresentationFormat>Широкоэкранный</PresentationFormat>
  <Paragraphs>66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Bahnschrift</vt:lpstr>
      <vt:lpstr>Calibri</vt:lpstr>
      <vt:lpstr>Calibri Light</vt:lpstr>
      <vt:lpstr>Тема Office</vt:lpstr>
      <vt:lpstr>Презентация PowerPoint</vt:lpstr>
      <vt:lpstr>Промышленная революция XIX в.</vt:lpstr>
      <vt:lpstr>План</vt:lpstr>
      <vt:lpstr>Промышленная революция — массовый переход от ручного труда к машинному, от мануфактуры к фабрике, произошедший в ведущих государствах мира в XVIII—XIX веках.</vt:lpstr>
      <vt:lpstr>Индустриализация – процесс формирования машинной, или индустриальной производственной базы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Повторим изученное</vt:lpstr>
      <vt:lpstr>Задание!</vt:lpstr>
      <vt:lpstr>Презентация PowerPoint</vt:lpstr>
      <vt:lpstr>Социальные проблемы</vt:lpstr>
      <vt:lpstr>Д/З: в. 1-7 (на выбор), с. 21 (доп. зад.)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Рак</dc:creator>
  <cp:lastModifiedBy>Иван Рак</cp:lastModifiedBy>
  <cp:revision>1</cp:revision>
  <dcterms:created xsi:type="dcterms:W3CDTF">2021-09-07T17:02:05Z</dcterms:created>
  <dcterms:modified xsi:type="dcterms:W3CDTF">2021-09-07T17:27:13Z</dcterms:modified>
</cp:coreProperties>
</file>