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945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b549bc809_0_0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b549bc809_0_0:notes"/>
          <p:cNvSpPr txBox="1"/>
          <p:nvPr>
            <p:ph idx="1" type="body"/>
          </p:nvPr>
        </p:nvSpPr>
        <p:spPr>
          <a:xfrm>
            <a:off x="685800" y="4724175"/>
            <a:ext cx="5486400" cy="44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1219200" y="2516625"/>
            <a:ext cx="97536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219200" y="5166530"/>
            <a:ext cx="9753600" cy="1144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4326237" y="-337202"/>
            <a:ext cx="3539527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7083974" y="3073936"/>
            <a:ext cx="4484454" cy="1989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2391456" y="574618"/>
            <a:ext cx="4484454" cy="6988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219200" y="5017572"/>
            <a:ext cx="9753600" cy="12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219200" y="3865098"/>
            <a:ext cx="9753600" cy="1098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219200" y="2743200"/>
            <a:ext cx="4754880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242304" y="2743201"/>
            <a:ext cx="4754880" cy="3595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488464" y="2743200"/>
            <a:ext cx="4486656" cy="6217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513526" y="2743200"/>
            <a:ext cx="4482749" cy="6217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1219200" y="3383280"/>
            <a:ext cx="475488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242303" y="3383280"/>
            <a:ext cx="475488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1219200" y="1825363"/>
            <a:ext cx="3934581" cy="21730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362336" y="1826709"/>
            <a:ext cx="5610464" cy="4476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1219200" y="4061096"/>
            <a:ext cx="3934581" cy="2245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1219200" y="1828800"/>
            <a:ext cx="3938016" cy="21762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5588000" y="2286000"/>
            <a:ext cx="5384800" cy="335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0" dir="5400000" dist="31750" endA="0" endPos="30000" kx="0" rotWithShape="0" algn="bl" stA="30000" stPos="0" sy="-100000" ky="0"/>
          </a:effectLst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1219200" y="4059936"/>
            <a:ext cx="3938016" cy="224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42C32"/>
            </a:gs>
            <a:gs pos="65000">
              <a:srgbClr val="272F36"/>
            </a:gs>
            <a:gs pos="100000">
              <a:srgbClr val="5F6773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667425" y="790725"/>
            <a:ext cx="98376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89749" y="2986200"/>
            <a:ext cx="109854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-RU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читель истории и обществоведения высшей квалификационной категории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89762" y="4436976"/>
            <a:ext cx="11082000" cy="1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-RU" sz="3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</a:t>
            </a:r>
            <a:r>
              <a:rPr b="1" lang="ru-RU" sz="3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b="1" i="0" lang="ru-RU" sz="3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-RU" sz="3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</a:t>
            </a:r>
            <a:r>
              <a:rPr b="1" lang="ru-RU" sz="3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 Речи Посполитой</a:t>
            </a:r>
            <a:r>
              <a:rPr b="1" i="0" lang="ru-RU" sz="3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816080" y="305097"/>
            <a:ext cx="3024336" cy="432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5952" y="253241"/>
            <a:ext cx="2952328" cy="4351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1717431" y="4941168"/>
            <a:ext cx="354937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Заключение военного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союза для ведения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совместной внешней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политики.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6649329" y="4941169"/>
            <a:ext cx="360977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Инкорпорация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включение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ВКЛ в состав Польши.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77684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>
            <a:off x="2581180" y="188639"/>
            <a:ext cx="752065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4A093E"/>
                </a:solidFill>
                <a:latin typeface="Arial"/>
                <a:ea typeface="Arial"/>
                <a:cs typeface="Arial"/>
                <a:sym typeface="Arial"/>
              </a:rPr>
              <a:t>Каковы же были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4A093E"/>
                </a:solidFill>
                <a:latin typeface="Arial"/>
                <a:ea typeface="Arial"/>
                <a:cs typeface="Arial"/>
                <a:sym typeface="Arial"/>
              </a:rPr>
              <a:t>условия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4A093E"/>
                </a:solidFill>
                <a:latin typeface="Arial"/>
                <a:ea typeface="Arial"/>
                <a:cs typeface="Arial"/>
                <a:sym typeface="Arial"/>
              </a:rPr>
              <a:t>подписания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4A093E"/>
                </a:solidFill>
                <a:latin typeface="Arial"/>
                <a:ea typeface="Arial"/>
                <a:cs typeface="Arial"/>
                <a:sym typeface="Arial"/>
              </a:rPr>
              <a:t>Люблинской унии?</a:t>
            </a:r>
            <a:endParaRPr b="1" sz="6000">
              <a:solidFill>
                <a:srgbClr val="4A093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786" y="179617"/>
            <a:ext cx="2586488" cy="2337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C:\Documents and Settings\Admin\Рабочий стол\2 Образование Речи Посполитой   8 класс\post-13108-130924159754_thumb.jpg" id="162" name="Google Shape;162;p24"/>
          <p:cNvPicPr preferRelativeResize="0"/>
          <p:nvPr/>
        </p:nvPicPr>
        <p:blipFill rotWithShape="1">
          <a:blip r:embed="rId4">
            <a:alphaModFix/>
          </a:blip>
          <a:srcRect b="0" l="50000" r="0" t="0"/>
          <a:stretch/>
        </p:blipFill>
        <p:spPr>
          <a:xfrm>
            <a:off x="141319" y="4670276"/>
            <a:ext cx="1905000" cy="192405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Описание: C:\Documents and Settings\Admin\Рабочий стол\2 Образование Речи Посполитой   8 класс\post-13108-130924159754_thumb.jpg" id="163" name="Google Shape;163;p24"/>
          <p:cNvPicPr preferRelativeResize="0"/>
          <p:nvPr/>
        </p:nvPicPr>
        <p:blipFill rotWithShape="1">
          <a:blip r:embed="rId4">
            <a:alphaModFix/>
          </a:blip>
          <a:srcRect b="0" l="0" r="50000" t="0"/>
          <a:stretch/>
        </p:blipFill>
        <p:spPr>
          <a:xfrm>
            <a:off x="164511" y="2593628"/>
            <a:ext cx="1905000" cy="19240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4" name="Google Shape;164;p24"/>
          <p:cNvSpPr/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-159016" y="3012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4612433" y="-23674"/>
            <a:ext cx="514615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Условия унии: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2709932" y="1130846"/>
            <a:ext cx="8282612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CFCFD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rgbClr val="FCFCFD"/>
                </a:solidFill>
                <a:latin typeface="Arial"/>
                <a:ea typeface="Arial"/>
                <a:cs typeface="Arial"/>
                <a:sym typeface="Arial"/>
              </a:rPr>
              <a:t>Общий монарх;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CFCFD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rgbClr val="FCFCFD"/>
                </a:solidFill>
                <a:latin typeface="Arial"/>
                <a:ea typeface="Arial"/>
                <a:cs typeface="Arial"/>
                <a:sym typeface="Arial"/>
              </a:rPr>
              <a:t>Единый сейм;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CFCFD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rgbClr val="FCFCFD"/>
                </a:solidFill>
                <a:latin typeface="Arial"/>
                <a:ea typeface="Arial"/>
                <a:cs typeface="Arial"/>
                <a:sym typeface="Arial"/>
              </a:rPr>
              <a:t>Общая внешняя политика;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CFCFD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rgbClr val="FCFCFD"/>
                </a:solidFill>
                <a:latin typeface="Arial"/>
                <a:ea typeface="Arial"/>
                <a:cs typeface="Arial"/>
                <a:sym typeface="Arial"/>
              </a:rPr>
              <a:t>Единая монета;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CFCFD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rgbClr val="FCFCFD"/>
                </a:solidFill>
                <a:latin typeface="Arial"/>
                <a:ea typeface="Arial"/>
                <a:cs typeface="Arial"/>
                <a:sym typeface="Arial"/>
              </a:rPr>
              <a:t>Шляхта беспрепятственно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CFCFD"/>
                </a:solidFill>
                <a:latin typeface="Arial"/>
                <a:ea typeface="Arial"/>
                <a:cs typeface="Arial"/>
                <a:sym typeface="Arial"/>
              </a:rPr>
              <a:t>могла приобретать земли 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CFCFD"/>
                </a:solidFill>
                <a:latin typeface="Arial"/>
                <a:ea typeface="Arial"/>
                <a:cs typeface="Arial"/>
                <a:sym typeface="Arial"/>
              </a:rPr>
              <a:t>ВКЛ и в Польше;</a:t>
            </a:r>
            <a:endParaRPr b="1" sz="3200">
              <a:solidFill>
                <a:srgbClr val="FCFC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4112456" y="4797153"/>
            <a:ext cx="614610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DF3F0"/>
                </a:solidFill>
                <a:latin typeface="Arial"/>
                <a:ea typeface="Arial"/>
                <a:cs typeface="Arial"/>
                <a:sym typeface="Arial"/>
              </a:rPr>
              <a:t>Как же обстояло дело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DF3F0"/>
                </a:solidFill>
                <a:latin typeface="Arial"/>
                <a:ea typeface="Arial"/>
                <a:cs typeface="Arial"/>
                <a:sym typeface="Arial"/>
              </a:rPr>
              <a:t>в действительности?</a:t>
            </a:r>
            <a:endParaRPr b="1" sz="4000">
              <a:solidFill>
                <a:srgbClr val="FDF3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72" y="-20368"/>
            <a:ext cx="2333952" cy="2337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C:\Documents and Settings\Admin\Рабочий стол\2 Образование Речи Посполитой   8 класс\post-13108-130924159754_thumb.jpg" id="174" name="Google Shape;174;p25"/>
          <p:cNvPicPr preferRelativeResize="0"/>
          <p:nvPr/>
        </p:nvPicPr>
        <p:blipFill rotWithShape="1">
          <a:blip r:embed="rId4">
            <a:alphaModFix/>
          </a:blip>
          <a:srcRect b="0" l="50000" r="0" t="0"/>
          <a:stretch/>
        </p:blipFill>
        <p:spPr>
          <a:xfrm>
            <a:off x="663866" y="4581128"/>
            <a:ext cx="1905000" cy="192405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Описание: C:\Documents and Settings\Admin\Рабочий стол\2 Образование Речи Посполитой   8 класс\post-13108-130924159754_thumb.jpg" id="175" name="Google Shape;175;p25"/>
          <p:cNvPicPr preferRelativeResize="0"/>
          <p:nvPr/>
        </p:nvPicPr>
        <p:blipFill rotWithShape="1">
          <a:blip r:embed="rId4">
            <a:alphaModFix/>
          </a:blip>
          <a:srcRect b="0" l="0" r="50000" t="0"/>
          <a:stretch/>
        </p:blipFill>
        <p:spPr>
          <a:xfrm>
            <a:off x="726680" y="2401305"/>
            <a:ext cx="1905000" cy="19240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6" name="Google Shape;176;p25"/>
          <p:cNvSpPr/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1524001" y="2725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2711624" y="126009"/>
            <a:ext cx="8496944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1.ВКЛ сохранило своё название;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2. Государственный аппарат;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3. Собственное войско;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4. Законодательство;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5. Судебную систему;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6. Денежную единицу;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7. Сейм принимал отдельные законы для ВКЛ и Короны;</a:t>
            </a:r>
            <a:endParaRPr b="1" sz="32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3805203" y="4314449"/>
            <a:ext cx="664413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8B6D5F"/>
                </a:solidFill>
                <a:latin typeface="Arial"/>
                <a:ea typeface="Arial"/>
                <a:cs typeface="Arial"/>
                <a:sym typeface="Arial"/>
              </a:rPr>
              <a:t>Речь Посполитая</a:t>
            </a:r>
            <a:endParaRPr b="1" sz="5400">
              <a:solidFill>
                <a:srgbClr val="8B6D5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8B6D5F"/>
                </a:solidFill>
                <a:latin typeface="Arial"/>
                <a:ea typeface="Arial"/>
                <a:cs typeface="Arial"/>
                <a:sym typeface="Arial"/>
              </a:rPr>
              <a:t>представляла собой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8B6D5F"/>
                </a:solidFill>
                <a:latin typeface="Arial"/>
                <a:ea typeface="Arial"/>
                <a:cs typeface="Arial"/>
                <a:sym typeface="Arial"/>
              </a:rPr>
              <a:t>Федерацию.</a:t>
            </a:r>
            <a:endParaRPr b="1" sz="5400">
              <a:solidFill>
                <a:srgbClr val="8B6D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1524000" y="738076"/>
            <a:ext cx="9144000" cy="5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855C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FF855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§ </a:t>
            </a:r>
            <a:r>
              <a:rPr b="1" lang="ru-RU" sz="5400">
                <a:solidFill>
                  <a:srgbClr val="00B0F0"/>
                </a:solidFill>
              </a:rPr>
              <a:t>8</a:t>
            </a:r>
            <a:r>
              <a:rPr b="1" i="0" lang="ru-RU" sz="5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B0F0"/>
                </a:solidFill>
              </a:rPr>
              <a:t>вопросы и задания стр.60</a:t>
            </a:r>
            <a:r>
              <a:rPr b="1" i="0" lang="ru-RU" sz="5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1535833" y="0"/>
            <a:ext cx="79436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500" u="none" cap="none" strike="noStrike">
                <a:solidFill>
                  <a:srgbClr val="F9BD90"/>
                </a:solidFill>
                <a:latin typeface="Arial"/>
                <a:ea typeface="Arial"/>
                <a:cs typeface="Arial"/>
                <a:sym typeface="Arial"/>
              </a:rPr>
              <a:t>ДАВАЙТЕ ПОВТОРИМ!</a:t>
            </a:r>
            <a:endParaRPr b="1" i="0" sz="4500" u="none" cap="none" strike="noStrike">
              <a:solidFill>
                <a:srgbClr val="F9B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609375" y="931375"/>
            <a:ext cx="106305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Назвать годы Ливонской войны;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Каковы главные причины войны?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 послужило поводом к началу войны?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складывались военные действия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для ВКЛ?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5.Назвать причины утраты Полоцка.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6.Каковы причины заключения первого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перемирия?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7.Что характерно для второго этапа войны?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8.Когда и на каких условиях был подписан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мирный договор, завершивший войну?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52" y="332656"/>
            <a:ext cx="11665296" cy="61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2711624" y="332656"/>
            <a:ext cx="694523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Образование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Речи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Посполитой.</a:t>
            </a:r>
            <a:endParaRPr b="1" sz="80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/>
          <p:nvPr/>
        </p:nvSpPr>
        <p:spPr>
          <a:xfrm>
            <a:off x="1794443" y="764705"/>
            <a:ext cx="8658524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200"/>
                </a:solidFill>
                <a:latin typeface="Arial"/>
                <a:ea typeface="Arial"/>
                <a:cs typeface="Arial"/>
                <a:sym typeface="Arial"/>
              </a:rPr>
              <a:t>Выяснить,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200"/>
                </a:solidFill>
                <a:latin typeface="Arial"/>
                <a:ea typeface="Arial"/>
                <a:cs typeface="Arial"/>
                <a:sym typeface="Arial"/>
              </a:rPr>
              <a:t>что способствовало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200"/>
                </a:solidFill>
                <a:latin typeface="Arial"/>
                <a:ea typeface="Arial"/>
                <a:cs typeface="Arial"/>
                <a:sym typeface="Arial"/>
              </a:rPr>
              <a:t>объединению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200"/>
                </a:solidFill>
                <a:latin typeface="Arial"/>
                <a:ea typeface="Arial"/>
                <a:cs typeface="Arial"/>
                <a:sym typeface="Arial"/>
              </a:rPr>
              <a:t>ВКЛ и Польши в единое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200"/>
                </a:solidFill>
                <a:latin typeface="Arial"/>
                <a:ea typeface="Arial"/>
                <a:cs typeface="Arial"/>
                <a:sym typeface="Arial"/>
              </a:rPr>
              <a:t>государство.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200"/>
                </a:solidFill>
                <a:latin typeface="Arial"/>
                <a:ea typeface="Arial"/>
                <a:cs typeface="Arial"/>
                <a:sym typeface="Arial"/>
              </a:rPr>
              <a:t>Стр.</a:t>
            </a:r>
            <a:r>
              <a:rPr b="1" lang="ru-RU" sz="5400">
                <a:solidFill>
                  <a:srgbClr val="002200"/>
                </a:solidFill>
              </a:rPr>
              <a:t>54-55</a:t>
            </a:r>
            <a:r>
              <a:rPr b="1" lang="ru-RU" sz="5400">
                <a:solidFill>
                  <a:srgbClr val="0022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5400">
              <a:solidFill>
                <a:srgbClr val="0022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1524001" y="8236"/>
            <a:ext cx="91944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Предпосылки объединения</a:t>
            </a:r>
            <a:endParaRPr b="1" sz="4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35410" y="993982"/>
            <a:ext cx="115212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Подписание Кревской унии в 1385г.;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Поддержание персональной унии Ягеллонов новыми (1401г.-Виленско-Радомская, 1413г.- Городельская) униями;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3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Существование шляхетского сословия, игравшего важную роль в управлении государствами;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3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Схожая система государственного управления;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3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Общая внешняя политика (совместные действия в Великой войне 1409-1411гг.);  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3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Единая администрация католической церкви (подчинение Виленского и Жемайтского епископств гнезненскому </a:t>
            </a:r>
            <a:r>
              <a:rPr b="1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примасу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    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1524000" y="0"/>
            <a:ext cx="9144000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E649C9"/>
                </a:solidFill>
                <a:latin typeface="Arial"/>
                <a:ea typeface="Arial"/>
                <a:cs typeface="Arial"/>
                <a:sym typeface="Arial"/>
              </a:rPr>
              <a:t>1 ИЮЛЯ 1569</a:t>
            </a:r>
            <a:r>
              <a:rPr lang="ru-RU" sz="4000">
                <a:solidFill>
                  <a:srgbClr val="E649C9"/>
                </a:solidFill>
                <a:latin typeface="Arial"/>
                <a:ea typeface="Arial"/>
                <a:cs typeface="Arial"/>
                <a:sym typeface="Arial"/>
              </a:rPr>
              <a:t>г. </a:t>
            </a:r>
            <a:r>
              <a:rPr lang="ru-RU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 подписание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Люблинской унии, образование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РЕЧИ ПОСПОЛИТОЙ.</a:t>
            </a:r>
            <a:endParaRPr b="1" sz="5400" cap="none">
              <a:solidFill>
                <a:srgbClr val="730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76" y="2237880"/>
            <a:ext cx="11305256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1542158" y="2420888"/>
            <a:ext cx="910768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F9BD90"/>
                </a:solidFill>
                <a:latin typeface="Arial"/>
                <a:ea typeface="Arial"/>
                <a:cs typeface="Arial"/>
                <a:sym typeface="Arial"/>
              </a:rPr>
              <a:t>Почему и как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F9BD90"/>
                </a:solidFill>
                <a:latin typeface="Arial"/>
                <a:ea typeface="Arial"/>
                <a:cs typeface="Arial"/>
                <a:sym typeface="Arial"/>
              </a:rPr>
              <a:t>произошло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F9BD90"/>
                </a:solidFill>
                <a:latin typeface="Arial"/>
                <a:ea typeface="Arial"/>
                <a:cs typeface="Arial"/>
                <a:sym typeface="Arial"/>
              </a:rPr>
              <a:t>образование РП?</a:t>
            </a:r>
            <a:endParaRPr b="1" sz="8000">
              <a:solidFill>
                <a:srgbClr val="F9BD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>
            <a:off x="1496616" y="0"/>
            <a:ext cx="9171384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FCFCFD"/>
                </a:solidFill>
                <a:latin typeface="Arial"/>
                <a:ea typeface="Arial"/>
                <a:cs typeface="Arial"/>
                <a:sym typeface="Arial"/>
              </a:rPr>
              <a:t>Причины образования РП:</a:t>
            </a:r>
            <a:endParaRPr b="1" sz="5000">
              <a:solidFill>
                <a:srgbClr val="FCFC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407368" y="1166843"/>
            <a:ext cx="1144927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Arial"/>
              <a:buAutoNum type="arabicPeriod"/>
            </a:pPr>
            <a:r>
              <a:rPr b="1" lang="ru-RU"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Тяжёлое внешнеполитическое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     положение ВКЛ в Ливонской войне;</a:t>
            </a:r>
            <a:endParaRPr/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Arial"/>
              <a:buAutoNum type="arabicPeriod" startAt="2"/>
            </a:pPr>
            <a:r>
              <a:rPr b="1" lang="ru-RU"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Стремление шляхты ВКЛ получить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      «золотые шляхетские вольности»;</a:t>
            </a:r>
            <a:endParaRPr/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Arial"/>
              <a:buAutoNum type="arabicPeriod" startAt="3"/>
            </a:pPr>
            <a:r>
              <a:rPr b="1" lang="ru-RU"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Стремление польской шляхты расширить свои земельные владения за </a:t>
            </a:r>
            <a:r>
              <a:rPr b="1" lang="ru-RU" sz="3600">
                <a:solidFill>
                  <a:srgbClr val="FEFEFE"/>
                </a:solidFill>
              </a:rPr>
              <a:t>с</a:t>
            </a:r>
            <a:r>
              <a:rPr b="1" lang="ru-RU"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чёт земель ВКЛ;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4.  Угасание династии Ягеллонов;</a:t>
            </a:r>
            <a:endParaRPr b="1" sz="36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1"/>
          <p:cNvGrpSpPr/>
          <p:nvPr/>
        </p:nvGrpSpPr>
        <p:grpSpPr>
          <a:xfrm>
            <a:off x="1718222" y="188640"/>
            <a:ext cx="8280920" cy="6286689"/>
            <a:chOff x="395536" y="175939"/>
            <a:chExt cx="8280920" cy="6286689"/>
          </a:xfrm>
        </p:grpSpPr>
        <p:pic>
          <p:nvPicPr>
            <p:cNvPr id="138" name="Google Shape;138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5536" y="175939"/>
              <a:ext cx="3819525" cy="562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076056" y="175939"/>
              <a:ext cx="3600400" cy="5560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1"/>
            <p:cNvSpPr txBox="1"/>
            <p:nvPr/>
          </p:nvSpPr>
          <p:spPr>
            <a:xfrm>
              <a:off x="467544" y="6093296"/>
              <a:ext cx="32037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Николай Радзивил Рыжий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 txBox="1"/>
            <p:nvPr/>
          </p:nvSpPr>
          <p:spPr>
            <a:xfrm>
              <a:off x="5650664" y="6065192"/>
              <a:ext cx="2451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Сигизмунд II Август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21"/>
          <p:cNvSpPr/>
          <p:nvPr/>
        </p:nvSpPr>
        <p:spPr>
          <a:xfrm>
            <a:off x="1752684" y="866918"/>
            <a:ext cx="8677632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855C"/>
                </a:solidFill>
                <a:latin typeface="Arial"/>
                <a:ea typeface="Arial"/>
                <a:cs typeface="Arial"/>
                <a:sym typeface="Arial"/>
              </a:rPr>
              <a:t>В чём различие условий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855C"/>
                </a:solidFill>
                <a:latin typeface="Arial"/>
                <a:ea typeface="Arial"/>
                <a:cs typeface="Arial"/>
                <a:sym typeface="Arial"/>
              </a:rPr>
              <a:t>заключения унии,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855C"/>
                </a:solidFill>
                <a:latin typeface="Arial"/>
                <a:ea typeface="Arial"/>
                <a:cs typeface="Arial"/>
                <a:sym typeface="Arial"/>
              </a:rPr>
              <a:t>предложенных этими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855C"/>
                </a:solidFill>
                <a:latin typeface="Arial"/>
                <a:ea typeface="Arial"/>
                <a:cs typeface="Arial"/>
                <a:sym typeface="Arial"/>
              </a:rPr>
              <a:t>государственными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855C"/>
                </a:solidFill>
                <a:latin typeface="Arial"/>
                <a:ea typeface="Arial"/>
                <a:cs typeface="Arial"/>
                <a:sym typeface="Arial"/>
              </a:rPr>
              <a:t>деятелями?</a:t>
            </a:r>
            <a:endParaRPr b="1" sz="5400">
              <a:solidFill>
                <a:srgbClr val="FF855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Перспектива">
  <a:themeElements>
    <a:clrScheme name="Перспектива">
      <a:dk1>
        <a:srgbClr val="000000"/>
      </a:dk1>
      <a:lt1>
        <a:srgbClr val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