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embeddedFontLst>
    <p:embeddedFont>
      <p:font typeface="Lobster"/>
      <p:regular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font" Target="fonts/Lobster-regular.fntdata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068a787b1f_1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068a787b1f_1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06f98c65d7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06f98c65d7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06f98c65d7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06f98c65d7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06f98c65d7_0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06f98c65d7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06f98c65d7_0_2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06f98c65d7_0_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06f98c65d7_0_2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106f98c65d7_0_2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068a787b1f_1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068a787b1f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068a787b1f_1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068a787b1f_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068a787b1f_1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068a787b1f_1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06f98c65d7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06f98c65d7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068a787b1f_1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068a787b1f_1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068a787b1f_1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068a787b1f_1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068a787b1f_1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068a787b1f_1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068a787b1f_1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068a787b1f_1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068a787b1f_1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068a787b1f_1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5" Type="http://schemas.openxmlformats.org/officeDocument/2006/relationships/image" Target="../media/image4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9.jpg"/><Relationship Id="rId4" Type="http://schemas.openxmlformats.org/officeDocument/2006/relationships/image" Target="../media/image43.jpg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image" Target="../media/image52.png"/><Relationship Id="rId10" Type="http://schemas.openxmlformats.org/officeDocument/2006/relationships/image" Target="../media/image54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jpg"/><Relationship Id="rId4" Type="http://schemas.openxmlformats.org/officeDocument/2006/relationships/image" Target="../media/image45.png"/><Relationship Id="rId9" Type="http://schemas.openxmlformats.org/officeDocument/2006/relationships/image" Target="../media/image60.png"/><Relationship Id="rId5" Type="http://schemas.openxmlformats.org/officeDocument/2006/relationships/image" Target="../media/image44.png"/><Relationship Id="rId6" Type="http://schemas.openxmlformats.org/officeDocument/2006/relationships/image" Target="../media/image51.png"/><Relationship Id="rId7" Type="http://schemas.openxmlformats.org/officeDocument/2006/relationships/image" Target="../media/image50.png"/><Relationship Id="rId8" Type="http://schemas.openxmlformats.org/officeDocument/2006/relationships/image" Target="../media/image4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jpg"/><Relationship Id="rId4" Type="http://schemas.openxmlformats.org/officeDocument/2006/relationships/image" Target="../media/image56.png"/><Relationship Id="rId5" Type="http://schemas.openxmlformats.org/officeDocument/2006/relationships/image" Target="../media/image5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jpg"/><Relationship Id="rId4" Type="http://schemas.openxmlformats.org/officeDocument/2006/relationships/image" Target="../media/image43.jpg"/><Relationship Id="rId5" Type="http://schemas.openxmlformats.org/officeDocument/2006/relationships/image" Target="../media/image5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jpg"/><Relationship Id="rId4" Type="http://schemas.openxmlformats.org/officeDocument/2006/relationships/image" Target="../media/image5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Relationship Id="rId4" Type="http://schemas.openxmlformats.org/officeDocument/2006/relationships/image" Target="../media/image7.jpg"/><Relationship Id="rId5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Relationship Id="rId4" Type="http://schemas.openxmlformats.org/officeDocument/2006/relationships/image" Target="../media/image14.png"/><Relationship Id="rId9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15.png"/><Relationship Id="rId7" Type="http://schemas.openxmlformats.org/officeDocument/2006/relationships/image" Target="../media/image9.png"/><Relationship Id="rId8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2.jpg"/><Relationship Id="rId7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32.png"/><Relationship Id="rId10" Type="http://schemas.openxmlformats.org/officeDocument/2006/relationships/image" Target="../media/image22.png"/><Relationship Id="rId13" Type="http://schemas.openxmlformats.org/officeDocument/2006/relationships/image" Target="../media/image17.png"/><Relationship Id="rId1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Relationship Id="rId4" Type="http://schemas.openxmlformats.org/officeDocument/2006/relationships/image" Target="../media/image12.png"/><Relationship Id="rId9" Type="http://schemas.openxmlformats.org/officeDocument/2006/relationships/image" Target="../media/image26.png"/><Relationship Id="rId15" Type="http://schemas.openxmlformats.org/officeDocument/2006/relationships/image" Target="../media/image27.png"/><Relationship Id="rId14" Type="http://schemas.openxmlformats.org/officeDocument/2006/relationships/image" Target="../media/image23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Relationship Id="rId4" Type="http://schemas.openxmlformats.org/officeDocument/2006/relationships/image" Target="../media/image36.png"/><Relationship Id="rId5" Type="http://schemas.openxmlformats.org/officeDocument/2006/relationships/image" Target="../media/image28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Relationship Id="rId4" Type="http://schemas.openxmlformats.org/officeDocument/2006/relationships/image" Target="../media/image25.jpg"/></Relationships>
</file>

<file path=ppt/slides/_rels/slide8.xml.rels><?xml version="1.0" encoding="UTF-8" standalone="yes"?><Relationships xmlns="http://schemas.openxmlformats.org/package/2006/relationships"><Relationship Id="rId10" Type="http://schemas.openxmlformats.org/officeDocument/2006/relationships/image" Target="../media/image38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Relationship Id="rId4" Type="http://schemas.openxmlformats.org/officeDocument/2006/relationships/image" Target="../media/image29.png"/><Relationship Id="rId9" Type="http://schemas.openxmlformats.org/officeDocument/2006/relationships/image" Target="../media/image40.png"/><Relationship Id="rId5" Type="http://schemas.openxmlformats.org/officeDocument/2006/relationships/image" Target="../media/image39.png"/><Relationship Id="rId6" Type="http://schemas.openxmlformats.org/officeDocument/2006/relationships/image" Target="../media/image37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747199" y="243425"/>
            <a:ext cx="8010000" cy="9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747200" y="1811950"/>
            <a:ext cx="8103300" cy="9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566900" y="1160225"/>
            <a:ext cx="8190300" cy="14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</a:pPr>
            <a:r>
              <a:rPr b="1" i="0" lang="ru" sz="21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Тема урока : </a:t>
            </a:r>
            <a:endParaRPr b="1" i="0" sz="21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</a:pPr>
            <a:r>
              <a:rPr b="1" lang="ru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“Хозяйственное развитие белорусских земель </a:t>
            </a:r>
            <a:endParaRPr b="1" sz="2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</a:pPr>
            <a:r>
              <a:rPr b="1" lang="ru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 возникновение городов”</a:t>
            </a:r>
            <a:endParaRPr b="0" i="0" sz="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89916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2"/>
          <p:cNvSpPr txBox="1"/>
          <p:nvPr/>
        </p:nvSpPr>
        <p:spPr>
          <a:xfrm>
            <a:off x="2177325" y="0"/>
            <a:ext cx="4544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Вспомните!</a:t>
            </a:r>
            <a:endParaRPr sz="2200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97" name="Google Shape;197;p22"/>
          <p:cNvSpPr txBox="1"/>
          <p:nvPr/>
        </p:nvSpPr>
        <p:spPr>
          <a:xfrm>
            <a:off x="1088675" y="489100"/>
            <a:ext cx="70683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Lobster"/>
              <a:buAutoNum type="arabicPeriod"/>
            </a:pPr>
            <a:r>
              <a:rPr lang="ru" sz="2000">
                <a:latin typeface="Lobster"/>
                <a:ea typeface="Lobster"/>
                <a:cs typeface="Lobster"/>
                <a:sym typeface="Lobster"/>
              </a:rPr>
              <a:t>Каковы причины возникновения городов в Европе?</a:t>
            </a:r>
            <a:endParaRPr sz="2000">
              <a:latin typeface="Lobster"/>
              <a:ea typeface="Lobster"/>
              <a:cs typeface="Lobster"/>
              <a:sym typeface="Lobster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Lobster"/>
              <a:buAutoNum type="arabicPeriod"/>
            </a:pPr>
            <a:r>
              <a:rPr lang="ru" sz="2000">
                <a:latin typeface="Lobster"/>
                <a:ea typeface="Lobster"/>
                <a:cs typeface="Lobster"/>
                <a:sym typeface="Lobster"/>
              </a:rPr>
              <a:t>Где возникали города?</a:t>
            </a:r>
            <a:endParaRPr sz="2000">
              <a:latin typeface="Lobster"/>
              <a:ea typeface="Lobster"/>
              <a:cs typeface="Lobster"/>
              <a:sym typeface="Lobster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Lobster"/>
              <a:buAutoNum type="arabicPeriod"/>
            </a:pPr>
            <a:r>
              <a:rPr lang="ru" sz="2000">
                <a:latin typeface="Lobster"/>
                <a:ea typeface="Lobster"/>
                <a:cs typeface="Lobster"/>
                <a:sym typeface="Lobster"/>
              </a:rPr>
              <a:t>Каковы пути возникновения городов?</a:t>
            </a:r>
            <a:endParaRPr sz="20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98" name="Google Shape;198;p22"/>
          <p:cNvSpPr txBox="1"/>
          <p:nvPr/>
        </p:nvSpPr>
        <p:spPr>
          <a:xfrm>
            <a:off x="268225" y="1554100"/>
            <a:ext cx="8457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Найдите особенности в путях возникновения городов на белорусских землях!</a:t>
            </a:r>
            <a:endParaRPr sz="2000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99" name="Google Shape;19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0850" y="2086150"/>
            <a:ext cx="1268700" cy="1901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00" name="Google Shape;20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00675" y="2295650"/>
            <a:ext cx="6162300" cy="2647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3"/>
          <p:cNvSpPr txBox="1"/>
          <p:nvPr/>
        </p:nvSpPr>
        <p:spPr>
          <a:xfrm>
            <a:off x="996450" y="94675"/>
            <a:ext cx="69987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Проанализируйте схему и приведите свои примеры</a:t>
            </a:r>
            <a:endParaRPr sz="2200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происхождения названий городов.</a:t>
            </a:r>
            <a:endParaRPr sz="2200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207" name="Google Shape;20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59075" y="232300"/>
            <a:ext cx="1268700" cy="1901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4"/>
          <p:cNvSpPr txBox="1"/>
          <p:nvPr/>
        </p:nvSpPr>
        <p:spPr>
          <a:xfrm>
            <a:off x="2524425" y="0"/>
            <a:ext cx="4293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CC0000"/>
                </a:solidFill>
                <a:latin typeface="Lobster"/>
                <a:ea typeface="Lobster"/>
                <a:cs typeface="Lobster"/>
                <a:sym typeface="Lobster"/>
              </a:rPr>
              <a:t>Г</a:t>
            </a:r>
            <a:r>
              <a:rPr lang="ru" sz="2400">
                <a:solidFill>
                  <a:srgbClr val="CC0000"/>
                </a:solidFill>
                <a:latin typeface="Lobster"/>
                <a:ea typeface="Lobster"/>
                <a:cs typeface="Lobster"/>
                <a:sym typeface="Lobster"/>
              </a:rPr>
              <a:t>ородские ремесла и торговля.</a:t>
            </a:r>
            <a:endParaRPr sz="2400">
              <a:solidFill>
                <a:srgbClr val="CC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214" name="Google Shape;214;p24"/>
          <p:cNvPicPr preferRelativeResize="0"/>
          <p:nvPr/>
        </p:nvPicPr>
        <p:blipFill rotWithShape="1">
          <a:blip r:embed="rId4">
            <a:alphaModFix/>
          </a:blip>
          <a:srcRect b="19159" l="0" r="0" t="0"/>
          <a:stretch/>
        </p:blipFill>
        <p:spPr>
          <a:xfrm>
            <a:off x="495975" y="595050"/>
            <a:ext cx="2005800" cy="1818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215" name="Google Shape;215;p24"/>
          <p:cNvSpPr txBox="1"/>
          <p:nvPr/>
        </p:nvSpPr>
        <p:spPr>
          <a:xfrm>
            <a:off x="528550" y="2413950"/>
            <a:ext cx="17622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Lobster"/>
                <a:ea typeface="Lobster"/>
                <a:cs typeface="Lobster"/>
                <a:sym typeface="Lobster"/>
              </a:rPr>
              <a:t>Изготовление изделий на заказ</a:t>
            </a:r>
            <a:endParaRPr sz="18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216" name="Google Shape;21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62925" y="554100"/>
            <a:ext cx="1863900" cy="1945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217" name="Google Shape;217;p24"/>
          <p:cNvSpPr txBox="1"/>
          <p:nvPr/>
        </p:nvSpPr>
        <p:spPr>
          <a:xfrm>
            <a:off x="6543125" y="2339100"/>
            <a:ext cx="22878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Lobster"/>
                <a:ea typeface="Lobster"/>
                <a:cs typeface="Lobster"/>
                <a:sym typeface="Lobster"/>
              </a:rPr>
              <a:t>Изготовление изделий для продажи на торгу</a:t>
            </a:r>
            <a:endParaRPr sz="18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218" name="Google Shape;218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26250" y="467325"/>
            <a:ext cx="2204400" cy="1568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219" name="Google Shape;219;p24"/>
          <p:cNvSpPr txBox="1"/>
          <p:nvPr/>
        </p:nvSpPr>
        <p:spPr>
          <a:xfrm>
            <a:off x="2674300" y="2035425"/>
            <a:ext cx="1601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Lobster"/>
                <a:ea typeface="Lobster"/>
                <a:cs typeface="Lobster"/>
                <a:sym typeface="Lobster"/>
              </a:rPr>
              <a:t>Кузнечное</a:t>
            </a:r>
            <a:endParaRPr sz="18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220" name="Google Shape;220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55125" y="464248"/>
            <a:ext cx="1558500" cy="208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221" name="Google Shape;221;p24"/>
          <p:cNvSpPr txBox="1"/>
          <p:nvPr/>
        </p:nvSpPr>
        <p:spPr>
          <a:xfrm>
            <a:off x="5095375" y="2445525"/>
            <a:ext cx="1278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Lobster"/>
                <a:ea typeface="Lobster"/>
                <a:cs typeface="Lobster"/>
                <a:sym typeface="Lobster"/>
              </a:rPr>
              <a:t>Ювелирное</a:t>
            </a:r>
            <a:endParaRPr sz="18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222" name="Google Shape;222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7900" y="3461325"/>
            <a:ext cx="2465100" cy="1643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223" name="Google Shape;223;p24"/>
          <p:cNvSpPr txBox="1"/>
          <p:nvPr/>
        </p:nvSpPr>
        <p:spPr>
          <a:xfrm>
            <a:off x="528075" y="3499000"/>
            <a:ext cx="1941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Lobster"/>
                <a:ea typeface="Lobster"/>
                <a:cs typeface="Lobster"/>
                <a:sym typeface="Lobster"/>
              </a:rPr>
              <a:t>Гончарное</a:t>
            </a:r>
            <a:endParaRPr sz="18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224" name="Google Shape;224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460513" y="2499592"/>
            <a:ext cx="2465100" cy="1428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225" name="Google Shape;225;p24"/>
          <p:cNvSpPr txBox="1"/>
          <p:nvPr/>
        </p:nvSpPr>
        <p:spPr>
          <a:xfrm>
            <a:off x="2981975" y="3873400"/>
            <a:ext cx="1762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Lobster"/>
                <a:ea typeface="Lobster"/>
                <a:cs typeface="Lobster"/>
                <a:sym typeface="Lobster"/>
              </a:rPr>
              <a:t>Кожевенное</a:t>
            </a:r>
            <a:endParaRPr sz="18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226" name="Google Shape;226;p2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38825" y="2820400"/>
            <a:ext cx="1364100" cy="1818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227" name="Google Shape;227;p24"/>
          <p:cNvSpPr txBox="1"/>
          <p:nvPr/>
        </p:nvSpPr>
        <p:spPr>
          <a:xfrm>
            <a:off x="5170675" y="4567600"/>
            <a:ext cx="1127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Lobster"/>
                <a:ea typeface="Lobster"/>
                <a:cs typeface="Lobster"/>
                <a:sym typeface="Lobster"/>
              </a:rPr>
              <a:t>Сапожное</a:t>
            </a:r>
            <a:endParaRPr sz="18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228" name="Google Shape;228;p2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543125" y="3291383"/>
            <a:ext cx="2060700" cy="1234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229" name="Google Shape;229;p24"/>
          <p:cNvSpPr txBox="1"/>
          <p:nvPr/>
        </p:nvSpPr>
        <p:spPr>
          <a:xfrm>
            <a:off x="6625850" y="4423625"/>
            <a:ext cx="2327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Lobster"/>
                <a:ea typeface="Lobster"/>
                <a:cs typeface="Lobster"/>
                <a:sym typeface="Lobster"/>
              </a:rPr>
              <a:t>Бондарное</a:t>
            </a:r>
            <a:endParaRPr sz="1800"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5"/>
          <p:cNvSpPr txBox="1"/>
          <p:nvPr/>
        </p:nvSpPr>
        <p:spPr>
          <a:xfrm>
            <a:off x="899325" y="370800"/>
            <a:ext cx="7289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Через территорию Беларуси проходили важные торговые пути.</a:t>
            </a:r>
            <a:endParaRPr sz="2000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236" name="Google Shape;23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150" y="901213"/>
            <a:ext cx="2438400" cy="1952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237" name="Google Shape;237;p25"/>
          <p:cNvSpPr txBox="1"/>
          <p:nvPr/>
        </p:nvSpPr>
        <p:spPr>
          <a:xfrm>
            <a:off x="560150" y="2792650"/>
            <a:ext cx="24384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Lobster"/>
                <a:ea typeface="Lobster"/>
                <a:cs typeface="Lobster"/>
                <a:sym typeface="Lobster"/>
              </a:rPr>
              <a:t>Торговлей занимались </a:t>
            </a:r>
            <a:r>
              <a:rPr lang="ru" sz="2000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купцы.</a:t>
            </a:r>
            <a:endParaRPr sz="2000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38" name="Google Shape;238;p25"/>
          <p:cNvSpPr txBox="1"/>
          <p:nvPr/>
        </p:nvSpPr>
        <p:spPr>
          <a:xfrm>
            <a:off x="5774625" y="2853825"/>
            <a:ext cx="3000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Lobster"/>
                <a:ea typeface="Lobster"/>
                <a:cs typeface="Lobster"/>
                <a:sym typeface="Lobster"/>
              </a:rPr>
              <a:t>Тех, кто торговал с другими странами, называли </a:t>
            </a:r>
            <a:r>
              <a:rPr lang="ru" sz="2000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гостями.</a:t>
            </a:r>
            <a:endParaRPr sz="2000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239" name="Google Shape;239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36850" y="795825"/>
            <a:ext cx="2744100" cy="2058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240" name="Google Shape;240;p25"/>
          <p:cNvSpPr txBox="1"/>
          <p:nvPr/>
        </p:nvSpPr>
        <p:spPr>
          <a:xfrm>
            <a:off x="3159350" y="885975"/>
            <a:ext cx="25167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>
                <a:latin typeface="Lobster"/>
                <a:ea typeface="Lobster"/>
                <a:cs typeface="Lobster"/>
                <a:sym typeface="Lobster"/>
              </a:rPr>
              <a:t>Кроме ремесленной продукции</a:t>
            </a:r>
            <a:endParaRPr sz="22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>
                <a:latin typeface="Lobster"/>
                <a:ea typeface="Lobster"/>
                <a:cs typeface="Lobster"/>
                <a:sym typeface="Lobster"/>
              </a:rPr>
              <a:t>купцы </a:t>
            </a:r>
            <a:r>
              <a:rPr lang="ru" sz="2200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вывозили</a:t>
            </a:r>
            <a:r>
              <a:rPr lang="ru" sz="2200">
                <a:latin typeface="Lobster"/>
                <a:ea typeface="Lobster"/>
                <a:cs typeface="Lobster"/>
                <a:sym typeface="Lobster"/>
              </a:rPr>
              <a:t> меха, мед, воск, смолу, лен.</a:t>
            </a:r>
            <a:endParaRPr sz="22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41" name="Google Shape;241;p25"/>
          <p:cNvSpPr txBox="1"/>
          <p:nvPr/>
        </p:nvSpPr>
        <p:spPr>
          <a:xfrm>
            <a:off x="481250" y="3444775"/>
            <a:ext cx="60981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>
                <a:latin typeface="Lobster"/>
                <a:ea typeface="Lobster"/>
                <a:cs typeface="Lobster"/>
                <a:sym typeface="Lobster"/>
              </a:rPr>
              <a:t>К</a:t>
            </a:r>
            <a:r>
              <a:rPr lang="ru" sz="2200">
                <a:latin typeface="Lobster"/>
                <a:ea typeface="Lobster"/>
                <a:cs typeface="Lobster"/>
                <a:sym typeface="Lobster"/>
              </a:rPr>
              <a:t>упцы из западноевропейских городов, Византии,</a:t>
            </a:r>
            <a:endParaRPr sz="22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>
                <a:latin typeface="Lobster"/>
                <a:ea typeface="Lobster"/>
                <a:cs typeface="Lobster"/>
                <a:sym typeface="Lobster"/>
              </a:rPr>
              <a:t>стран Востока </a:t>
            </a:r>
            <a:r>
              <a:rPr lang="ru" sz="2200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привозили</a:t>
            </a:r>
            <a:r>
              <a:rPr lang="ru" sz="2200">
                <a:latin typeface="Lobster"/>
                <a:ea typeface="Lobster"/>
                <a:cs typeface="Lobster"/>
                <a:sym typeface="Lobster"/>
              </a:rPr>
              <a:t> дорогие ткани, стеклянную и фаянсовую посуду, вино и оливковое масло. </a:t>
            </a:r>
            <a:endParaRPr sz="2200"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6"/>
          <p:cNvSpPr txBox="1"/>
          <p:nvPr/>
        </p:nvSpPr>
        <p:spPr>
          <a:xfrm>
            <a:off x="1116750" y="323450"/>
            <a:ext cx="6910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9900FF"/>
                </a:solidFill>
                <a:latin typeface="Lobster"/>
                <a:ea typeface="Lobster"/>
                <a:cs typeface="Lobster"/>
                <a:sym typeface="Lobster"/>
              </a:rPr>
              <a:t>Для осуществления торговли требовались деньги.</a:t>
            </a:r>
            <a:endParaRPr sz="2400">
              <a:solidFill>
                <a:srgbClr val="9900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248" name="Google Shape;24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48625" y="760850"/>
            <a:ext cx="1268700" cy="1901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49" name="Google Shape;24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1225" y="2072075"/>
            <a:ext cx="7046276" cy="27401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6"/>
          <p:cNvSpPr txBox="1"/>
          <p:nvPr/>
        </p:nvSpPr>
        <p:spPr>
          <a:xfrm>
            <a:off x="746200" y="760850"/>
            <a:ext cx="65163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CC0000"/>
                </a:solidFill>
                <a:latin typeface="Lobster"/>
                <a:ea typeface="Lobster"/>
                <a:cs typeface="Lobster"/>
                <a:sym typeface="Lobster"/>
              </a:rPr>
              <a:t>Проанализируйте таблицу и подумайте, почему в Полоцком и Туровском княжествах не чеканили свою монету?</a:t>
            </a:r>
            <a:endParaRPr sz="2400">
              <a:solidFill>
                <a:srgbClr val="CC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7"/>
          <p:cNvSpPr txBox="1"/>
          <p:nvPr/>
        </p:nvSpPr>
        <p:spPr>
          <a:xfrm>
            <a:off x="457550" y="339225"/>
            <a:ext cx="82752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latin typeface="Lobster"/>
                <a:ea typeface="Lobster"/>
                <a:cs typeface="Lobster"/>
                <a:sym typeface="Lobster"/>
              </a:rPr>
              <a:t>Т</a:t>
            </a:r>
            <a:r>
              <a:rPr lang="ru" sz="2000">
                <a:latin typeface="Lobster"/>
                <a:ea typeface="Lobster"/>
                <a:cs typeface="Lobster"/>
                <a:sym typeface="Lobster"/>
              </a:rPr>
              <a:t>аким образом, на белорусских землях только со второй</a:t>
            </a:r>
            <a:endParaRPr sz="20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latin typeface="Lobster"/>
                <a:ea typeface="Lobster"/>
                <a:cs typeface="Lobster"/>
                <a:sym typeface="Lobster"/>
              </a:rPr>
              <a:t>половины XII в. происходило становление феодального строя.</a:t>
            </a:r>
            <a:endParaRPr sz="20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latin typeface="Lobster"/>
                <a:ea typeface="Lobster"/>
                <a:cs typeface="Lobster"/>
                <a:sym typeface="Lobster"/>
              </a:rPr>
              <a:t>Причем развитие феодальных отношений еще долгое время</a:t>
            </a:r>
            <a:endParaRPr sz="20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latin typeface="Lobster"/>
                <a:ea typeface="Lobster"/>
                <a:cs typeface="Lobster"/>
                <a:sym typeface="Lobster"/>
              </a:rPr>
              <a:t>сочеталось с существованием рабской зависимости. </a:t>
            </a:r>
            <a:endParaRPr sz="20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latin typeface="Lobster"/>
                <a:ea typeface="Lobster"/>
                <a:cs typeface="Lobster"/>
                <a:sym typeface="Lobster"/>
              </a:rPr>
              <a:t>Очень важное место в развитии общества того времени занимали города. </a:t>
            </a:r>
            <a:endParaRPr sz="20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latin typeface="Lobster"/>
                <a:ea typeface="Lobster"/>
                <a:cs typeface="Lobster"/>
                <a:sym typeface="Lobster"/>
              </a:rPr>
              <a:t>Именно в них жили князья и лучшие ремесленники. Города были хорошо</a:t>
            </a:r>
            <a:endParaRPr sz="20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latin typeface="Lobster"/>
                <a:ea typeface="Lobster"/>
                <a:cs typeface="Lobster"/>
                <a:sym typeface="Lobster"/>
              </a:rPr>
              <a:t>укреплены, в них находились и крупные храмы.</a:t>
            </a:r>
            <a:endParaRPr sz="20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257" name="Google Shape;25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275" y="2300450"/>
            <a:ext cx="8239448" cy="214745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7"/>
          <p:cNvSpPr/>
          <p:nvPr/>
        </p:nvSpPr>
        <p:spPr>
          <a:xfrm>
            <a:off x="452275" y="2300450"/>
            <a:ext cx="1404300" cy="75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8"/>
          <p:cNvSpPr txBox="1"/>
          <p:nvPr/>
        </p:nvSpPr>
        <p:spPr>
          <a:xfrm>
            <a:off x="1017300" y="1247800"/>
            <a:ext cx="71094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400">
                <a:solidFill>
                  <a:srgbClr val="741B4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Домашнее задание:</a:t>
            </a:r>
            <a:endParaRPr b="1" sz="4400">
              <a:solidFill>
                <a:srgbClr val="741B4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400">
                <a:solidFill>
                  <a:srgbClr val="0C343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§ 13, </a:t>
            </a:r>
            <a:endParaRPr b="1" sz="4400">
              <a:solidFill>
                <a:srgbClr val="0C343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400">
                <a:solidFill>
                  <a:srgbClr val="0C343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задание 8 устно.</a:t>
            </a:r>
            <a:endParaRPr b="1" sz="4400">
              <a:solidFill>
                <a:srgbClr val="0C343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5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2482650" y="52225"/>
            <a:ext cx="4178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Вспомните!</a:t>
            </a:r>
            <a:endParaRPr sz="3000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000" y="377225"/>
            <a:ext cx="1465500" cy="1465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469500" y="2205375"/>
            <a:ext cx="8205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5462700" y="3387875"/>
            <a:ext cx="3162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4325" y="1956425"/>
            <a:ext cx="8172799" cy="313975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/>
          <p:nvPr/>
        </p:nvSpPr>
        <p:spPr>
          <a:xfrm>
            <a:off x="1467325" y="610725"/>
            <a:ext cx="72072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obster"/>
              <a:buAutoNum type="arabicPeriod"/>
            </a:pPr>
            <a:r>
              <a:rPr lang="ru" sz="1800">
                <a:latin typeface="Lobster"/>
                <a:ea typeface="Lobster"/>
                <a:cs typeface="Lobster"/>
                <a:sym typeface="Lobster"/>
              </a:rPr>
              <a:t>Что было главными занятиями славян?</a:t>
            </a:r>
            <a:endParaRPr sz="1800">
              <a:latin typeface="Lobster"/>
              <a:ea typeface="Lobster"/>
              <a:cs typeface="Lobster"/>
              <a:sym typeface="Lobs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obster"/>
              <a:buAutoNum type="arabicPeriod"/>
            </a:pPr>
            <a:r>
              <a:rPr lang="ru" sz="1800">
                <a:latin typeface="Lobster"/>
                <a:ea typeface="Lobster"/>
                <a:cs typeface="Lobster"/>
                <a:sym typeface="Lobster"/>
              </a:rPr>
              <a:t>Как назывался коллектив, к которым жили и трудились славяне?</a:t>
            </a:r>
            <a:endParaRPr sz="1800">
              <a:latin typeface="Lobster"/>
              <a:ea typeface="Lobster"/>
              <a:cs typeface="Lobster"/>
              <a:sym typeface="Lobs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obster"/>
              <a:buAutoNum type="arabicPeriod"/>
            </a:pPr>
            <a:r>
              <a:rPr lang="ru" sz="1800">
                <a:latin typeface="Lobster"/>
                <a:ea typeface="Lobster"/>
                <a:cs typeface="Lobster"/>
                <a:sym typeface="Lobster"/>
              </a:rPr>
              <a:t>Какие виды земледелия существовали в разные времена развития человеческого общества?</a:t>
            </a:r>
            <a:endParaRPr sz="1800">
              <a:latin typeface="Lobster"/>
              <a:ea typeface="Lobster"/>
              <a:cs typeface="Lobster"/>
              <a:sym typeface="Lobs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obster"/>
              <a:buAutoNum type="arabicPeriod"/>
            </a:pPr>
            <a:r>
              <a:rPr lang="ru" sz="1800">
                <a:latin typeface="Lobster"/>
                <a:ea typeface="Lobster"/>
                <a:cs typeface="Lobster"/>
                <a:sym typeface="Lobster"/>
              </a:rPr>
              <a:t>Какие орудия труда использовали славяне?</a:t>
            </a:r>
            <a:endParaRPr sz="1800"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/>
        </p:nvSpPr>
        <p:spPr>
          <a:xfrm>
            <a:off x="986100" y="216300"/>
            <a:ext cx="71787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 XIII в.</a:t>
            </a:r>
            <a:r>
              <a:rPr b="1" lang="ru" sz="2300">
                <a:solidFill>
                  <a:srgbClr val="FF0000"/>
                </a:solidFill>
              </a:rPr>
              <a:t> </a:t>
            </a:r>
            <a:r>
              <a:rPr lang="ru" sz="20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подсечно-огневое</a:t>
            </a:r>
            <a:r>
              <a:rPr lang="ru" sz="2000">
                <a:solidFill>
                  <a:schemeClr val="dk1"/>
                </a:solidFill>
              </a:rPr>
              <a:t> </a:t>
            </a:r>
            <a:r>
              <a:rPr lang="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земледелие было вытеснено 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пашенным</a:t>
            </a:r>
            <a:r>
              <a:rPr lang="ru" sz="2000">
                <a:solidFill>
                  <a:schemeClr val="dk1"/>
                </a:solidFill>
              </a:rPr>
              <a:t> в форме </a:t>
            </a:r>
            <a:r>
              <a:rPr lang="ru" sz="20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двуполья и трехполья.</a:t>
            </a:r>
            <a:endParaRPr sz="2000">
              <a:solidFill>
                <a:schemeClr val="dk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505875" y="952475"/>
            <a:ext cx="8190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200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Вспомните,</a:t>
            </a:r>
            <a:r>
              <a:rPr lang="ru" sz="2000">
                <a:latin typeface="Lobster"/>
                <a:ea typeface="Lobster"/>
                <a:cs typeface="Lobster"/>
                <a:sym typeface="Lobster"/>
              </a:rPr>
              <a:t> что представляло из себя </a:t>
            </a:r>
            <a:r>
              <a:rPr lang="ru" sz="2000">
                <a:latin typeface="Lobster"/>
                <a:ea typeface="Lobster"/>
                <a:cs typeface="Lobster"/>
                <a:sym typeface="Lobster"/>
              </a:rPr>
              <a:t>подсечно</a:t>
            </a:r>
            <a:r>
              <a:rPr lang="ru" sz="2000">
                <a:latin typeface="Lobster"/>
                <a:ea typeface="Lobster"/>
                <a:cs typeface="Lobster"/>
                <a:sym typeface="Lobster"/>
              </a:rPr>
              <a:t>-огневое земледелие?</a:t>
            </a:r>
            <a:endParaRPr sz="20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76" name="Google Shape;76;p15"/>
          <p:cNvPicPr preferRelativeResize="0"/>
          <p:nvPr/>
        </p:nvPicPr>
        <p:blipFill rotWithShape="1">
          <a:blip r:embed="rId4">
            <a:alphaModFix/>
          </a:blip>
          <a:srcRect b="16670" l="13373" r="17656" t="16328"/>
          <a:stretch/>
        </p:blipFill>
        <p:spPr>
          <a:xfrm>
            <a:off x="576900" y="1475675"/>
            <a:ext cx="2524500" cy="1788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 rotWithShape="1">
          <a:blip r:embed="rId5">
            <a:alphaModFix/>
          </a:blip>
          <a:srcRect b="16508" l="22634" r="25688" t="16165"/>
          <a:stretch/>
        </p:blipFill>
        <p:spPr>
          <a:xfrm>
            <a:off x="3309750" y="1475675"/>
            <a:ext cx="2524500" cy="1850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 rotWithShape="1">
          <a:blip r:embed="rId6">
            <a:alphaModFix/>
          </a:blip>
          <a:srcRect b="16253" l="22696" r="25626" t="16415"/>
          <a:stretch/>
        </p:blipFill>
        <p:spPr>
          <a:xfrm>
            <a:off x="6012075" y="1475675"/>
            <a:ext cx="2524500" cy="1850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79" name="Google Shape;79;p15"/>
          <p:cNvSpPr txBox="1"/>
          <p:nvPr/>
        </p:nvSpPr>
        <p:spPr>
          <a:xfrm>
            <a:off x="505875" y="3373000"/>
            <a:ext cx="34464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Какие орудия труда использовались при данном виде земледелия?</a:t>
            </a:r>
            <a:endParaRPr sz="2000">
              <a:solidFill>
                <a:schemeClr val="dk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80" name="Google Shape;80;p15"/>
          <p:cNvPicPr preferRelativeResize="0"/>
          <p:nvPr/>
        </p:nvPicPr>
        <p:blipFill rotWithShape="1">
          <a:blip r:embed="rId7">
            <a:alphaModFix/>
          </a:blip>
          <a:srcRect b="21203" l="4065" r="7163" t="0"/>
          <a:stretch/>
        </p:blipFill>
        <p:spPr>
          <a:xfrm>
            <a:off x="7234025" y="3420700"/>
            <a:ext cx="1412975" cy="115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10275" y="3357873"/>
            <a:ext cx="2201800" cy="84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938400" y="4236275"/>
            <a:ext cx="2208825" cy="65035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5"/>
          <p:cNvSpPr txBox="1"/>
          <p:nvPr/>
        </p:nvSpPr>
        <p:spPr>
          <a:xfrm>
            <a:off x="3952275" y="3215625"/>
            <a:ext cx="201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борона-скуковатка</a:t>
            </a:r>
            <a:endParaRPr b="1"/>
          </a:p>
        </p:txBody>
      </p:sp>
      <p:sp>
        <p:nvSpPr>
          <p:cNvPr id="84" name="Google Shape;84;p15"/>
          <p:cNvSpPr txBox="1"/>
          <p:nvPr/>
        </p:nvSpPr>
        <p:spPr>
          <a:xfrm>
            <a:off x="6121725" y="4081000"/>
            <a:ext cx="694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рало</a:t>
            </a:r>
            <a:endParaRPr b="1"/>
          </a:p>
        </p:txBody>
      </p:sp>
      <p:sp>
        <p:nvSpPr>
          <p:cNvPr id="85" name="Google Shape;85;p15"/>
          <p:cNvSpPr txBox="1"/>
          <p:nvPr/>
        </p:nvSpPr>
        <p:spPr>
          <a:xfrm>
            <a:off x="8038675" y="4204475"/>
            <a:ext cx="796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соха</a:t>
            </a:r>
            <a:endParaRPr b="1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263" y="1149050"/>
            <a:ext cx="2143200" cy="1552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10913" y="1149050"/>
            <a:ext cx="2143200" cy="1552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93" name="Google Shape;93;p16"/>
          <p:cNvSpPr txBox="1"/>
          <p:nvPr/>
        </p:nvSpPr>
        <p:spPr>
          <a:xfrm>
            <a:off x="986100" y="276075"/>
            <a:ext cx="7076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200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Вспомните,</a:t>
            </a:r>
            <a:r>
              <a:rPr lang="ru" sz="20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 а какое земледелие называется пашенным?</a:t>
            </a:r>
            <a:endParaRPr sz="2000">
              <a:solidFill>
                <a:schemeClr val="dk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Какие системы земледелия представлены на этом слайде?</a:t>
            </a:r>
            <a:endParaRPr sz="2000">
              <a:solidFill>
                <a:schemeClr val="dk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94" name="Google Shape;94;p16"/>
          <p:cNvPicPr preferRelativeResize="0"/>
          <p:nvPr/>
        </p:nvPicPr>
        <p:blipFill rotWithShape="1">
          <a:blip r:embed="rId6">
            <a:alphaModFix/>
          </a:blip>
          <a:srcRect b="43017" l="2063" r="58250" t="20452"/>
          <a:stretch/>
        </p:blipFill>
        <p:spPr>
          <a:xfrm>
            <a:off x="448475" y="3168725"/>
            <a:ext cx="2230800" cy="1579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95" name="Google Shape;95;p16"/>
          <p:cNvPicPr preferRelativeResize="0"/>
          <p:nvPr/>
        </p:nvPicPr>
        <p:blipFill rotWithShape="1">
          <a:blip r:embed="rId6">
            <a:alphaModFix/>
          </a:blip>
          <a:srcRect b="43582" l="51561" r="6229" t="19180"/>
          <a:stretch/>
        </p:blipFill>
        <p:spPr>
          <a:xfrm>
            <a:off x="2789125" y="3168725"/>
            <a:ext cx="2386800" cy="1579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96" name="Google Shape;96;p16"/>
          <p:cNvPicPr preferRelativeResize="0"/>
          <p:nvPr/>
        </p:nvPicPr>
        <p:blipFill rotWithShape="1">
          <a:blip r:embed="rId6">
            <a:alphaModFix/>
          </a:blip>
          <a:srcRect b="2258" l="2477" r="55524" t="59659"/>
          <a:stretch/>
        </p:blipFill>
        <p:spPr>
          <a:xfrm>
            <a:off x="5285775" y="3146686"/>
            <a:ext cx="2386800" cy="1623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97" name="Google Shape;97;p16"/>
          <p:cNvSpPr txBox="1"/>
          <p:nvPr/>
        </p:nvSpPr>
        <p:spPr>
          <a:xfrm>
            <a:off x="5459604" y="2675067"/>
            <a:ext cx="1903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поле отдыхает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8" name="Google Shape;98;p16"/>
          <p:cNvSpPr txBox="1"/>
          <p:nvPr/>
        </p:nvSpPr>
        <p:spPr>
          <a:xfrm>
            <a:off x="5054125" y="997400"/>
            <a:ext cx="1120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Lobster"/>
                <a:ea typeface="Lobster"/>
                <a:cs typeface="Lobster"/>
                <a:sym typeface="Lobster"/>
              </a:rPr>
              <a:t>Двуполье</a:t>
            </a:r>
            <a:endParaRPr sz="18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99" name="Google Shape;99;p16"/>
          <p:cNvSpPr txBox="1"/>
          <p:nvPr/>
        </p:nvSpPr>
        <p:spPr>
          <a:xfrm>
            <a:off x="7628350" y="3163250"/>
            <a:ext cx="1120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Lobster"/>
                <a:ea typeface="Lobster"/>
                <a:cs typeface="Lobster"/>
                <a:sym typeface="Lobster"/>
              </a:rPr>
              <a:t>Трёхполье</a:t>
            </a:r>
            <a:endParaRPr sz="18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00" name="Google Shape;100;p16"/>
          <p:cNvSpPr txBox="1"/>
          <p:nvPr/>
        </p:nvSpPr>
        <p:spPr>
          <a:xfrm>
            <a:off x="2841475" y="2743225"/>
            <a:ext cx="228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озимые-сеют осенью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1" name="Google Shape;101;p16"/>
          <p:cNvSpPr txBox="1"/>
          <p:nvPr/>
        </p:nvSpPr>
        <p:spPr>
          <a:xfrm>
            <a:off x="448475" y="2701550"/>
            <a:ext cx="223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яровые -сеют весной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02" name="Google Shape;102;p16"/>
          <p:cNvCxnSpPr/>
          <p:nvPr/>
        </p:nvCxnSpPr>
        <p:spPr>
          <a:xfrm flipH="1">
            <a:off x="1294050" y="3060850"/>
            <a:ext cx="2610900" cy="14829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3" name="Google Shape;103;p16"/>
          <p:cNvCxnSpPr>
            <a:stCxn id="101" idx="2"/>
          </p:cNvCxnSpPr>
          <p:nvPr/>
        </p:nvCxnSpPr>
        <p:spPr>
          <a:xfrm flipH="1">
            <a:off x="1262075" y="3163250"/>
            <a:ext cx="301800" cy="2841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4" name="Google Shape;104;p16"/>
          <p:cNvCxnSpPr/>
          <p:nvPr/>
        </p:nvCxnSpPr>
        <p:spPr>
          <a:xfrm flipH="1">
            <a:off x="1498854" y="3072917"/>
            <a:ext cx="4818000" cy="8445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5" name="Google Shape;105;p16"/>
          <p:cNvSpPr txBox="1"/>
          <p:nvPr/>
        </p:nvSpPr>
        <p:spPr>
          <a:xfrm>
            <a:off x="6610825" y="1131850"/>
            <a:ext cx="2003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Lobster"/>
                <a:ea typeface="Lobster"/>
                <a:cs typeface="Lobster"/>
                <a:sym typeface="Lobster"/>
              </a:rPr>
              <a:t>Орудия труда?</a:t>
            </a:r>
            <a:endParaRPr sz="18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06" name="Google Shape;106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23564" y="1618036"/>
            <a:ext cx="3667210" cy="116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6"/>
          <p:cNvSpPr txBox="1"/>
          <p:nvPr/>
        </p:nvSpPr>
        <p:spPr>
          <a:xfrm>
            <a:off x="5198575" y="1495475"/>
            <a:ext cx="36672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latin typeface="Times New Roman"/>
                <a:ea typeface="Times New Roman"/>
                <a:cs typeface="Times New Roman"/>
                <a:sym typeface="Times New Roman"/>
              </a:rPr>
              <a:t>      </a:t>
            </a:r>
            <a:r>
              <a:rPr b="1" lang="ru" sz="1800">
                <a:latin typeface="Times New Roman"/>
                <a:ea typeface="Times New Roman"/>
                <a:cs typeface="Times New Roman"/>
                <a:sym typeface="Times New Roman"/>
              </a:rPr>
              <a:t>Соха с железными лемехами</a:t>
            </a:r>
            <a:endParaRPr b="1"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                           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                                                  </a:t>
            </a:r>
            <a:r>
              <a:rPr b="1" lang="ru" sz="1800">
                <a:latin typeface="Times New Roman"/>
                <a:ea typeface="Times New Roman"/>
                <a:cs typeface="Times New Roman"/>
                <a:sym typeface="Times New Roman"/>
              </a:rPr>
              <a:t>Плуг</a:t>
            </a:r>
            <a:endParaRPr b="1"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200" y="1577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7"/>
          <p:cNvSpPr txBox="1"/>
          <p:nvPr/>
        </p:nvSpPr>
        <p:spPr>
          <a:xfrm>
            <a:off x="544075" y="2719250"/>
            <a:ext cx="2430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4" name="Google Shape;114;p17"/>
          <p:cNvSpPr txBox="1"/>
          <p:nvPr/>
        </p:nvSpPr>
        <p:spPr>
          <a:xfrm>
            <a:off x="656475" y="660175"/>
            <a:ext cx="238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5" name="Google Shape;115;p17"/>
          <p:cNvSpPr txBox="1"/>
          <p:nvPr/>
        </p:nvSpPr>
        <p:spPr>
          <a:xfrm>
            <a:off x="2299950" y="198100"/>
            <a:ext cx="4544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Выращивали:</a:t>
            </a:r>
            <a:endParaRPr b="1" sz="2000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16" name="Google Shape;116;p17"/>
          <p:cNvPicPr preferRelativeResize="0"/>
          <p:nvPr/>
        </p:nvPicPr>
        <p:blipFill rotWithShape="1">
          <a:blip r:embed="rId4">
            <a:alphaModFix/>
          </a:blip>
          <a:srcRect b="8936" l="0" r="24437" t="5138"/>
          <a:stretch/>
        </p:blipFill>
        <p:spPr>
          <a:xfrm>
            <a:off x="607675" y="544325"/>
            <a:ext cx="1606200" cy="1369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17" name="Google Shape;117;p17"/>
          <p:cNvSpPr txBox="1"/>
          <p:nvPr/>
        </p:nvSpPr>
        <p:spPr>
          <a:xfrm>
            <a:off x="1460525" y="1481775"/>
            <a:ext cx="1041300" cy="446400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7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Пщеницу</a:t>
            </a:r>
            <a:endParaRPr b="1" sz="1700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18" name="Google Shape;118;p17"/>
          <p:cNvPicPr preferRelativeResize="0"/>
          <p:nvPr/>
        </p:nvPicPr>
        <p:blipFill rotWithShape="1">
          <a:blip r:embed="rId5">
            <a:alphaModFix/>
          </a:blip>
          <a:srcRect b="4101" l="3788" r="5368" t="3108"/>
          <a:stretch/>
        </p:blipFill>
        <p:spPr>
          <a:xfrm>
            <a:off x="2501825" y="512750"/>
            <a:ext cx="1200900" cy="1369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19" name="Google Shape;119;p17"/>
          <p:cNvSpPr txBox="1"/>
          <p:nvPr/>
        </p:nvSpPr>
        <p:spPr>
          <a:xfrm>
            <a:off x="2786575" y="1441025"/>
            <a:ext cx="813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Просо</a:t>
            </a:r>
            <a:endParaRPr b="1" sz="1600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20" name="Google Shape;120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49725" y="598150"/>
            <a:ext cx="1967100" cy="1380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21" name="Google Shape;121;p17"/>
          <p:cNvSpPr txBox="1"/>
          <p:nvPr/>
        </p:nvSpPr>
        <p:spPr>
          <a:xfrm>
            <a:off x="3743650" y="1581550"/>
            <a:ext cx="773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Рожь</a:t>
            </a:r>
            <a:endParaRPr b="1" sz="1800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22" name="Google Shape;122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7675" y="1983050"/>
            <a:ext cx="1692300" cy="1314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23" name="Google Shape;123;p17"/>
          <p:cNvSpPr txBox="1"/>
          <p:nvPr/>
        </p:nvSpPr>
        <p:spPr>
          <a:xfrm>
            <a:off x="607675" y="2894675"/>
            <a:ext cx="686400" cy="4617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Бобы</a:t>
            </a:r>
            <a:endParaRPr b="1" sz="1800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24" name="Google Shape;124;p17"/>
          <p:cNvPicPr preferRelativeResize="0"/>
          <p:nvPr/>
        </p:nvPicPr>
        <p:blipFill rotWithShape="1">
          <a:blip r:embed="rId8">
            <a:alphaModFix/>
          </a:blip>
          <a:srcRect b="4652" l="0" r="0" t="0"/>
          <a:stretch/>
        </p:blipFill>
        <p:spPr>
          <a:xfrm>
            <a:off x="2450575" y="1983048"/>
            <a:ext cx="1637400" cy="1380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25" name="Google Shape;125;p17"/>
          <p:cNvSpPr txBox="1"/>
          <p:nvPr/>
        </p:nvSpPr>
        <p:spPr>
          <a:xfrm>
            <a:off x="2353275" y="1971750"/>
            <a:ext cx="686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Горох</a:t>
            </a:r>
            <a:endParaRPr b="1" sz="1800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26" name="Google Shape;126;p17"/>
          <p:cNvPicPr preferRelativeResize="0"/>
          <p:nvPr/>
        </p:nvPicPr>
        <p:blipFill rotWithShape="1">
          <a:blip r:embed="rId9">
            <a:alphaModFix/>
          </a:blip>
          <a:srcRect b="0" l="8800" r="0" t="0"/>
          <a:stretch/>
        </p:blipFill>
        <p:spPr>
          <a:xfrm>
            <a:off x="4238575" y="2019499"/>
            <a:ext cx="1692300" cy="1241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27" name="Google Shape;127;p17"/>
          <p:cNvSpPr txBox="1"/>
          <p:nvPr/>
        </p:nvSpPr>
        <p:spPr>
          <a:xfrm>
            <a:off x="4291250" y="2894675"/>
            <a:ext cx="813900" cy="461700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Гречку</a:t>
            </a:r>
            <a:endParaRPr b="1" sz="1800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28" name="Google Shape;128;p17"/>
          <p:cNvSpPr txBox="1"/>
          <p:nvPr/>
        </p:nvSpPr>
        <p:spPr>
          <a:xfrm>
            <a:off x="5963825" y="367175"/>
            <a:ext cx="2727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Для изготовления ткани</a:t>
            </a:r>
            <a:endParaRPr b="1" sz="2000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29" name="Google Shape;129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046525" y="1121875"/>
            <a:ext cx="1314300" cy="1314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30" name="Google Shape;130;p17"/>
          <p:cNvSpPr txBox="1"/>
          <p:nvPr/>
        </p:nvSpPr>
        <p:spPr>
          <a:xfrm>
            <a:off x="6403775" y="2340900"/>
            <a:ext cx="576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Лён</a:t>
            </a:r>
            <a:endParaRPr b="1" sz="1800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31" name="Google Shape;131;p17"/>
          <p:cNvPicPr preferRelativeResize="0"/>
          <p:nvPr/>
        </p:nvPicPr>
        <p:blipFill rotWithShape="1">
          <a:blip r:embed="rId11">
            <a:alphaModFix/>
          </a:blip>
          <a:srcRect b="32524" l="13681" r="0" t="25985"/>
          <a:stretch/>
        </p:blipFill>
        <p:spPr>
          <a:xfrm>
            <a:off x="7452675" y="1121875"/>
            <a:ext cx="1393500" cy="1199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32" name="Google Shape;132;p17"/>
          <p:cNvSpPr txBox="1"/>
          <p:nvPr/>
        </p:nvSpPr>
        <p:spPr>
          <a:xfrm>
            <a:off x="7605750" y="2257550"/>
            <a:ext cx="1150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Коноплю</a:t>
            </a:r>
            <a:endParaRPr b="1" sz="1800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33" name="Google Shape;133;p1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518800" y="3828400"/>
            <a:ext cx="1797600" cy="1102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34" name="Google Shape;134;p17"/>
          <p:cNvSpPr txBox="1"/>
          <p:nvPr/>
        </p:nvSpPr>
        <p:spPr>
          <a:xfrm>
            <a:off x="544075" y="3407500"/>
            <a:ext cx="2019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274E13"/>
                </a:solidFill>
                <a:latin typeface="Lobster"/>
                <a:ea typeface="Lobster"/>
                <a:cs typeface="Lobster"/>
                <a:sym typeface="Lobster"/>
              </a:rPr>
              <a:t>Урожай сжинали:</a:t>
            </a:r>
            <a:endParaRPr b="1" sz="1800">
              <a:solidFill>
                <a:srgbClr val="274E13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35" name="Google Shape;135;p17"/>
          <p:cNvSpPr txBox="1"/>
          <p:nvPr/>
        </p:nvSpPr>
        <p:spPr>
          <a:xfrm>
            <a:off x="544075" y="3920325"/>
            <a:ext cx="1270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274E13"/>
                </a:solidFill>
                <a:latin typeface="Lobster"/>
                <a:ea typeface="Lobster"/>
                <a:cs typeface="Lobster"/>
                <a:sym typeface="Lobster"/>
              </a:rPr>
              <a:t>Серпами</a:t>
            </a:r>
            <a:endParaRPr b="1" sz="1800">
              <a:solidFill>
                <a:srgbClr val="274E13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36" name="Google Shape;136;p1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378775" y="3769300"/>
            <a:ext cx="2019300" cy="1161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37" name="Google Shape;137;p17"/>
          <p:cNvSpPr txBox="1"/>
          <p:nvPr/>
        </p:nvSpPr>
        <p:spPr>
          <a:xfrm>
            <a:off x="3743650" y="4312075"/>
            <a:ext cx="1517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274E13"/>
                </a:solidFill>
                <a:latin typeface="Lobster"/>
                <a:ea typeface="Lobster"/>
                <a:cs typeface="Lobster"/>
                <a:sym typeface="Lobster"/>
              </a:rPr>
              <a:t>Косами</a:t>
            </a:r>
            <a:endParaRPr b="1" sz="1800">
              <a:solidFill>
                <a:srgbClr val="274E13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38" name="Google Shape;138;p1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565450" y="3282200"/>
            <a:ext cx="876900" cy="1687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39" name="Google Shape;139;p17"/>
          <p:cNvSpPr txBox="1"/>
          <p:nvPr/>
        </p:nvSpPr>
        <p:spPr>
          <a:xfrm>
            <a:off x="5930875" y="4589700"/>
            <a:ext cx="538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Ц</a:t>
            </a:r>
            <a:r>
              <a:rPr b="1" lang="ru" sz="1800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еп</a:t>
            </a:r>
            <a:endParaRPr b="1" sz="1800">
              <a:solidFill>
                <a:srgbClr val="99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40" name="Google Shape;140;p1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705375" y="3368834"/>
            <a:ext cx="2019300" cy="1514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41" name="Google Shape;141;p17"/>
          <p:cNvSpPr txBox="1"/>
          <p:nvPr/>
        </p:nvSpPr>
        <p:spPr>
          <a:xfrm>
            <a:off x="6757575" y="2756075"/>
            <a:ext cx="1967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741B47"/>
                </a:solidFill>
                <a:latin typeface="Lobster"/>
                <a:ea typeface="Lobster"/>
                <a:cs typeface="Lobster"/>
                <a:sym typeface="Lobster"/>
              </a:rPr>
              <a:t>Жерновами мололи муку</a:t>
            </a:r>
            <a:endParaRPr b="1" sz="1800">
              <a:solidFill>
                <a:srgbClr val="741B47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42" name="Google Shape;142;p17"/>
          <p:cNvSpPr txBox="1"/>
          <p:nvPr/>
        </p:nvSpPr>
        <p:spPr>
          <a:xfrm>
            <a:off x="4185913" y="3356375"/>
            <a:ext cx="179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Молотили зерно</a:t>
            </a:r>
            <a:endParaRPr b="1" sz="1800">
              <a:solidFill>
                <a:srgbClr val="99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8"/>
          <p:cNvSpPr txBox="1"/>
          <p:nvPr/>
        </p:nvSpPr>
        <p:spPr>
          <a:xfrm>
            <a:off x="449675" y="370775"/>
            <a:ext cx="81885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>
                <a:latin typeface="Lobster"/>
                <a:ea typeface="Lobster"/>
                <a:cs typeface="Lobster"/>
                <a:sym typeface="Lobster"/>
              </a:rPr>
              <a:t>Охотились на лосей, зубров, оленей, диких кабанов, медведей и др.</a:t>
            </a:r>
            <a:endParaRPr sz="28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49" name="Google Shape;14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925" y="903700"/>
            <a:ext cx="2087700" cy="1838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50" name="Google Shape;15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0925" y="2832175"/>
            <a:ext cx="2938500" cy="1962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51" name="Google Shape;151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75375" y="1479550"/>
            <a:ext cx="2190300" cy="2267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52" name="Google Shape;152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90174" y="994075"/>
            <a:ext cx="2451000" cy="1838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53" name="Google Shape;153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31622" y="2894424"/>
            <a:ext cx="2768100" cy="1838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9"/>
          <p:cNvSpPr txBox="1"/>
          <p:nvPr/>
        </p:nvSpPr>
        <p:spPr>
          <a:xfrm>
            <a:off x="544325" y="418100"/>
            <a:ext cx="8172900" cy="3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latin typeface="Lobster"/>
                <a:ea typeface="Lobster"/>
                <a:cs typeface="Lobster"/>
                <a:sym typeface="Lobster"/>
              </a:rPr>
              <a:t>        </a:t>
            </a:r>
            <a:r>
              <a:rPr lang="ru" sz="2000">
                <a:latin typeface="Lobster"/>
                <a:ea typeface="Lobster"/>
                <a:cs typeface="Lobster"/>
                <a:sym typeface="Lobster"/>
              </a:rPr>
              <a:t>Важными занятиями для наших предков оставались </a:t>
            </a:r>
            <a:endParaRPr sz="20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рыбная ловля, д</a:t>
            </a:r>
            <a:r>
              <a:rPr lang="ru" sz="20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обыча  меха пушных зверей, сбор грибов и ягод.</a:t>
            </a:r>
            <a:endParaRPr sz="2000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Особое место занимало </a:t>
            </a:r>
            <a:r>
              <a:rPr lang="ru" sz="2000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бортничество-сбор мёда диких пчёл.</a:t>
            </a:r>
            <a:endParaRPr sz="2000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Самые простые вещи, необходимые в повседневном быту, изготавливали в каждом доме.</a:t>
            </a:r>
            <a:endParaRPr sz="2000">
              <a:solidFill>
                <a:schemeClr val="dk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Таким образом, на белорусских землях долгое время господствовало </a:t>
            </a:r>
            <a:r>
              <a:rPr lang="ru" sz="2000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натуральное хозяйство</a:t>
            </a:r>
            <a:r>
              <a:rPr lang="ru" sz="20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 - тип хозяйствования, ориентированный</a:t>
            </a:r>
            <a:endParaRPr sz="2000">
              <a:solidFill>
                <a:schemeClr val="dk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на обеспечение собственных потребностей, а не на продажу.</a:t>
            </a:r>
            <a:endParaRPr sz="2000">
              <a:solidFill>
                <a:schemeClr val="dk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05725" y="50550"/>
            <a:ext cx="2069400" cy="1379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67" name="Google Shape;167;p20"/>
          <p:cNvSpPr txBox="1"/>
          <p:nvPr/>
        </p:nvSpPr>
        <p:spPr>
          <a:xfrm>
            <a:off x="4572000" y="50550"/>
            <a:ext cx="1222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latin typeface="Lobster"/>
                <a:ea typeface="Lobster"/>
                <a:cs typeface="Lobster"/>
                <a:sym typeface="Lobster"/>
              </a:rPr>
              <a:t>Князь</a:t>
            </a:r>
            <a:endParaRPr sz="20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68" name="Google Shape;16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3350" y="559350"/>
            <a:ext cx="2184300" cy="1538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69" name="Google Shape;169;p20"/>
          <p:cNvSpPr txBox="1"/>
          <p:nvPr/>
        </p:nvSpPr>
        <p:spPr>
          <a:xfrm>
            <a:off x="1183275" y="2019500"/>
            <a:ext cx="1325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latin typeface="Lobster"/>
                <a:ea typeface="Lobster"/>
                <a:cs typeface="Lobster"/>
                <a:sym typeface="Lobster"/>
              </a:rPr>
              <a:t>Полюдье</a:t>
            </a:r>
            <a:endParaRPr sz="20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70" name="Google Shape;170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98450" y="1496600"/>
            <a:ext cx="2747100" cy="1538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71" name="Google Shape;171;p20"/>
          <p:cNvSpPr txBox="1"/>
          <p:nvPr/>
        </p:nvSpPr>
        <p:spPr>
          <a:xfrm>
            <a:off x="3848800" y="2973400"/>
            <a:ext cx="1577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Lobster"/>
                <a:ea typeface="Lobster"/>
                <a:cs typeface="Lobster"/>
                <a:sym typeface="Lobster"/>
              </a:rPr>
              <a:t>Вершил суд</a:t>
            </a:r>
            <a:endParaRPr sz="18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72" name="Google Shape;172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59575" y="559350"/>
            <a:ext cx="2184300" cy="1576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73" name="Google Shape;173;p20"/>
          <p:cNvSpPr txBox="1"/>
          <p:nvPr/>
        </p:nvSpPr>
        <p:spPr>
          <a:xfrm>
            <a:off x="6259575" y="2136150"/>
            <a:ext cx="2256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Lobster"/>
                <a:ea typeface="Lobster"/>
                <a:cs typeface="Lobster"/>
                <a:sym typeface="Lobster"/>
              </a:rPr>
              <a:t>Церковная десятина</a:t>
            </a:r>
            <a:endParaRPr sz="18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74" name="Google Shape;174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9075" y="2646214"/>
            <a:ext cx="1869300" cy="2081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75" name="Google Shape;175;p20"/>
          <p:cNvSpPr txBox="1"/>
          <p:nvPr/>
        </p:nvSpPr>
        <p:spPr>
          <a:xfrm>
            <a:off x="2382450" y="3373425"/>
            <a:ext cx="20694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Lobster"/>
                <a:ea typeface="Lobster"/>
                <a:cs typeface="Lobster"/>
                <a:sym typeface="Lobster"/>
              </a:rPr>
              <a:t>С</a:t>
            </a:r>
            <a:r>
              <a:rPr lang="ru" sz="1800">
                <a:latin typeface="Lobster"/>
                <a:ea typeface="Lobster"/>
                <a:cs typeface="Lobster"/>
                <a:sym typeface="Lobster"/>
              </a:rPr>
              <a:t> середины X в.</a:t>
            </a:r>
            <a:endParaRPr sz="18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Lobster"/>
                <a:ea typeface="Lobster"/>
                <a:cs typeface="Lobster"/>
                <a:sym typeface="Lobster"/>
              </a:rPr>
              <a:t>созданы </a:t>
            </a:r>
            <a:r>
              <a:rPr lang="ru" sz="2200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погосты-</a:t>
            </a:r>
            <a:r>
              <a:rPr lang="ru" sz="1800">
                <a:latin typeface="Lobster"/>
                <a:ea typeface="Lobster"/>
                <a:cs typeface="Lobster"/>
                <a:sym typeface="Lobster"/>
              </a:rPr>
              <a:t>пункты сбора дани</a:t>
            </a:r>
            <a:endParaRPr sz="18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76" name="Google Shape;176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21252" y="2646225"/>
            <a:ext cx="1040835" cy="208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79650" y="2895964"/>
            <a:ext cx="1325100" cy="1755758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0"/>
          <p:cNvSpPr txBox="1"/>
          <p:nvPr/>
        </p:nvSpPr>
        <p:spPr>
          <a:xfrm>
            <a:off x="4522850" y="3619725"/>
            <a:ext cx="22563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latin typeface="Lobster"/>
                <a:ea typeface="Lobster"/>
                <a:cs typeface="Lobster"/>
                <a:sym typeface="Lobster"/>
              </a:rPr>
              <a:t>Ее собирали </a:t>
            </a:r>
            <a:r>
              <a:rPr lang="ru" sz="2000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тиуны</a:t>
            </a:r>
            <a:r>
              <a:rPr lang="ru" sz="2000">
                <a:latin typeface="Lobster"/>
                <a:ea typeface="Lobster"/>
                <a:cs typeface="Lobster"/>
                <a:sym typeface="Lobster"/>
              </a:rPr>
              <a:t>, а позже в городах-</a:t>
            </a:r>
            <a:r>
              <a:rPr lang="ru" sz="2000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тысяцкие</a:t>
            </a:r>
            <a:r>
              <a:rPr lang="ru" sz="2000">
                <a:latin typeface="Lobster"/>
                <a:ea typeface="Lobster"/>
                <a:cs typeface="Lobster"/>
                <a:sym typeface="Lobster"/>
              </a:rPr>
              <a:t>.</a:t>
            </a:r>
            <a:endParaRPr sz="2000"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0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1"/>
          <p:cNvSpPr txBox="1"/>
          <p:nvPr/>
        </p:nvSpPr>
        <p:spPr>
          <a:xfrm>
            <a:off x="591650" y="347125"/>
            <a:ext cx="8022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    </a:t>
            </a:r>
            <a:r>
              <a:rPr lang="ru" sz="1800">
                <a:latin typeface="Lobster"/>
                <a:ea typeface="Lobster"/>
                <a:cs typeface="Lobster"/>
                <a:sym typeface="Lobster"/>
              </a:rPr>
              <a:t>Во времена Средневековья самой большой ценностью была </a:t>
            </a:r>
            <a:r>
              <a:rPr lang="ru" sz="1800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земля. </a:t>
            </a:r>
            <a:endParaRPr sz="1800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Lobster"/>
                <a:ea typeface="Lobster"/>
                <a:cs typeface="Lobster"/>
                <a:sym typeface="Lobster"/>
              </a:rPr>
              <a:t>        </a:t>
            </a:r>
            <a:r>
              <a:rPr lang="ru" sz="1800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Верховным собственником всей земли в государстве считался князь. </a:t>
            </a:r>
            <a:endParaRPr sz="1800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85" name="Google Shape;18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088" y="1086025"/>
            <a:ext cx="8228023" cy="242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1"/>
          <p:cNvSpPr txBox="1"/>
          <p:nvPr/>
        </p:nvSpPr>
        <p:spPr>
          <a:xfrm>
            <a:off x="4701725" y="3265975"/>
            <a:ext cx="15699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должны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Lobster"/>
                <a:ea typeface="Lobster"/>
                <a:cs typeface="Lobster"/>
                <a:sym typeface="Lobster"/>
              </a:rPr>
              <a:t>были отправляться на войну на собственных лошадях.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87" name="Google Shape;187;p21"/>
          <p:cNvSpPr txBox="1"/>
          <p:nvPr/>
        </p:nvSpPr>
        <p:spPr>
          <a:xfrm>
            <a:off x="6492650" y="3265975"/>
            <a:ext cx="21219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Lobster"/>
                <a:ea typeface="Lobster"/>
                <a:cs typeface="Lobster"/>
                <a:sym typeface="Lobster"/>
              </a:rPr>
              <a:t>Полностью зависят от своих хозяев</a:t>
            </a:r>
            <a:endParaRPr sz="18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Lobster"/>
                <a:ea typeface="Lobster"/>
                <a:cs typeface="Lobster"/>
                <a:sym typeface="Lobster"/>
              </a:rPr>
              <a:t>(фактически рабы)</a:t>
            </a:r>
            <a:endParaRPr sz="18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88" name="Google Shape;188;p21"/>
          <p:cNvSpPr txBox="1"/>
          <p:nvPr/>
        </p:nvSpPr>
        <p:spPr>
          <a:xfrm>
            <a:off x="978200" y="3368500"/>
            <a:ext cx="2643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Lobster"/>
                <a:ea typeface="Lobster"/>
                <a:cs typeface="Lobster"/>
                <a:sym typeface="Lobster"/>
              </a:rPr>
              <a:t>Свободные земледельцы</a:t>
            </a:r>
            <a:endParaRPr sz="18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89" name="Google Shape;189;p21"/>
          <p:cNvSpPr/>
          <p:nvPr/>
        </p:nvSpPr>
        <p:spPr>
          <a:xfrm>
            <a:off x="591650" y="3830200"/>
            <a:ext cx="4023300" cy="1208700"/>
          </a:xfrm>
          <a:prstGeom prst="roundRect">
            <a:avLst>
              <a:gd fmla="val 21746" name="adj"/>
            </a:avLst>
          </a:prstGeom>
          <a:solidFill>
            <a:srgbClr val="8ADBB5">
              <a:alpha val="3756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1"/>
          <p:cNvSpPr txBox="1"/>
          <p:nvPr/>
        </p:nvSpPr>
        <p:spPr>
          <a:xfrm>
            <a:off x="721250" y="3912475"/>
            <a:ext cx="38937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Закуп</a:t>
            </a:r>
            <a:r>
              <a:rPr lang="ru" sz="1800">
                <a:latin typeface="Lobster"/>
                <a:ea typeface="Lobster"/>
                <a:cs typeface="Lobster"/>
                <a:sym typeface="Lobster"/>
              </a:rPr>
              <a:t> - брал заём (купу) у богатого человека и, если не мог отдать,  становился зависимым от хозяина.</a:t>
            </a:r>
            <a:endParaRPr sz="1800"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