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62" d="100"/>
          <a:sy n="62" d="100"/>
        </p:scale>
        <p:origin x="52" y="22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04.04.2021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6260" y="2060848"/>
            <a:ext cx="7008574" cy="3298825"/>
          </a:xfrm>
        </p:spPr>
        <p:txBody>
          <a:bodyPr rtlCol="0">
            <a:noAutofit/>
          </a:bodyPr>
          <a:lstStyle/>
          <a:p>
            <a:pPr rtl="0"/>
            <a:r>
              <a:rPr lang="ru-RU" sz="8800" dirty="0" smtClean="0">
                <a:latin typeface="BERNIER Shade" panose="00000500000000000000" pitchFamily="50" charset="-52"/>
              </a:rPr>
              <a:t>Барокко в культуре Беларуси </a:t>
            </a:r>
            <a:endParaRPr lang="ru-RU" sz="8800" dirty="0">
              <a:latin typeface="BERNIER Shad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latin typeface="BERNIER Shade" panose="00000500000000000000" pitchFamily="50" charset="-52"/>
              </a:rPr>
              <a:t>Сарматизм</a:t>
            </a:r>
            <a:r>
              <a:rPr lang="ru-RU" sz="6000" dirty="0" smtClean="0">
                <a:latin typeface="BERNIER Shade" panose="00000500000000000000" pitchFamily="50" charset="-52"/>
              </a:rPr>
              <a:t> </a:t>
            </a:r>
            <a:endParaRPr lang="ru-RU" sz="6000" dirty="0">
              <a:latin typeface="BERNIER Shade" panose="00000500000000000000" pitchFamily="50" charset="-52"/>
            </a:endParaRPr>
          </a:p>
        </p:txBody>
      </p:sp>
      <p:pic>
        <p:nvPicPr>
          <p:cNvPr id="1026" name="Picture 2" descr="Сарматский портрет. Инстаграм эпохи барокко | Планета Белару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473200"/>
            <a:ext cx="2857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. сарматизм... официальная идеология шляхты Речи Посполитой.: ele_n_a — 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1478888"/>
            <a:ext cx="3070153" cy="50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тветы Mail.ru: Чем отличается сарматский костюм отличается от венгерского?  Не пойму - С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476283"/>
            <a:ext cx="3323524" cy="50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mpa funebris&quot; - Polskie Radio dla Zagrani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23" y="3182884"/>
            <a:ext cx="1762373" cy="15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Coffin portrait of Stanisław Woysza.jpg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23" y="4812997"/>
            <a:ext cx="1762373" cy="16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ombork - Muze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24" y="1473200"/>
            <a:ext cx="1762373" cy="16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ERNIER Shade" panose="00000500000000000000" pitchFamily="50" charset="-52"/>
              </a:rPr>
              <a:t>Архитектурное барокко</a:t>
            </a:r>
            <a:endParaRPr lang="ru-RU" sz="6000" dirty="0">
              <a:latin typeface="BERNIER Shade" panose="00000500000000000000" pitchFamily="50" charset="-52"/>
            </a:endParaRPr>
          </a:p>
        </p:txBody>
      </p:sp>
      <p:pic>
        <p:nvPicPr>
          <p:cNvPr id="2050" name="Picture 2" descr="Костел Божьего Тела / Фарный костел в Несвиже (Минская область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628800"/>
            <a:ext cx="80772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ернардони, Джованни Мария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07" y="1628800"/>
            <a:ext cx="2987330" cy="34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4692" y="521002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RNIER Regular" panose="00000500000000000000" pitchFamily="50" charset="-52"/>
              </a:rPr>
              <a:t>Костёл Божьего тела в Несвиже и его архитектор Ян Мария </a:t>
            </a:r>
            <a:r>
              <a:rPr lang="ru-RU" dirty="0" err="1" smtClean="0">
                <a:latin typeface="BERNIER Regular" panose="00000500000000000000" pitchFamily="50" charset="-52"/>
              </a:rPr>
              <a:t>Бернардони</a:t>
            </a:r>
            <a:endParaRPr lang="ru-RU" dirty="0">
              <a:latin typeface="BERNIER Regular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24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ERNIER Shade" panose="00000500000000000000" pitchFamily="50" charset="-52"/>
              </a:rPr>
              <a:t>Литература и книгопечатание</a:t>
            </a:r>
            <a:endParaRPr lang="ru-RU" sz="6000" dirty="0">
              <a:latin typeface="BERNIER Shade" panose="00000500000000000000" pitchFamily="50" charset="-52"/>
            </a:endParaRPr>
          </a:p>
        </p:txBody>
      </p:sp>
      <p:pic>
        <p:nvPicPr>
          <p:cNvPr id="3076" name="Picture 4" descr="Азбуки, буквари, грамматики, словари XVI-XVII веков. Пособия для обучения  чтению в Великом княжестве Литов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22" y="1433949"/>
            <a:ext cx="3544441" cy="50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рестская Библия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1473200"/>
            <a:ext cx="3456384" cy="50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38228" y="350100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RNIER Regular" panose="00000500000000000000" pitchFamily="50" charset="-52"/>
              </a:rPr>
              <a:t>Титульные листы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ru-RU" dirty="0" smtClean="0">
                <a:latin typeface="BERNIER Regular" panose="00000500000000000000" pitchFamily="50" charset="-52"/>
              </a:rPr>
              <a:t>«</a:t>
            </a:r>
            <a:r>
              <a:rPr lang="ru-RU" dirty="0" err="1" smtClean="0">
                <a:latin typeface="BERNIER Regular" panose="00000500000000000000" pitchFamily="50" charset="-52"/>
              </a:rPr>
              <a:t>Радзивиловской</a:t>
            </a:r>
            <a:r>
              <a:rPr lang="ru-RU" dirty="0" smtClean="0">
                <a:latin typeface="BERNIER Regular" panose="00000500000000000000" pitchFamily="50" charset="-52"/>
              </a:rPr>
              <a:t> Библии</a:t>
            </a:r>
            <a:r>
              <a:rPr lang="ru-RU" dirty="0" smtClean="0">
                <a:latin typeface="BERNIER Regular" panose="00000500000000000000" pitchFamily="50" charset="-52"/>
              </a:rPr>
              <a:t>» </a:t>
            </a:r>
          </a:p>
          <a:p>
            <a:pPr algn="ctr"/>
            <a:r>
              <a:rPr lang="ru-RU" dirty="0" smtClean="0">
                <a:latin typeface="BERNIER Regular" panose="00000500000000000000" pitchFamily="50" charset="-52"/>
              </a:rPr>
              <a:t>и </a:t>
            </a:r>
            <a:r>
              <a:rPr lang="ru-RU" dirty="0" smtClean="0">
                <a:latin typeface="BERNIER Regular" panose="00000500000000000000" pitchFamily="50" charset="-52"/>
              </a:rPr>
              <a:t>«Азбуки </a:t>
            </a:r>
            <a:r>
              <a:rPr lang="ru-RU" dirty="0" smtClean="0">
                <a:latin typeface="BERNIER Regular" panose="00000500000000000000" pitchFamily="50" charset="-52"/>
              </a:rPr>
              <a:t>языка </a:t>
            </a:r>
            <a:r>
              <a:rPr lang="ru-RU" dirty="0" err="1" smtClean="0">
                <a:latin typeface="BERNIER Regular" panose="00000500000000000000" pitchFamily="50" charset="-52"/>
              </a:rPr>
              <a:t>славенского</a:t>
            </a:r>
            <a:r>
              <a:rPr lang="ru-RU" dirty="0" smtClean="0">
                <a:latin typeface="BERNIER Regular" panose="00000500000000000000" pitchFamily="50" charset="-52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endParaRPr lang="ru-RU" dirty="0">
              <a:latin typeface="BERNIER Regular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8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ERNIER Shade" panose="00000500000000000000" pitchFamily="50" charset="-52"/>
              </a:rPr>
              <a:t>Театр</a:t>
            </a:r>
            <a:endParaRPr lang="ru-RU" sz="6000" dirty="0">
              <a:latin typeface="BERNIER Shade" panose="00000500000000000000" pitchFamily="50" charset="-52"/>
            </a:endParaRPr>
          </a:p>
        </p:txBody>
      </p:sp>
      <p:pic>
        <p:nvPicPr>
          <p:cNvPr id="4098" name="Picture 2" descr="Батлейка | LADY.TUT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988840"/>
            <a:ext cx="4608513" cy="319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творческих женщин в белорусской истории | Планета Белару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06" y="620688"/>
            <a:ext cx="676275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7788" y="537321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RNIER Regular" panose="00000500000000000000" pitchFamily="50" charset="-52"/>
              </a:rPr>
              <a:t>Первый образец театра - </a:t>
            </a:r>
            <a:r>
              <a:rPr lang="ru-RU" dirty="0" err="1" smtClean="0">
                <a:latin typeface="BERNIER Regular" panose="00000500000000000000" pitchFamily="50" charset="-52"/>
              </a:rPr>
              <a:t>батлейка</a:t>
            </a:r>
            <a:endParaRPr lang="ru-RU" dirty="0">
              <a:latin typeface="BERNIER Regular" panose="000005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6500" y="6150412"/>
            <a:ext cx="511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ERNIER Regular" panose="00000500000000000000" pitchFamily="50" charset="-52"/>
              </a:rPr>
              <a:t>Франтишка</a:t>
            </a:r>
            <a:r>
              <a:rPr lang="ru-RU" dirty="0" smtClean="0">
                <a:latin typeface="BERNIER Regular" panose="00000500000000000000" pitchFamily="50" charset="-52"/>
              </a:rPr>
              <a:t> </a:t>
            </a:r>
            <a:r>
              <a:rPr lang="ru-RU" dirty="0" err="1" smtClean="0">
                <a:latin typeface="BERNIER Regular" panose="00000500000000000000" pitchFamily="50" charset="-52"/>
              </a:rPr>
              <a:t>Уршуля</a:t>
            </a:r>
            <a:r>
              <a:rPr lang="ru-RU" dirty="0" smtClean="0">
                <a:latin typeface="BERNIER Regular" panose="00000500000000000000" pitchFamily="50" charset="-52"/>
              </a:rPr>
              <a:t> </a:t>
            </a:r>
            <a:r>
              <a:rPr lang="ru-RU" dirty="0" err="1" smtClean="0">
                <a:latin typeface="BERNIER Regular" panose="00000500000000000000" pitchFamily="50" charset="-52"/>
              </a:rPr>
              <a:t>Радзивилл</a:t>
            </a:r>
            <a:endParaRPr lang="ru-RU" dirty="0">
              <a:latin typeface="BERNIER Regular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7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ERNIER Shade" panose="00000500000000000000" pitchFamily="50" charset="-52"/>
              </a:rPr>
              <a:t>Изобразительное искусство</a:t>
            </a:r>
            <a:endParaRPr lang="ru-RU" sz="6000" dirty="0">
              <a:latin typeface="BERNIER Shade" panose="00000500000000000000" pitchFamily="50" charset="-52"/>
            </a:endParaRPr>
          </a:p>
        </p:txBody>
      </p:sp>
      <p:pic>
        <p:nvPicPr>
          <p:cNvPr id="1028" name="Picture 4" descr="3. сарматизм... официальная идеология шляхты Речи Посполитой.: ele_n_a — 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52" y="1484284"/>
            <a:ext cx="3070153" cy="50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ombork - Muze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51" y="5506468"/>
            <a:ext cx="1319442" cy="12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Coffin portrait of Stanisław Woysza.jpg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4" y="4509120"/>
            <a:ext cx="1250682" cy="12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agsavisen (Норвегия): мусульмане «спасли» Европу | История | ИноСМИ - Все,  что достойно перев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1511916"/>
            <a:ext cx="67341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74532" y="572470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RNIER Regular" panose="00000500000000000000" pitchFamily="50" charset="-52"/>
              </a:rPr>
              <a:t>Ян </a:t>
            </a:r>
            <a:r>
              <a:rPr lang="ru-RU" dirty="0" err="1" smtClean="0">
                <a:latin typeface="BERNIER Regular" panose="00000500000000000000" pitchFamily="50" charset="-52"/>
              </a:rPr>
              <a:t>Собесский</a:t>
            </a:r>
            <a:r>
              <a:rPr lang="ru-RU" dirty="0" smtClean="0">
                <a:latin typeface="BERNIER Regular" panose="00000500000000000000" pitchFamily="50" charset="-52"/>
              </a:rPr>
              <a:t> под веной. 1683 г.</a:t>
            </a:r>
            <a:endParaRPr lang="ru-RU" dirty="0">
              <a:latin typeface="BERNIER Regular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78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latin typeface="BERNIER Shade" panose="00000500000000000000" pitchFamily="50" charset="-52"/>
              </a:rPr>
              <a:t>Виленское</a:t>
            </a:r>
            <a:r>
              <a:rPr lang="ru-RU" sz="6000" dirty="0" smtClean="0">
                <a:latin typeface="BERNIER Shade" panose="00000500000000000000" pitchFamily="50" charset="-52"/>
              </a:rPr>
              <a:t> барокко</a:t>
            </a:r>
            <a:endParaRPr lang="ru-RU" sz="6000" dirty="0">
              <a:latin typeface="BERNIER Shade" panose="00000500000000000000" pitchFamily="50" charset="-52"/>
            </a:endParaRPr>
          </a:p>
        </p:txBody>
      </p:sp>
      <p:pic>
        <p:nvPicPr>
          <p:cNvPr id="6146" name="Picture 2" descr="Виленское барокко - это... Что такое Виленское барокко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1" y="1628800"/>
            <a:ext cx="3764132" cy="47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еларусь – о чём свидетельствует история в кам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1628800"/>
            <a:ext cx="7889093" cy="47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2344" y="5531974"/>
            <a:ext cx="256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ERNIER Regular" panose="00000500000000000000" pitchFamily="50" charset="-52"/>
              </a:rPr>
              <a:t>Софийский собор </a:t>
            </a:r>
          </a:p>
          <a:p>
            <a:r>
              <a:rPr lang="ru-RU" dirty="0" smtClean="0">
                <a:latin typeface="BERNIER Regular" panose="00000500000000000000" pitchFamily="50" charset="-52"/>
              </a:rPr>
              <a:t>в Полоцке</a:t>
            </a:r>
            <a:endParaRPr lang="ru-RU" dirty="0">
              <a:latin typeface="BERNIER Regular" panose="00000500000000000000" pitchFamily="50" charset="-52"/>
            </a:endParaRPr>
          </a:p>
        </p:txBody>
      </p:sp>
      <p:pic>
        <p:nvPicPr>
          <p:cNvPr id="7170" name="Picture 2" descr="Софийский собор в Полоцке: история, фото, интересные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88640"/>
            <a:ext cx="92392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60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BERNIER Regular</vt:lpstr>
      <vt:lpstr>BERNIER Shade</vt:lpstr>
      <vt:lpstr>Century Gothic</vt:lpstr>
      <vt:lpstr>Times New Roman</vt:lpstr>
      <vt:lpstr>Книги в формате 16 x 9</vt:lpstr>
      <vt:lpstr>Барокко в культуре Беларуси </vt:lpstr>
      <vt:lpstr>Сарматизм </vt:lpstr>
      <vt:lpstr>Архитектурное барокко</vt:lpstr>
      <vt:lpstr>Литература и книгопечатание</vt:lpstr>
      <vt:lpstr>Театр</vt:lpstr>
      <vt:lpstr>Изобразительное искусство</vt:lpstr>
      <vt:lpstr>Виленское барокко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2021-03-29T06:43:30Z</dcterms:created>
  <dcterms:modified xsi:type="dcterms:W3CDTF">2021-04-04T13:04:08Z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