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803" y="676893"/>
            <a:ext cx="9966960" cy="292608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Days Sans Black" panose="02000505040000020004" pitchFamily="50" charset="0"/>
              </a:rPr>
              <a:t>Влияние просвещения на развитие культуры Беларуси</a:t>
            </a:r>
            <a:endParaRPr lang="ru-RU" sz="4800" dirty="0">
              <a:latin typeface="Days Sans Black" panose="02000505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486" y="705178"/>
            <a:ext cx="5391364" cy="548297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ays Sans Black" panose="02000505040000020004" pitchFamily="50" charset="0"/>
              </a:rPr>
              <a:t>Физиократы</a:t>
            </a:r>
            <a:br>
              <a:rPr lang="ru-RU" dirty="0" smtClean="0">
                <a:latin typeface="Days Sans Black" panose="02000505040000020004" pitchFamily="50" charset="0"/>
              </a:rPr>
            </a:br>
            <a:r>
              <a:rPr lang="ru-RU" dirty="0" smtClean="0">
                <a:latin typeface="Days Sans Black" panose="02000505040000020004" pitchFamily="50" charset="0"/>
              </a:rPr>
              <a:t/>
            </a:r>
            <a:br>
              <a:rPr lang="ru-RU" dirty="0" smtClean="0">
                <a:latin typeface="Days Sans Black" panose="02000505040000020004" pitchFamily="50" charset="0"/>
              </a:rPr>
            </a:br>
            <a:r>
              <a:rPr lang="ru-RU" sz="2400" dirty="0" smtClean="0">
                <a:latin typeface="Days Sans Black" panose="02000505040000020004" pitchFamily="50" charset="0"/>
              </a:rPr>
              <a:t>земля – единственное богатство, труд – единственное достойное занятие</a:t>
            </a:r>
            <a:br>
              <a:rPr lang="ru-RU" sz="2400" dirty="0" smtClean="0">
                <a:latin typeface="Days Sans Black" panose="02000505040000020004" pitchFamily="50" charset="0"/>
              </a:rPr>
            </a:br>
            <a:r>
              <a:rPr lang="ru-RU" sz="2400" dirty="0">
                <a:latin typeface="Days Sans Black" panose="02000505040000020004" pitchFamily="50" charset="0"/>
              </a:rPr>
              <a:t/>
            </a:r>
            <a:br>
              <a:rPr lang="ru-RU" sz="2400" dirty="0">
                <a:latin typeface="Days Sans Black" panose="02000505040000020004" pitchFamily="50" charset="0"/>
              </a:rPr>
            </a:br>
            <a:r>
              <a:rPr lang="ru-RU" sz="2400" dirty="0" err="1" smtClean="0">
                <a:latin typeface="Days Sans Black" panose="02000505040000020004" pitchFamily="50" charset="0"/>
              </a:rPr>
              <a:t>иоахим</a:t>
            </a:r>
            <a:r>
              <a:rPr lang="ru-RU" sz="2400" dirty="0" smtClean="0">
                <a:latin typeface="Days Sans Black" panose="02000505040000020004" pitchFamily="50" charset="0"/>
              </a:rPr>
              <a:t> </a:t>
            </a:r>
            <a:r>
              <a:rPr lang="ru-RU" sz="2400" dirty="0" err="1" smtClean="0">
                <a:latin typeface="Days Sans Black" panose="02000505040000020004" pitchFamily="50" charset="0"/>
              </a:rPr>
              <a:t>хрептович</a:t>
            </a:r>
            <a:r>
              <a:rPr lang="ru-RU" sz="2400" dirty="0" smtClean="0">
                <a:latin typeface="Days Sans Black" panose="02000505040000020004" pitchFamily="50" charset="0"/>
              </a:rPr>
              <a:t> – представитель физиократов в Речи Посполитой</a:t>
            </a:r>
            <a:endParaRPr lang="ru-RU" sz="2400" dirty="0">
              <a:latin typeface="Days Sans Black" panose="02000505040000020004" pitchFamily="50" charset="0"/>
            </a:endParaRPr>
          </a:p>
        </p:txBody>
      </p:sp>
      <p:pic>
        <p:nvPicPr>
          <p:cNvPr id="1026" name="Picture 2" descr="Хрептович, Иоахим — Википед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6"/>
          <a:stretch/>
        </p:blipFill>
        <p:spPr bwMode="auto">
          <a:xfrm>
            <a:off x="6560634" y="359596"/>
            <a:ext cx="5247653" cy="61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8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115" y="448325"/>
            <a:ext cx="5391364" cy="8873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ays Sans Black" panose="02000505040000020004" pitchFamily="50" charset="0"/>
              </a:rPr>
              <a:t>классицизм</a:t>
            </a:r>
            <a:endParaRPr lang="ru-RU" sz="2400" dirty="0">
              <a:latin typeface="Days Sans Black" panose="02000505040000020004" pitchFamily="50" charset="0"/>
            </a:endParaRPr>
          </a:p>
        </p:txBody>
      </p:sp>
      <p:pic>
        <p:nvPicPr>
          <p:cNvPr id="2050" name="Picture 2" descr="Гомельский дворцово-парковый ансамбль Румянцевых-Паскевичей - экскурсии,  история, время постройки, как добрать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7" y="1476321"/>
            <a:ext cx="8428115" cy="50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12462" y="4956968"/>
            <a:ext cx="2913093" cy="1556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latin typeface="Days Sans Black" panose="02000505040000020004" pitchFamily="50" charset="0"/>
              </a:rPr>
              <a:t>Дворцово-парковый комплекс </a:t>
            </a:r>
            <a:r>
              <a:rPr lang="ru-RU" sz="2400" dirty="0" err="1" smtClean="0">
                <a:latin typeface="Days Sans Black" panose="02000505040000020004" pitchFamily="50" charset="0"/>
              </a:rPr>
              <a:t>румянцевых-паскевичей</a:t>
            </a:r>
            <a:r>
              <a:rPr lang="ru-RU" sz="2400" dirty="0" smtClean="0">
                <a:latin typeface="Days Sans Black" panose="02000505040000020004" pitchFamily="50" charset="0"/>
              </a:rPr>
              <a:t> в Гомеле</a:t>
            </a:r>
            <a:endParaRPr lang="ru-RU" sz="1200" dirty="0">
              <a:latin typeface="Days Sans Black" panose="02000505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0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486" y="705178"/>
            <a:ext cx="5391364" cy="548297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ays Sans Black" panose="02000505040000020004" pitchFamily="50" charset="0"/>
              </a:rPr>
              <a:t>Адам </a:t>
            </a:r>
            <a:r>
              <a:rPr lang="ru-RU" dirty="0" err="1" smtClean="0">
                <a:latin typeface="Days Sans Black" panose="02000505040000020004" pitchFamily="50" charset="0"/>
              </a:rPr>
              <a:t>нарушевич</a:t>
            </a:r>
            <a:r>
              <a:rPr lang="ru-RU" dirty="0" smtClean="0">
                <a:latin typeface="Days Sans Black" panose="02000505040000020004" pitchFamily="50" charset="0"/>
              </a:rPr>
              <a:t/>
            </a:r>
            <a:br>
              <a:rPr lang="ru-RU" dirty="0" smtClean="0">
                <a:latin typeface="Days Sans Black" panose="02000505040000020004" pitchFamily="50" charset="0"/>
              </a:rPr>
            </a:br>
            <a:r>
              <a:rPr lang="ru-RU" dirty="0">
                <a:latin typeface="Days Sans Black" panose="02000505040000020004" pitchFamily="50" charset="0"/>
              </a:rPr>
              <a:t/>
            </a:r>
            <a:br>
              <a:rPr lang="ru-RU" dirty="0">
                <a:latin typeface="Days Sans Black" panose="02000505040000020004" pitchFamily="50" charset="0"/>
              </a:rPr>
            </a:br>
            <a:r>
              <a:rPr lang="ru-RU" sz="2800" dirty="0" smtClean="0">
                <a:latin typeface="Days Sans Black" panose="02000505040000020004" pitchFamily="50" charset="0"/>
              </a:rPr>
              <a:t>историк, литератор, </a:t>
            </a:r>
            <a:r>
              <a:rPr lang="ru-RU" sz="2800" dirty="0" smtClean="0">
                <a:latin typeface="Days Sans Black" panose="02000505040000020004" pitchFamily="50" charset="0"/>
              </a:rPr>
              <a:t>публицист, </a:t>
            </a:r>
            <a:r>
              <a:rPr lang="ru-RU" sz="2800" dirty="0" smtClean="0">
                <a:latin typeface="Days Sans Black" panose="02000505040000020004" pitchFamily="50" charset="0"/>
              </a:rPr>
              <a:t>биограф</a:t>
            </a:r>
            <a:endParaRPr lang="ru-RU" sz="2400" dirty="0">
              <a:latin typeface="Days Sans Black" panose="02000505040000020004" pitchFamily="50" charset="0"/>
            </a:endParaRPr>
          </a:p>
        </p:txBody>
      </p:sp>
      <p:pic>
        <p:nvPicPr>
          <p:cNvPr id="1026" name="Picture 2" descr="Нарушевич Адам Тадеуш Станислав - Пинская городская центральн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82" y="360372"/>
            <a:ext cx="4892580" cy="61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3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4350" y="622984"/>
            <a:ext cx="4836559" cy="5482975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Days Sans Black" panose="02000505040000020004" pitchFamily="50" charset="0"/>
              </a:rPr>
              <a:t>«</a:t>
            </a:r>
            <a:r>
              <a:rPr lang="ru-RU" sz="4000" dirty="0" err="1" smtClean="0">
                <a:latin typeface="Days Sans Black" panose="02000505040000020004" pitchFamily="50" charset="0"/>
              </a:rPr>
              <a:t>Газэта</a:t>
            </a:r>
            <a:r>
              <a:rPr lang="ru-RU" sz="4000" dirty="0" smtClean="0">
                <a:latin typeface="Days Sans Black" panose="02000505040000020004" pitchFamily="50" charset="0"/>
              </a:rPr>
              <a:t> </a:t>
            </a:r>
            <a:r>
              <a:rPr lang="ru-RU" sz="4000" dirty="0" err="1" smtClean="0">
                <a:latin typeface="Days Sans Black" panose="02000505040000020004" pitchFamily="50" charset="0"/>
              </a:rPr>
              <a:t>гроденьска</a:t>
            </a:r>
            <a:r>
              <a:rPr lang="ru-RU" sz="4000" dirty="0" smtClean="0">
                <a:latin typeface="Days Sans Black" panose="02000505040000020004" pitchFamily="50" charset="0"/>
              </a:rPr>
              <a:t>»</a:t>
            </a:r>
            <a:br>
              <a:rPr lang="ru-RU" sz="4000" dirty="0" smtClean="0">
                <a:latin typeface="Days Sans Black" panose="02000505040000020004" pitchFamily="50" charset="0"/>
              </a:rPr>
            </a:br>
            <a:r>
              <a:rPr lang="ru-RU" sz="4000" dirty="0">
                <a:latin typeface="Days Sans Black" panose="02000505040000020004" pitchFamily="50" charset="0"/>
              </a:rPr>
              <a:t/>
            </a:r>
            <a:br>
              <a:rPr lang="ru-RU" sz="4000" dirty="0">
                <a:latin typeface="Days Sans Black" panose="02000505040000020004" pitchFamily="50" charset="0"/>
              </a:rPr>
            </a:br>
            <a:r>
              <a:rPr lang="ru-RU" sz="3200" dirty="0" smtClean="0">
                <a:latin typeface="Days Sans Black" panose="02000505040000020004" pitchFamily="50" charset="0"/>
              </a:rPr>
              <a:t>первое регулярное периодическое издание на белорусских землях</a:t>
            </a:r>
            <a:endParaRPr lang="ru-RU" sz="2000" dirty="0">
              <a:latin typeface="Days Sans Black" panose="02000505040000020004" pitchFamily="50" charset="0"/>
            </a:endParaRPr>
          </a:p>
        </p:txBody>
      </p:sp>
      <p:pic>
        <p:nvPicPr>
          <p:cNvPr id="2052" name="Picture 4" descr="Trojden | Литература и искусство: Белозорович В. А. - 8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5" y="462987"/>
            <a:ext cx="2765640" cy="34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Łojek, Jerzy &quot;Gazeta Grodzieńska&quot; 1776-17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85" y="2092456"/>
            <a:ext cx="3099103" cy="411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Нарбут, Казимир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00" y="3786262"/>
            <a:ext cx="2095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486" y="705178"/>
            <a:ext cx="5391364" cy="548297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Days Sans Black" panose="02000505040000020004" pitchFamily="50" charset="0"/>
              </a:rPr>
              <a:t>Общественно-политическая мысль</a:t>
            </a:r>
            <a:r>
              <a:rPr lang="ru-RU" sz="3600" dirty="0" smtClean="0">
                <a:latin typeface="Days Sans Black" panose="02000505040000020004" pitchFamily="50" charset="0"/>
              </a:rPr>
              <a:t/>
            </a:r>
            <a:br>
              <a:rPr lang="ru-RU" sz="3600" dirty="0" smtClean="0">
                <a:latin typeface="Days Sans Black" panose="02000505040000020004" pitchFamily="50" charset="0"/>
              </a:rPr>
            </a:br>
            <a:r>
              <a:rPr lang="ru-RU" sz="3600" dirty="0">
                <a:latin typeface="Days Sans Black" panose="02000505040000020004" pitchFamily="50" charset="0"/>
              </a:rPr>
              <a:t/>
            </a:r>
            <a:br>
              <a:rPr lang="ru-RU" sz="3600" dirty="0">
                <a:latin typeface="Days Sans Black" panose="02000505040000020004" pitchFamily="50" charset="0"/>
              </a:rPr>
            </a:br>
            <a:r>
              <a:rPr lang="ru-RU" sz="2000" dirty="0" smtClean="0">
                <a:latin typeface="Days Sans Black" panose="02000505040000020004" pitchFamily="50" charset="0"/>
              </a:rPr>
              <a:t>казимир </a:t>
            </a:r>
            <a:r>
              <a:rPr lang="ru-RU" sz="2000" dirty="0" err="1" smtClean="0">
                <a:latin typeface="Days Sans Black" panose="02000505040000020004" pitchFamily="50" charset="0"/>
              </a:rPr>
              <a:t>лыщинский</a:t>
            </a:r>
            <a:r>
              <a:rPr lang="ru-RU" sz="2000" dirty="0" smtClean="0">
                <a:latin typeface="Days Sans Black" panose="02000505040000020004" pitchFamily="50" charset="0"/>
              </a:rPr>
              <a:t/>
            </a:r>
            <a:br>
              <a:rPr lang="ru-RU" sz="2000" dirty="0" smtClean="0">
                <a:latin typeface="Days Sans Black" panose="02000505040000020004" pitchFamily="50" charset="0"/>
              </a:rPr>
            </a:br>
            <a:r>
              <a:rPr lang="ru-RU" sz="2000" dirty="0" err="1" smtClean="0">
                <a:latin typeface="Days Sans Black" panose="02000505040000020004" pitchFamily="50" charset="0"/>
              </a:rPr>
              <a:t>георгрий</a:t>
            </a:r>
            <a:r>
              <a:rPr lang="ru-RU" sz="2000" dirty="0" smtClean="0">
                <a:latin typeface="Days Sans Black" panose="02000505040000020004" pitchFamily="50" charset="0"/>
              </a:rPr>
              <a:t> </a:t>
            </a:r>
            <a:r>
              <a:rPr lang="ru-RU" sz="2000" dirty="0" err="1" smtClean="0">
                <a:latin typeface="Days Sans Black" panose="02000505040000020004" pitchFamily="50" charset="0"/>
              </a:rPr>
              <a:t>Конисский</a:t>
            </a:r>
            <a:r>
              <a:rPr lang="ru-RU" sz="2000" dirty="0" smtClean="0">
                <a:latin typeface="Days Sans Black" panose="02000505040000020004" pitchFamily="50" charset="0"/>
              </a:rPr>
              <a:t/>
            </a:r>
            <a:br>
              <a:rPr lang="ru-RU" sz="2000" dirty="0" smtClean="0">
                <a:latin typeface="Days Sans Black" panose="02000505040000020004" pitchFamily="50" charset="0"/>
              </a:rPr>
            </a:br>
            <a:r>
              <a:rPr lang="ru-RU" sz="2000" dirty="0" smtClean="0">
                <a:latin typeface="Days Sans Black" panose="02000505040000020004" pitchFamily="50" charset="0"/>
              </a:rPr>
              <a:t>казимир </a:t>
            </a:r>
            <a:r>
              <a:rPr lang="ru-RU" sz="2000" dirty="0" err="1" smtClean="0">
                <a:latin typeface="Days Sans Black" panose="02000505040000020004" pitchFamily="50" charset="0"/>
              </a:rPr>
              <a:t>нарбут</a:t>
            </a:r>
            <a:r>
              <a:rPr lang="ru-RU" sz="2000" dirty="0" smtClean="0">
                <a:latin typeface="Days Sans Black" panose="02000505040000020004" pitchFamily="50" charset="0"/>
              </a:rPr>
              <a:t/>
            </a:r>
            <a:br>
              <a:rPr lang="ru-RU" sz="2000" dirty="0" smtClean="0">
                <a:latin typeface="Days Sans Black" panose="02000505040000020004" pitchFamily="50" charset="0"/>
              </a:rPr>
            </a:br>
            <a:endParaRPr lang="ru-RU" sz="1800" dirty="0">
              <a:latin typeface="Days Sans Black" panose="02000505040000020004" pitchFamily="50" charset="0"/>
            </a:endParaRPr>
          </a:p>
        </p:txBody>
      </p:sp>
      <p:pic>
        <p:nvPicPr>
          <p:cNvPr id="3074" name="Picture 2" descr="Лыщинский, Казимир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17" y="441396"/>
            <a:ext cx="26098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Георгий (Конисский)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249" y="441396"/>
            <a:ext cx="2239901" cy="31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0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37" y="622985"/>
            <a:ext cx="11435137" cy="825672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Days Sans Black" panose="02000505040000020004" pitchFamily="50" charset="0"/>
              </a:rPr>
              <a:t>Эдукационная</a:t>
            </a:r>
            <a:r>
              <a:rPr lang="ru-RU" dirty="0" smtClean="0">
                <a:latin typeface="Days Sans Black" panose="02000505040000020004" pitchFamily="50" charset="0"/>
              </a:rPr>
              <a:t> комиссия</a:t>
            </a:r>
            <a:endParaRPr lang="ru-RU" sz="3200" dirty="0">
              <a:latin typeface="Days Sans Black" panose="02000505040000020004" pitchFamily="50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6867" y="1900720"/>
            <a:ext cx="3452116" cy="89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Days Sans Black" panose="02000505040000020004" pitchFamily="50" charset="0"/>
              </a:rPr>
              <a:t>Главная школа ВКЛ</a:t>
            </a:r>
            <a:endParaRPr lang="ru-RU" sz="2800" dirty="0">
              <a:latin typeface="Days Sans Black" panose="02000505040000020004" pitchFamily="50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6867" y="3405028"/>
            <a:ext cx="3452116" cy="89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Days Sans Black" panose="02000505040000020004" pitchFamily="50" charset="0"/>
              </a:rPr>
              <a:t>Окружные школы</a:t>
            </a:r>
            <a:endParaRPr lang="ru-RU" sz="2800" dirty="0">
              <a:latin typeface="Days Sans Black" panose="02000505040000020004" pitchFamily="50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6867" y="4909336"/>
            <a:ext cx="3452116" cy="89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Days Sans Black" panose="02000505040000020004" pitchFamily="50" charset="0"/>
              </a:rPr>
              <a:t>Приходские школы</a:t>
            </a:r>
            <a:endParaRPr lang="ru-RU" sz="2800" dirty="0">
              <a:latin typeface="Days Sans Black" panose="02000505040000020004" pitchFamily="50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563401" y="2904591"/>
            <a:ext cx="339047" cy="390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563400" y="4408899"/>
            <a:ext cx="339047" cy="390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Тизенгауз, Антоний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90" y="1605028"/>
            <a:ext cx="292262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Жизнь и приключения Жана Жилибера из Ли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0" y="1605028"/>
            <a:ext cx="288461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159090" y="5323728"/>
            <a:ext cx="6347005" cy="1011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Days Sans Black" panose="02000505040000020004" pitchFamily="50" charset="0"/>
              </a:rPr>
              <a:t>А. </a:t>
            </a:r>
            <a:r>
              <a:rPr lang="ru-RU" sz="2000" dirty="0" err="1" smtClean="0">
                <a:latin typeface="Days Sans Black" panose="02000505040000020004" pitchFamily="50" charset="0"/>
              </a:rPr>
              <a:t>Тизенгауз</a:t>
            </a:r>
            <a:r>
              <a:rPr lang="ru-RU" sz="2000" dirty="0" smtClean="0">
                <a:latin typeface="Days Sans Black" panose="02000505040000020004" pitchFamily="50" charset="0"/>
              </a:rPr>
              <a:t> и Ж. </a:t>
            </a:r>
            <a:r>
              <a:rPr lang="ru-RU" sz="2000" dirty="0" err="1" smtClean="0">
                <a:latin typeface="Days Sans Black" panose="02000505040000020004" pitchFamily="50" charset="0"/>
              </a:rPr>
              <a:t>Жилибер</a:t>
            </a:r>
            <a:r>
              <a:rPr lang="ru-RU" sz="2000" dirty="0" smtClean="0">
                <a:latin typeface="Days Sans Black" panose="02000505040000020004" pitchFamily="50" charset="0"/>
              </a:rPr>
              <a:t> – основатели новых учебных заведений в ВКЛ</a:t>
            </a:r>
            <a:endParaRPr lang="ru-RU" sz="1600" dirty="0">
              <a:latin typeface="Days Sans Black" panose="02000505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4368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25</TotalTime>
  <Words>44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Days Sans Black</vt:lpstr>
      <vt:lpstr>Базис</vt:lpstr>
      <vt:lpstr>Влияние просвещения на развитие культуры Беларуси</vt:lpstr>
      <vt:lpstr>Физиократы  земля – единственное богатство, труд – единственное достойное занятие  иоахим хрептович – представитель физиократов в Речи Посполитой</vt:lpstr>
      <vt:lpstr>классицизм</vt:lpstr>
      <vt:lpstr>Адам нарушевич  историк, литератор, публицист, биограф</vt:lpstr>
      <vt:lpstr>«Газэта гроденьска»  первое регулярное периодическое издание на белорусских землях</vt:lpstr>
      <vt:lpstr>Общественно-политическая мысль  казимир лыщинский георгрий Конисский казимир нарбут </vt:lpstr>
      <vt:lpstr>Эдукационная комиссия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просвещения на развитие культуры Беларуси</dc:title>
  <dc:creator>Павел</dc:creator>
  <cp:lastModifiedBy>Павел</cp:lastModifiedBy>
  <cp:revision>3</cp:revision>
  <dcterms:created xsi:type="dcterms:W3CDTF">2021-03-29T07:05:42Z</dcterms:created>
  <dcterms:modified xsi:type="dcterms:W3CDTF">2021-03-29T07:31:07Z</dcterms:modified>
</cp:coreProperties>
</file>