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945675"/>
  <p:embeddedFontLst>
    <p:embeddedFont>
      <p:font typeface="Lobster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75DE8D-7057-4ADB-9AE2-9EEADDB6FB94}">
  <a:tblStyle styleId="{6E75DE8D-7057-4ADB-9AE2-9EEADDB6FB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9ECE8"/>
          </a:solidFill>
        </a:fill>
      </a:tcStyle>
    </a:band1H>
    <a:band2H>
      <a:tcTxStyle/>
    </a:band2H>
    <a:band1V>
      <a:tcTxStyle/>
      <a:tcStyle>
        <a:fill>
          <a:solidFill>
            <a:srgbClr val="F9ECE8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font" Target="fonts/Lobste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cca664500_0_2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cca664500_0_2:notes"/>
          <p:cNvSpPr txBox="1"/>
          <p:nvPr>
            <p:ph idx="1" type="body"/>
          </p:nvPr>
        </p:nvSpPr>
        <p:spPr>
          <a:xfrm>
            <a:off x="685800" y="4724175"/>
            <a:ext cx="5486400" cy="44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CDC9"/>
            </a:gs>
            <a:gs pos="40000">
              <a:srgbClr val="D5C4C0"/>
            </a:gs>
            <a:gs pos="100000">
              <a:srgbClr val="4627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176178" y="1072825"/>
            <a:ext cx="101505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000632" y="2781604"/>
            <a:ext cx="101046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-RU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09375" y="4227151"/>
            <a:ext cx="107169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-RU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-RU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-RU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-RU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3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-RU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-RU" sz="2700">
                <a:latin typeface="Times New Roman"/>
                <a:ea typeface="Times New Roman"/>
                <a:cs typeface="Times New Roman"/>
                <a:sym typeface="Times New Roman"/>
              </a:rPr>
              <a:t>Латинская Америка</a:t>
            </a:r>
            <a:r>
              <a:rPr b="1" i="0" lang="ru-RU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>
            <a:off x="1587060" y="17397"/>
            <a:ext cx="8976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Руководители освободительного движения</a:t>
            </a:r>
            <a:endParaRPr b="1" sz="36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430585" y="4941168"/>
            <a:ext cx="262469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Симон Боливар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Венесуэла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2.bp.blogspot.com/-ZKvV6Gxv3n8/TsUeimIcCdI/AAAAAAAADVI/aErifegYPqk/s1600/%25D0%25B8%25D0%25B4%25D0%25B0%25D0%25BB%25D1%258C%25D0%25B3%25D0%25BE%2B%25D0%25B4%25D0%25BB%25D1%258F%2B%25D0%25B1%25D0%25BB%25D0%25BE%25D0%25B3%25D0%25B0.jpg"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0097" y="882721"/>
            <a:ext cx="3088375" cy="43659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8" name="Google Shape;138;p22"/>
          <p:cNvSpPr txBox="1"/>
          <p:nvPr/>
        </p:nvSpPr>
        <p:spPr>
          <a:xfrm>
            <a:off x="7129420" y="5402533"/>
            <a:ext cx="274972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Мигель Идальго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Мексика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4">
            <a:alphaModFix/>
          </a:blip>
          <a:srcRect b="0" l="24898" r="16040" t="0"/>
          <a:stretch/>
        </p:blipFill>
        <p:spPr>
          <a:xfrm>
            <a:off x="1919536" y="1124744"/>
            <a:ext cx="3888432" cy="372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/>
          <p:nvPr/>
        </p:nvSpPr>
        <p:spPr>
          <a:xfrm>
            <a:off x="335359" y="1863740"/>
            <a:ext cx="115212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Составить таблицу «Обретение независимости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странами Латинской Америки»</a:t>
            </a:r>
            <a:endParaRPr b="1" sz="40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155339" y="824522"/>
            <a:ext cx="1184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с текстом учебника стр.91-92 и картой.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155339" y="116632"/>
            <a:ext cx="11881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1810-1826гг.- </a:t>
            </a:r>
            <a:r>
              <a:rPr b="1" lang="ru-RU" sz="32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война за независимость испанских колоний.</a:t>
            </a:r>
            <a:endParaRPr b="1" sz="3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7" name="Google Shape;147;p23"/>
          <p:cNvGraphicFramePr/>
          <p:nvPr/>
        </p:nvGraphicFramePr>
        <p:xfrm>
          <a:off x="227998" y="174204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{6E75DE8D-7057-4ADB-9AE2-9EEADDB6FB94}</a:tableStyleId>
              </a:tblPr>
              <a:tblGrid>
                <a:gridCol w="5850000"/>
                <a:gridCol w="5850000"/>
              </a:tblGrid>
              <a:tr h="29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33333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33333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/>
                        <a:t>Латиноамериканские государства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/>
                        <a:t>Годы обретения независимости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Гаити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1804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Парагвай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1811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Аргентина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1816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Чили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1818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Великая Колумбия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1819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125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Мексика, Перу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1821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Бразилия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1822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Боливия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1825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200">
                <a:tc>
                  <a:txBody>
                    <a:bodyPr/>
                    <a:lstStyle/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88900" marR="0" rtl="0" algn="l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Уругвай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1828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6600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2029756" y="-156257"/>
            <a:ext cx="811876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Результаты борьбы колоний</a:t>
            </a:r>
            <a:endParaRPr b="1" sz="50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335360" y="541167"/>
            <a:ext cx="114492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34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b="1" lang="ru-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Ликвидирована подушная подать, трудовые повинности, колониальные налоги в королевскую казну;</a:t>
            </a:r>
            <a:endParaRPr sz="1700"/>
          </a:p>
          <a:p>
            <a:pPr indent="-5334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b="1" lang="ru-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Отменялось сословное и расовое неравенство;</a:t>
            </a:r>
            <a:endParaRPr sz="1700"/>
          </a:p>
          <a:p>
            <a:pPr indent="-53340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b="1" lang="ru-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Власть перешла в руки земельной аристократии и военных креольского происхождения;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2592758" y="3080099"/>
            <a:ext cx="676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EE5FB"/>
                </a:solidFill>
                <a:latin typeface="Calibri"/>
                <a:ea typeface="Calibri"/>
                <a:cs typeface="Calibri"/>
                <a:sym typeface="Calibri"/>
              </a:rPr>
              <a:t>Особенности борьбы:</a:t>
            </a:r>
            <a:endParaRPr b="1" sz="5400">
              <a:solidFill>
                <a:srgbClr val="CEE5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356211" y="4097801"/>
            <a:ext cx="11449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ru-RU" sz="34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1808г</a:t>
            </a: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.- оккупация Португалии войсками Наполеона,  бегство королевского двора в Рио-де-Жанейро;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ru-RU" sz="34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1822г.</a:t>
            </a: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отделение Бразилии от Португалии,  провозглашение Педру I императором, Бразилии – империей;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191344" y="1124744"/>
            <a:ext cx="1188132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Какие изменения произошли в экономическом и политическом развитии стран Латинской Америки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после обретения независимости?</a:t>
            </a:r>
            <a:endParaRPr sz="54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1471010" y="0"/>
            <a:ext cx="905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Изменения в странах ЛА в XIX-XX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00550" y="836700"/>
            <a:ext cx="12091500" cy="57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Происходит промышленный переворот;</a:t>
            </a:r>
            <a:endParaRPr sz="1600"/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Важную роль в развитии играет иностранный капитал (особенно Англии и США);</a:t>
            </a:r>
            <a:endParaRPr sz="1600"/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Началась добыча цветных металлов в Колумбии, Перу и Чили. 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Вывоз природных ресурсов в Европу;</a:t>
            </a:r>
            <a:endParaRPr sz="1600"/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Продолжаются гражданские войны и революции, устанавливаются военные диктатуры, одно за другим менялись правительства.</a:t>
            </a:r>
            <a:endParaRPr sz="1600"/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1889г</a:t>
            </a: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.- монархия свергнута, Бразилия провозглашена республикой.</a:t>
            </a:r>
            <a:endParaRPr sz="1600"/>
          </a:p>
          <a:p>
            <a:pPr indent="-5270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Усилилось освободительное движение на Кубе: 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США в </a:t>
            </a:r>
            <a:r>
              <a:rPr b="1" lang="ru-RU" sz="3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1898 г. </a:t>
            </a:r>
            <a:r>
              <a:rPr b="1" lang="ru-RU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развязали войну, в результате которой Куба стала независимой — правда, формально, так как оказалась под контролем США.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1524001" y="188640"/>
            <a:ext cx="90734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Работа с учебником стр.940</a:t>
            </a:r>
            <a:endParaRPr b="1" sz="54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1580050" y="1340768"/>
            <a:ext cx="896136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характерно для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развития культуры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стран Латинской Америки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XIX- начале XXв?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>
            <a:off x="1545238" y="0"/>
            <a:ext cx="91015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Культура Латинской Америки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335360" y="1052736"/>
            <a:ext cx="11665296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 Начинается формирование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национальных культур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2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литературе ведущее направление-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романтизм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2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творчестве писателей находят отражение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тираноборческие, гражданские и патриотические мотивы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середине  XIXв. Возникает новое течение-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бытописательство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архитектуре и изобразительном искусстве возникает интерес к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классицизму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в конце века –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эклектике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Наметился переход к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светскому искусству</a:t>
            </a: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развивается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портретная живопись, бытовой жанр, пейзажные зарисовки;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 startAt="4"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Появляются здания нового типа: </a:t>
            </a:r>
            <a:r>
              <a:rPr b="1" lang="ru-RU" sz="28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банки, биржи, отели, универсальные магазины, ж/д вокзалы, музеи…</a:t>
            </a:r>
            <a:endParaRPr b="1" sz="2800">
              <a:solidFill>
                <a:srgbClr val="54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/>
          <p:nvPr/>
        </p:nvSpPr>
        <p:spPr>
          <a:xfrm>
            <a:off x="1775521" y="7160"/>
            <a:ext cx="85561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9A66"/>
                </a:solidFill>
                <a:latin typeface="Calibri"/>
                <a:ea typeface="Calibri"/>
                <a:cs typeface="Calibri"/>
                <a:sym typeface="Calibri"/>
              </a:rPr>
              <a:t>Представители латиноамериканской культуры</a:t>
            </a:r>
            <a:endParaRPr b="1" sz="3200">
              <a:solidFill>
                <a:srgbClr val="FF9A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1.staticflickr.com/7/6069/6158062308_db2349b9e6_z.jpg"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552" y="764704"/>
            <a:ext cx="3528392" cy="4591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orthodoxcuba.com/wp-content/gallery/jose-marti/jose-marti-5.jpg" id="195" name="Google Shape;1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0841" y="764704"/>
            <a:ext cx="3762059" cy="459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2099390" y="5356287"/>
            <a:ext cx="34567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Альберто Блест Гана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чилийский писатель.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дипломат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5963612" y="5356287"/>
            <a:ext cx="435651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Хосе Марти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поэт, национальный герой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Кубы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1/19/Casa_Rosada_2005-01-06.jpg"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1544" y="1364830"/>
            <a:ext cx="4448472" cy="33363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3" name="Google Shape;203;p32"/>
          <p:cNvSpPr txBox="1"/>
          <p:nvPr/>
        </p:nvSpPr>
        <p:spPr>
          <a:xfrm>
            <a:off x="1991545" y="4867692"/>
            <a:ext cx="382290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Президентский дворец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Каса-Росада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(Розовый дом)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Буэнос-Айресе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7176121" y="9953"/>
            <a:ext cx="250902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Паласио Салво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Монтевидео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Уругвай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c.pics.livejournal.com/ard_riag/51885889/158441/158441_original.jpg" id="205" name="Google Shape;20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8049" y="1341056"/>
            <a:ext cx="4018309" cy="53523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6" name="Google Shape;206;p32"/>
          <p:cNvSpPr/>
          <p:nvPr/>
        </p:nvSpPr>
        <p:spPr>
          <a:xfrm>
            <a:off x="2495600" y="17618"/>
            <a:ext cx="242874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Стиль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эклектика</a:t>
            </a:r>
            <a:endParaRPr b="1" sz="40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2636725" y="174100"/>
            <a:ext cx="64383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000" u="none" cap="none" strike="noStrike">
                <a:solidFill>
                  <a:srgbClr val="4A4040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b="1" i="0" sz="7000" u="none" cap="none" strike="noStrike">
              <a:solidFill>
                <a:srgbClr val="4A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20314" y="1402858"/>
            <a:ext cx="1159328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/>
            </a:pPr>
            <a:r>
              <a:rPr b="1" i="0" lang="ru-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Когда и как была заселена Центральная 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Южная Америка?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2"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Колониями каких европейских государств стали эти территории?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2"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Какова социальная структура латино- американского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общества? 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 Объясните значение терминов: метрополия, колония,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плантационное хозяйство, буржуазная революция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"/>
            <a:ext cx="12191962" cy="6857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1005975" y="476675"/>
            <a:ext cx="101661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Каковы результаты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политики, проводимой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метрополиями в отношении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латиноамериканских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колоний?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1523998" y="96842"/>
            <a:ext cx="9144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Условия, благоприятствовавшие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540000"/>
                </a:solidFill>
                <a:latin typeface="Calibri"/>
                <a:ea typeface="Calibri"/>
                <a:cs typeface="Calibri"/>
                <a:sym typeface="Calibri"/>
              </a:rPr>
              <a:t>борьбе колоний за независимость</a:t>
            </a:r>
            <a:endParaRPr b="1" sz="4400">
              <a:solidFill>
                <a:srgbClr val="54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227346" y="1543392"/>
            <a:ext cx="117373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Разорительные войны Испании с Францией и Англией в XVIII-начале XIXв.</a:t>
            </a:r>
            <a:endParaRPr b="1" sz="48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2162678" y="3183852"/>
            <a:ext cx="78666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ПОВОД К ВЫСТУПЛЕНИЮ</a:t>
            </a:r>
            <a:endParaRPr b="1" sz="5400" cap="none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1565945" y="4221088"/>
            <a:ext cx="9060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Поражение Испании в войне </a:t>
            </a:r>
            <a:endParaRPr>
              <a:solidFill>
                <a:srgbClr val="FF99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с Францией 1809-1810гг.</a:t>
            </a:r>
            <a:endParaRPr b="1" sz="5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Латинская Америка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