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  <p:sldMasterId id="2147483684" r:id="rId7"/>
    <p:sldMasterId id="214748368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12192000"/>
  <p:notesSz cx="6858000" cy="9144000"/>
  <p:embeddedFontLst>
    <p:embeddedFont>
      <p:font typeface="Lobster"/>
      <p:regular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Lobster-regular.fntdata"/><Relationship Id="rId23" Type="http://schemas.openxmlformats.org/officeDocument/2006/relationships/slide" Target="slides/slide1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7f586a750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7f586a750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62" name="Google Shape;62;p11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ctrTitle"/>
          </p:nvPr>
        </p:nvSpPr>
        <p:spPr>
          <a:xfrm>
            <a:off x="406400" y="228600"/>
            <a:ext cx="5588000" cy="434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406400" y="4953000"/>
            <a:ext cx="11480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Century Gothic"/>
              <a:buNone/>
              <a:defRPr sz="4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50800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 rot="5400000">
            <a:off x="7577138" y="2120902"/>
            <a:ext cx="5851525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 rot="5400000">
            <a:off x="3157538" y="63501"/>
            <a:ext cx="5851525" cy="62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 rot="5400000">
            <a:off x="5001419" y="-454819"/>
            <a:ext cx="4525962" cy="8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98" name="Google Shape;98;p17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0" name="Google Shape;120;p2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1" name="Google Shape;121;p2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22" name="Google Shape;122;p2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23" name="Google Shape;123;p21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946400" y="1600201"/>
            <a:ext cx="4216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29" name="Google Shape;129;p22"/>
          <p:cNvSpPr txBox="1"/>
          <p:nvPr>
            <p:ph idx="2" type="body"/>
          </p:nvPr>
        </p:nvSpPr>
        <p:spPr>
          <a:xfrm>
            <a:off x="7366000" y="1600201"/>
            <a:ext cx="4216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30" name="Google Shape;130;p22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406400" y="1600200"/>
            <a:ext cx="1148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36" name="Google Shape;136;p23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2946400" y="1600200"/>
            <a:ext cx="8636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folHlink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 rot="5400000">
            <a:off x="7338219" y="1881982"/>
            <a:ext cx="57451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 rot="5400000">
            <a:off x="1750219" y="-759618"/>
            <a:ext cx="57451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56" name="Google Shape;156;p2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2336800" y="381000"/>
            <a:ext cx="924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8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69" name="Google Shape;169;p2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75" name="Google Shape;175;p2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76" name="Google Shape;176;p2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2336800" y="381000"/>
            <a:ext cx="924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1" name="Google Shape;191;p3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92" name="Google Shape;192;p3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93" name="Google Shape;193;p3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94" name="Google Shape;194;p3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2336800" y="381000"/>
            <a:ext cx="924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00" name="Google Shape;200;p3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01" name="Google Shape;201;p3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 rot="5400000">
            <a:off x="7708900" y="1536700"/>
            <a:ext cx="6019800" cy="2946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 rot="5400000">
            <a:off x="1714500" y="-1308100"/>
            <a:ext cx="6019800" cy="86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07" name="Google Shape;207;p3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2336800" y="381000"/>
            <a:ext cx="924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13" name="Google Shape;213;p3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3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5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38"/>
          <p:cNvSpPr txBox="1"/>
          <p:nvPr>
            <p:ph idx="1" type="subTitle"/>
          </p:nvPr>
        </p:nvSpPr>
        <p:spPr>
          <a:xfrm>
            <a:off x="1828800" y="44958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600"/>
              <a:buFont typeface="Arial"/>
              <a:buNone/>
              <a:defRPr b="1" i="1" sz="36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32" name="Google Shape;232;p3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 rot="5400000">
            <a:off x="3937000" y="-1930400"/>
            <a:ext cx="4419600" cy="114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DDDDDD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DDDDDD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DDDDDD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DDDDDD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DDDDDD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DDDDDD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9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0" name="Google Shape;50;p9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DDDDDD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06400" y="1600200"/>
            <a:ext cx="5638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6248400" y="1600200"/>
            <a:ext cx="5638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2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3.xml"/><Relationship Id="rId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06400" y="1600200"/>
            <a:ext cx="1148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DD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4267200" y="6629400"/>
            <a:ext cx="43830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53487" y="6629400"/>
            <a:ext cx="333851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B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743200" cy="1447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399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689600" y="838200"/>
            <a:ext cx="65024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>
            <p:ph type="title"/>
          </p:nvPr>
        </p:nvSpPr>
        <p:spPr>
          <a:xfrm>
            <a:off x="2743200" y="0"/>
            <a:ext cx="9448800" cy="1447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06400" y="1600200"/>
            <a:ext cx="1148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DDD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DDD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DDD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1" type="ftr"/>
          </p:nvPr>
        </p:nvSpPr>
        <p:spPr>
          <a:xfrm>
            <a:off x="5080000" y="64008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400"/>
              <a:buFont typeface="Century Gothic"/>
              <a:buNone/>
              <a:defRPr b="0" i="0" sz="1400" u="none" cap="none" strike="noStrike">
                <a:solidFill>
                  <a:srgbClr val="DDDDD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FF9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844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2946400" y="1600200"/>
            <a:ext cx="8636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699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699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699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0" y="6381750"/>
            <a:ext cx="2641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946400" y="6381750"/>
            <a:ext cx="670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11480800" y="6381750"/>
            <a:ext cx="711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ts val="1400"/>
              <a:buFont typeface="Arial"/>
              <a:buNone/>
              <a:defRPr b="0" i="0" sz="1400" u="non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2336800" y="381000"/>
            <a:ext cx="924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381000"/>
            <a:ext cx="1422400" cy="99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5"/>
          <p:cNvCxnSpPr/>
          <p:nvPr/>
        </p:nvCxnSpPr>
        <p:spPr>
          <a:xfrm>
            <a:off x="609600" y="1371600"/>
            <a:ext cx="10972800" cy="0"/>
          </a:xfrm>
          <a:prstGeom prst="straightConnector1">
            <a:avLst/>
          </a:prstGeom>
          <a:noFill/>
          <a:ln cap="flat" cmpd="sng" w="38100">
            <a:solidFill>
              <a:srgbClr val="669900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7"/>
          <p:cNvSpPr txBox="1"/>
          <p:nvPr>
            <p:ph type="title"/>
          </p:nvPr>
        </p:nvSpPr>
        <p:spPr>
          <a:xfrm>
            <a:off x="2946400" y="274637"/>
            <a:ext cx="863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2946400" y="1600200"/>
            <a:ext cx="86360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6699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6699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6699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6699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3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3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5.png"/><Relationship Id="rId8" Type="http://schemas.openxmlformats.org/officeDocument/2006/relationships/hyperlink" Target="http://www.youtube.com/watch?v=Vs4mBbhU1m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://www.youtube.com/watch?v=6zljnGNFNyY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/>
        </p:nvSpPr>
        <p:spPr>
          <a:xfrm>
            <a:off x="479425" y="1268412"/>
            <a:ext cx="11304587" cy="446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Обществоведения в 9 классе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“Семейные отношения “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2855650" y="188645"/>
            <a:ext cx="9000900" cy="12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8A6"/>
              </a:buClr>
              <a:buSzPts val="5400"/>
              <a:buFont typeface="Arial"/>
              <a:buNone/>
            </a:pPr>
            <a:r>
              <a:rPr b="1" i="0" lang="en-US" sz="3500" u="none" cap="none" strike="noStrike">
                <a:solidFill>
                  <a:srgbClr val="5DD8A6"/>
                </a:solidFill>
                <a:latin typeface="Arial"/>
                <a:ea typeface="Arial"/>
                <a:cs typeface="Arial"/>
                <a:sym typeface="Arial"/>
              </a:rPr>
              <a:t>ПЕРЕЧИСЛИТЬ И ОБЪЯСНИТЬ</a:t>
            </a:r>
            <a:endParaRPr sz="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D8A6"/>
              </a:buClr>
              <a:buSzPts val="5400"/>
              <a:buFont typeface="Arial"/>
              <a:buNone/>
            </a:pPr>
            <a:r>
              <a:rPr b="1" i="0" lang="en-US" sz="3500" u="none" cap="none" strike="noStrike">
                <a:solidFill>
                  <a:srgbClr val="5DD8A6"/>
                </a:solidFill>
                <a:latin typeface="Arial"/>
                <a:ea typeface="Arial"/>
                <a:cs typeface="Arial"/>
                <a:sym typeface="Arial"/>
              </a:rPr>
              <a:t>ФУНКЦИИ СЕМЬИ</a:t>
            </a:r>
            <a:endParaRPr sz="500"/>
          </a:p>
        </p:txBody>
      </p:sp>
      <p:grpSp>
        <p:nvGrpSpPr>
          <p:cNvPr id="326" name="Google Shape;326;p49"/>
          <p:cNvGrpSpPr/>
          <p:nvPr/>
        </p:nvGrpSpPr>
        <p:grpSpPr>
          <a:xfrm>
            <a:off x="6311900" y="4292600"/>
            <a:ext cx="2592387" cy="2160587"/>
            <a:chOff x="1775520" y="4869160"/>
            <a:chExt cx="2376264" cy="1819539"/>
          </a:xfrm>
        </p:grpSpPr>
        <p:pic>
          <p:nvPicPr>
            <p:cNvPr id="327" name="Google Shape;32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75520" y="4869160"/>
              <a:ext cx="2376264" cy="18195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49"/>
            <p:cNvSpPr txBox="1"/>
            <p:nvPr/>
          </p:nvSpPr>
          <p:spPr>
            <a:xfrm>
              <a:off x="1991544" y="4869160"/>
              <a:ext cx="20427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Эмоциональная</a:t>
              </a:r>
              <a:endParaRPr/>
            </a:p>
          </p:txBody>
        </p:sp>
      </p:grpSp>
      <p:grpSp>
        <p:nvGrpSpPr>
          <p:cNvPr id="329" name="Google Shape;329;p49"/>
          <p:cNvGrpSpPr/>
          <p:nvPr/>
        </p:nvGrpSpPr>
        <p:grpSpPr>
          <a:xfrm>
            <a:off x="119062" y="1557337"/>
            <a:ext cx="2232025" cy="1984375"/>
            <a:chOff x="119336" y="1556792"/>
            <a:chExt cx="2232248" cy="1984220"/>
          </a:xfrm>
        </p:grpSpPr>
        <p:pic>
          <p:nvPicPr>
            <p:cNvPr id="330" name="Google Shape;330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9336" y="1556792"/>
              <a:ext cx="2232248" cy="19842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49"/>
            <p:cNvSpPr txBox="1"/>
            <p:nvPr/>
          </p:nvSpPr>
          <p:spPr>
            <a:xfrm>
              <a:off x="191344" y="3140968"/>
              <a:ext cx="20734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Репродуктивная</a:t>
              </a:r>
              <a:endParaRPr/>
            </a:p>
          </p:txBody>
        </p:sp>
      </p:grpSp>
      <p:grpSp>
        <p:nvGrpSpPr>
          <p:cNvPr id="332" name="Google Shape;332;p49"/>
          <p:cNvGrpSpPr/>
          <p:nvPr/>
        </p:nvGrpSpPr>
        <p:grpSpPr>
          <a:xfrm>
            <a:off x="192087" y="3933825"/>
            <a:ext cx="2867025" cy="2609850"/>
            <a:chOff x="0" y="3923524"/>
            <a:chExt cx="2867452" cy="2611112"/>
          </a:xfrm>
        </p:grpSpPr>
        <p:pic>
          <p:nvPicPr>
            <p:cNvPr id="333" name="Google Shape;333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1344" y="3923524"/>
              <a:ext cx="2304256" cy="2304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49"/>
            <p:cNvSpPr txBox="1"/>
            <p:nvPr/>
          </p:nvSpPr>
          <p:spPr>
            <a:xfrm>
              <a:off x="0" y="6165304"/>
              <a:ext cx="2867452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Хозяйственно-бытовая</a:t>
              </a:r>
              <a:endParaRPr/>
            </a:p>
          </p:txBody>
        </p:sp>
      </p:grpSp>
      <p:grpSp>
        <p:nvGrpSpPr>
          <p:cNvPr id="335" name="Google Shape;335;p49"/>
          <p:cNvGrpSpPr/>
          <p:nvPr/>
        </p:nvGrpSpPr>
        <p:grpSpPr>
          <a:xfrm>
            <a:off x="3216275" y="4292600"/>
            <a:ext cx="2867025" cy="2136775"/>
            <a:chOff x="3215680" y="4293096"/>
            <a:chExt cx="2866887" cy="2135882"/>
          </a:xfrm>
        </p:grpSpPr>
        <p:pic>
          <p:nvPicPr>
            <p:cNvPr id="336" name="Google Shape;336;p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15680" y="4293096"/>
              <a:ext cx="2851513" cy="21358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49"/>
            <p:cNvSpPr txBox="1"/>
            <p:nvPr/>
          </p:nvSpPr>
          <p:spPr>
            <a:xfrm>
              <a:off x="4007768" y="4293096"/>
              <a:ext cx="20747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Воспитательная</a:t>
              </a:r>
              <a:endParaRPr/>
            </a:p>
          </p:txBody>
        </p:sp>
      </p:grpSp>
      <p:grpSp>
        <p:nvGrpSpPr>
          <p:cNvPr id="338" name="Google Shape;338;p49"/>
          <p:cNvGrpSpPr/>
          <p:nvPr/>
        </p:nvGrpSpPr>
        <p:grpSpPr>
          <a:xfrm>
            <a:off x="9264650" y="4221162"/>
            <a:ext cx="2143125" cy="2214563"/>
            <a:chOff x="9264650" y="4221162"/>
            <a:chExt cx="2143125" cy="2214563"/>
          </a:xfrm>
        </p:grpSpPr>
        <p:pic>
          <p:nvPicPr>
            <p:cNvPr id="339" name="Google Shape;339;p4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64650" y="4292600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49"/>
            <p:cNvSpPr txBox="1"/>
            <p:nvPr/>
          </p:nvSpPr>
          <p:spPr>
            <a:xfrm>
              <a:off x="9336087" y="4221162"/>
              <a:ext cx="1949450" cy="400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Рекреативная</a:t>
              </a:r>
              <a:endParaRPr/>
            </a:p>
          </p:txBody>
        </p:sp>
      </p:grpSp>
      <p:pic>
        <p:nvPicPr>
          <p:cNvPr descr="Смешарики - Все сборники: https://goo.gl/2LjjPB&#10;Смешарики 2D. Познавательные мультфильмы | Азбуки (все серии): https://goo.gl/iwwyYR&#10;Пин-код. Сезон гуманитарных технологий | Все серии по &#10;порядку: https://goo.gl/1hABbU&#10;Подпишись на канал &quot;Рики&quot;: https://www.youtube.com/c/riki и ЖМИ НА КОЛОКОЛЬЧИК 🔔, чтобы не пропустить ни одной серии любимых мультфильмов! &#10;&#10;Смешарики помогают вам в воспитании вашего ребенка. На этот раз малыши узнают, что каждый имеет право на доброту и заботу, внимание и понимание со стороны своих друзей, родных, а так же абсолютно незнакомых им людей." id="341" name="Google Shape;341;p49" title="Смешарики. Азбука прав ребенка (все серии)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8990" y="1402445"/>
            <a:ext cx="3446904" cy="258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/>
        </p:nvSpPr>
        <p:spPr>
          <a:xfrm>
            <a:off x="4872037" y="115887"/>
            <a:ext cx="7127875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семей характерны разные формы и способы организации совместной жизни.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связи с этим учёные выделяют: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семьи с доминированием в принятии решений одной стороны — мужчины либо женщины (патриархальная или матриархальная семья);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 семьи, где супруги имеют равные права и обязанности (равноправная семья).</a:t>
            </a:r>
            <a:endParaRPr/>
          </a:p>
        </p:txBody>
      </p:sp>
      <p:grpSp>
        <p:nvGrpSpPr>
          <p:cNvPr id="347" name="Google Shape;347;p50"/>
          <p:cNvGrpSpPr/>
          <p:nvPr/>
        </p:nvGrpSpPr>
        <p:grpSpPr>
          <a:xfrm>
            <a:off x="119062" y="1628775"/>
            <a:ext cx="4687887" cy="4462462"/>
            <a:chOff x="119336" y="1628800"/>
            <a:chExt cx="4686954" cy="4462755"/>
          </a:xfrm>
        </p:grpSpPr>
        <p:pic>
          <p:nvPicPr>
            <p:cNvPr id="348" name="Google Shape;348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336" y="1628800"/>
              <a:ext cx="4686954" cy="38105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50"/>
            <p:cNvSpPr txBox="1"/>
            <p:nvPr/>
          </p:nvSpPr>
          <p:spPr>
            <a:xfrm>
              <a:off x="551384" y="5445224"/>
              <a:ext cx="38164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Северин Кройер.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i="0" lang="en-US" sz="18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Семья Гиршпрунга. 1881 г.</a:t>
              </a:r>
              <a:endParaRPr/>
            </a:p>
          </p:txBody>
        </p:sp>
      </p:grpSp>
      <p:sp>
        <p:nvSpPr>
          <p:cNvPr id="350" name="Google Shape;350;p50"/>
          <p:cNvSpPr txBox="1"/>
          <p:nvPr/>
        </p:nvSpPr>
        <p:spPr>
          <a:xfrm>
            <a:off x="5232400" y="3500437"/>
            <a:ext cx="6096000" cy="2586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Охарактеризуйте представленную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картине группу.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    По чему можно судить, что это семья?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    Какие функции семьи могут быть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проиллюстрированы с помощью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картины?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    Можно ли считать данную семью счастливой? Сформулируйте аргументы «за» и «против» такого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утверждения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912" y="115887"/>
            <a:ext cx="9169400" cy="4176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ультик: Практические советы о том, как правильно выстроить семейные отношения. Чтобы любовь не только не погасла, но и разгорелась с новой силой.&#10;Смотреть еще мультики" id="356" name="Google Shape;356;p51" title="Мультик: Как правильно выстроить семейные отношени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85750"/>
            <a:ext cx="3486775" cy="26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1"/>
          <p:cNvSpPr txBox="1"/>
          <p:nvPr/>
        </p:nvSpPr>
        <p:spPr>
          <a:xfrm>
            <a:off x="319200" y="5126575"/>
            <a:ext cx="116460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Как же правильно выстроить семейные отношения?</a:t>
            </a:r>
            <a:endParaRPr sz="29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О каких  “семейных ценностях” идёт речь?</a:t>
            </a:r>
            <a:endParaRPr sz="29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2"/>
          <p:cNvSpPr txBox="1"/>
          <p:nvPr/>
        </p:nvSpPr>
        <p:spPr>
          <a:xfrm>
            <a:off x="571300" y="2031300"/>
            <a:ext cx="11132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Приоритет семейных отношений перед другими    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видами межличностных и групповых отношений. 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Любовь и уважение между членами семьи.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Верность супругов по отношению друг к другу.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Рождение детей как необходимое условие счастливого  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FF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брака.</a:t>
            </a:r>
            <a:endParaRPr b="1" sz="3400">
              <a:solidFill>
                <a:srgbClr val="FFFFB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52"/>
          <p:cNvSpPr txBox="1"/>
          <p:nvPr/>
        </p:nvSpPr>
        <p:spPr>
          <a:xfrm>
            <a:off x="2843800" y="261175"/>
            <a:ext cx="8860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F2CC"/>
                </a:solidFill>
                <a:latin typeface="Lobster"/>
                <a:ea typeface="Lobster"/>
                <a:cs typeface="Lobster"/>
                <a:sym typeface="Lobster"/>
              </a:rPr>
              <a:t>Семейные ценности</a:t>
            </a:r>
            <a:endParaRPr sz="5400">
              <a:solidFill>
                <a:srgbClr val="FFF2C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/>
          <p:nvPr/>
        </p:nvSpPr>
        <p:spPr>
          <a:xfrm>
            <a:off x="839416" y="2060848"/>
            <a:ext cx="10513168" cy="2400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FFD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FFD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§ 9, вопросы и задания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FFD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Стр.89.</a:t>
            </a:r>
            <a:endParaRPr b="1" i="0" sz="4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8050"/>
            <a:ext cx="4410075" cy="33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1"/>
          <p:cNvSpPr/>
          <p:nvPr/>
        </p:nvSpPr>
        <p:spPr>
          <a:xfrm>
            <a:off x="983432" y="4581128"/>
            <a:ext cx="102932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FEEF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C1FEEF"/>
                </a:solidFill>
                <a:latin typeface="Arial"/>
                <a:ea typeface="Arial"/>
                <a:cs typeface="Arial"/>
                <a:sym typeface="Arial"/>
              </a:rPr>
              <a:t>Семейные отношения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5825"/>
            <a:ext cx="12192000" cy="555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2"/>
          <p:cNvSpPr txBox="1"/>
          <p:nvPr>
            <p:ph idx="4294967295" type="title"/>
          </p:nvPr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b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Попробуйте одним словом ответить на вопрос:</a:t>
            </a:r>
            <a:b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«Что для вас значит СЕМЬЯ»?</a:t>
            </a:r>
            <a:b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600" u="none" cap="none" strike="noStrike">
              <a:solidFill>
                <a:srgbClr val="DDDDD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9512" y="549275"/>
            <a:ext cx="8226425" cy="5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3"/>
          <p:cNvSpPr txBox="1"/>
          <p:nvPr/>
        </p:nvSpPr>
        <p:spPr>
          <a:xfrm>
            <a:off x="119062" y="1773237"/>
            <a:ext cx="3455987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сейчас давайте посмотрим,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наше понимание СЕМЬИ связано с мотивами вступления в БРАК.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/>
        </p:nvSpPr>
        <p:spPr>
          <a:xfrm>
            <a:off x="2855912" y="115887"/>
            <a:ext cx="9336087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Семья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- объединение людей, которые связаны между собой узами супружества, родительства или родства и находятся в непосредственном постоянном близком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общении.</a:t>
            </a:r>
            <a:endParaRPr/>
          </a:p>
        </p:txBody>
      </p:sp>
      <p:sp>
        <p:nvSpPr>
          <p:cNvPr id="268" name="Google Shape;268;p44"/>
          <p:cNvSpPr txBox="1"/>
          <p:nvPr/>
        </p:nvSpPr>
        <p:spPr>
          <a:xfrm>
            <a:off x="5591175" y="1557337"/>
            <a:ext cx="34496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00"/>
              <a:buFont typeface="Noto Sans Symbols"/>
              <a:buChar char="❑"/>
            </a:pPr>
            <a:r>
              <a:rPr b="1" i="0" lang="en-US" sz="2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Общностью жизни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Интересов</a:t>
            </a:r>
            <a:endParaRPr/>
          </a:p>
          <a:p>
            <a:pPr indent="-1524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❑"/>
            </a:pP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 Взаимной заботой</a:t>
            </a:r>
            <a:endParaRPr/>
          </a:p>
        </p:txBody>
      </p:sp>
      <p:sp>
        <p:nvSpPr>
          <p:cNvPr id="269" name="Google Shape;269;p44"/>
          <p:cNvSpPr txBox="1"/>
          <p:nvPr/>
        </p:nvSpPr>
        <p:spPr>
          <a:xfrm>
            <a:off x="192087" y="5229225"/>
            <a:ext cx="12144375" cy="126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Брак- </a:t>
            </a: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исторически сложившаяся форма отношений между мужчиной и женщиной, посредством которой общество упорядочивает половую жизнь, устанавливает супружеские и родительские права и обязанности.  </a:t>
            </a:r>
            <a:endParaRPr/>
          </a:p>
        </p:txBody>
      </p:sp>
      <p:pic>
        <p:nvPicPr>
          <p:cNvPr id="270" name="Google Shape;27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962" y="2060575"/>
            <a:ext cx="4384675" cy="312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/>
          <p:nvPr/>
        </p:nvSpPr>
        <p:spPr>
          <a:xfrm>
            <a:off x="2711624" y="4002"/>
            <a:ext cx="948037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Проанализируйте статистические данные из вводной инфографики и определите, как в Беларуси за последние годы изменился средний возраст мужчин и женщин при вступлении в      первый брак. Что вам известно о среднем возрасте вступления в брак в других странах?</a:t>
            </a:r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62" y="2781300"/>
            <a:ext cx="10945812" cy="388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/>
          <p:nvPr/>
        </p:nvSpPr>
        <p:spPr>
          <a:xfrm>
            <a:off x="3595670" y="0"/>
            <a:ext cx="68986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СТРУКТУРА СЕМЬИ</a:t>
            </a:r>
            <a:endParaRPr/>
          </a:p>
        </p:txBody>
      </p:sp>
      <p:pic>
        <p:nvPicPr>
          <p:cNvPr id="282" name="Google Shape;28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812" y="3237750"/>
            <a:ext cx="3355975" cy="335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2911500" y="785800"/>
            <a:ext cx="909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С точки зрения структурной организации семья представляет собой </a:t>
            </a:r>
            <a:r>
              <a:rPr b="1" i="0" lang="en-US" sz="2400" u="none" cap="none" strike="noStrik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малую социальную группу</a:t>
            </a:r>
            <a:r>
              <a:rPr b="1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, в которую входят следующие категории, связанные:</a:t>
            </a:r>
            <a:endParaRPr b="1" i="0" sz="2400" u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6"/>
          <p:cNvSpPr/>
          <p:nvPr/>
        </p:nvSpPr>
        <p:spPr>
          <a:xfrm>
            <a:off x="8052475" y="2211887"/>
            <a:ext cx="428700" cy="642900"/>
          </a:xfrm>
          <a:prstGeom prst="downArrow">
            <a:avLst>
              <a:gd fmla="val 144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6"/>
          <p:cNvSpPr/>
          <p:nvPr/>
        </p:nvSpPr>
        <p:spPr>
          <a:xfrm>
            <a:off x="6167438" y="2786058"/>
            <a:ext cx="41986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«СТАРИКИ»</a:t>
            </a:r>
            <a:endParaRPr/>
          </a:p>
        </p:txBody>
      </p:sp>
      <p:sp>
        <p:nvSpPr>
          <p:cNvPr id="286" name="Google Shape;286;p46"/>
          <p:cNvSpPr/>
          <p:nvPr/>
        </p:nvSpPr>
        <p:spPr>
          <a:xfrm>
            <a:off x="8096250" y="3643312"/>
            <a:ext cx="428625" cy="571500"/>
          </a:xfrm>
          <a:prstGeom prst="downArrow">
            <a:avLst>
              <a:gd fmla="val 135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6"/>
          <p:cNvSpPr/>
          <p:nvPr/>
        </p:nvSpPr>
        <p:spPr>
          <a:xfrm>
            <a:off x="5738810" y="4143380"/>
            <a:ext cx="47975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«РОДИТЕЛИ»</a:t>
            </a:r>
            <a:endParaRPr/>
          </a:p>
        </p:txBody>
      </p:sp>
      <p:sp>
        <p:nvSpPr>
          <p:cNvPr id="288" name="Google Shape;288;p46"/>
          <p:cNvSpPr/>
          <p:nvPr/>
        </p:nvSpPr>
        <p:spPr>
          <a:xfrm>
            <a:off x="8167687" y="5000625"/>
            <a:ext cx="428625" cy="571500"/>
          </a:xfrm>
          <a:prstGeom prst="downArrow">
            <a:avLst>
              <a:gd fmla="val 135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6"/>
          <p:cNvSpPr/>
          <p:nvPr/>
        </p:nvSpPr>
        <p:spPr>
          <a:xfrm>
            <a:off x="6881818" y="5500702"/>
            <a:ext cx="28312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«ДЕТИ»</a:t>
            </a:r>
            <a:endParaRPr/>
          </a:p>
        </p:txBody>
      </p:sp>
      <p:sp>
        <p:nvSpPr>
          <p:cNvPr id="290" name="Google Shape;290;p46"/>
          <p:cNvSpPr txBox="1"/>
          <p:nvPr/>
        </p:nvSpPr>
        <p:spPr>
          <a:xfrm>
            <a:off x="1892325" y="1986400"/>
            <a:ext cx="4275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Супружеским родством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AutoNum type="arabicPeriod"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Кровным родством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4524364" y="0"/>
            <a:ext cx="50113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ТИПЫ СЕМЬИ</a:t>
            </a:r>
            <a:endParaRPr/>
          </a:p>
        </p:txBody>
      </p:sp>
      <p:sp>
        <p:nvSpPr>
          <p:cNvPr id="296" name="Google Shape;296;p47"/>
          <p:cNvSpPr txBox="1"/>
          <p:nvPr/>
        </p:nvSpPr>
        <p:spPr>
          <a:xfrm>
            <a:off x="3424237" y="785812"/>
            <a:ext cx="7329487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1. По числу родителей:     </a:t>
            </a: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полные и неполные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             2. По количеству поколений: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7"/>
          <p:cNvSpPr txBox="1"/>
          <p:nvPr/>
        </p:nvSpPr>
        <p:spPr>
          <a:xfrm>
            <a:off x="4095750" y="1857375"/>
            <a:ext cx="5929312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Нуклеарная                расширенная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/>
          <p:nvPr/>
        </p:nvSpPr>
        <p:spPr>
          <a:xfrm rot="2160000">
            <a:off x="4318000" y="2336800"/>
            <a:ext cx="377825" cy="627062"/>
          </a:xfrm>
          <a:prstGeom prst="downArrow">
            <a:avLst>
              <a:gd fmla="val 15093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7"/>
          <p:cNvSpPr/>
          <p:nvPr/>
        </p:nvSpPr>
        <p:spPr>
          <a:xfrm rot="-1560000">
            <a:off x="5622925" y="2338387"/>
            <a:ext cx="363537" cy="538162"/>
          </a:xfrm>
          <a:prstGeom prst="downArrow">
            <a:avLst>
              <a:gd fmla="val 14304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/>
        </p:nvSpPr>
        <p:spPr>
          <a:xfrm>
            <a:off x="3595687" y="2857500"/>
            <a:ext cx="32146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Родители         Дети   </a:t>
            </a:r>
            <a:endParaRPr/>
          </a:p>
        </p:txBody>
      </p:sp>
      <p:sp>
        <p:nvSpPr>
          <p:cNvPr id="301" name="Google Shape;301;p47"/>
          <p:cNvSpPr/>
          <p:nvPr/>
        </p:nvSpPr>
        <p:spPr>
          <a:xfrm>
            <a:off x="8667750" y="2357437"/>
            <a:ext cx="285750" cy="571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7"/>
          <p:cNvSpPr/>
          <p:nvPr/>
        </p:nvSpPr>
        <p:spPr>
          <a:xfrm rot="-5400000">
            <a:off x="5058375" y="2184500"/>
            <a:ext cx="392100" cy="2714700"/>
          </a:xfrm>
          <a:prstGeom prst="leftBrace">
            <a:avLst>
              <a:gd fmla="val 4781" name="adj1"/>
              <a:gd fmla="val 51347" name="adj2"/>
            </a:avLst>
          </a:prstGeom>
          <a:noFill/>
          <a:ln cap="flat" cmpd="sng" w="38100">
            <a:solidFill>
              <a:srgbClr val="00CC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4095750" y="3857625"/>
            <a:ext cx="515937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3. По выбору места жительства:</a:t>
            </a:r>
            <a:endParaRPr/>
          </a:p>
        </p:txBody>
      </p:sp>
      <p:sp>
        <p:nvSpPr>
          <p:cNvPr id="304" name="Google Shape;304;p47"/>
          <p:cNvSpPr txBox="1"/>
          <p:nvPr/>
        </p:nvSpPr>
        <p:spPr>
          <a:xfrm>
            <a:off x="1524000" y="4643437"/>
            <a:ext cx="93980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Патрилокальная             матрилокальная       неолокальная</a:t>
            </a:r>
            <a:endParaRPr/>
          </a:p>
        </p:txBody>
      </p:sp>
      <p:sp>
        <p:nvSpPr>
          <p:cNvPr id="305" name="Google Shape;305;p47"/>
          <p:cNvSpPr/>
          <p:nvPr/>
        </p:nvSpPr>
        <p:spPr>
          <a:xfrm rot="3660000">
            <a:off x="3564731" y="3975893"/>
            <a:ext cx="346075" cy="947737"/>
          </a:xfrm>
          <a:prstGeom prst="downArrow">
            <a:avLst>
              <a:gd fmla="val 17656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7"/>
          <p:cNvSpPr/>
          <p:nvPr/>
        </p:nvSpPr>
        <p:spPr>
          <a:xfrm>
            <a:off x="6381750" y="4286250"/>
            <a:ext cx="357187" cy="500062"/>
          </a:xfrm>
          <a:prstGeom prst="downArrow">
            <a:avLst>
              <a:gd fmla="val 13886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7"/>
          <p:cNvSpPr/>
          <p:nvPr/>
        </p:nvSpPr>
        <p:spPr>
          <a:xfrm rot="-3600000">
            <a:off x="9384506" y="3975893"/>
            <a:ext cx="346075" cy="871537"/>
          </a:xfrm>
          <a:prstGeom prst="downArrow">
            <a:avLst>
              <a:gd fmla="val 1731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7"/>
          <p:cNvSpPr txBox="1"/>
          <p:nvPr/>
        </p:nvSpPr>
        <p:spPr>
          <a:xfrm>
            <a:off x="1738312" y="5572125"/>
            <a:ext cx="87153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Проживание с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родителями мужа</a:t>
            </a:r>
            <a:endParaRPr/>
          </a:p>
        </p:txBody>
      </p:sp>
      <p:sp>
        <p:nvSpPr>
          <p:cNvPr id="309" name="Google Shape;309;p47"/>
          <p:cNvSpPr txBox="1"/>
          <p:nvPr/>
        </p:nvSpPr>
        <p:spPr>
          <a:xfrm>
            <a:off x="5167312" y="5500687"/>
            <a:ext cx="297338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Проживание с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родителями жены</a:t>
            </a:r>
            <a:endParaRPr/>
          </a:p>
        </p:txBody>
      </p:sp>
      <p:sp>
        <p:nvSpPr>
          <p:cNvPr id="310" name="Google Shape;310;p47"/>
          <p:cNvSpPr txBox="1"/>
          <p:nvPr/>
        </p:nvSpPr>
        <p:spPr>
          <a:xfrm>
            <a:off x="7953375" y="550068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Отдельное 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проживание</a:t>
            </a:r>
            <a:endParaRPr/>
          </a:p>
        </p:txBody>
      </p:sp>
      <p:sp>
        <p:nvSpPr>
          <p:cNvPr id="311" name="Google Shape;311;p47"/>
          <p:cNvSpPr/>
          <p:nvPr/>
        </p:nvSpPr>
        <p:spPr>
          <a:xfrm rot="10800000">
            <a:off x="2738437" y="5072062"/>
            <a:ext cx="484187" cy="560387"/>
          </a:xfrm>
          <a:prstGeom prst="upArrow">
            <a:avLst>
              <a:gd fmla="val 933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7"/>
          <p:cNvSpPr/>
          <p:nvPr/>
        </p:nvSpPr>
        <p:spPr>
          <a:xfrm rot="10800000">
            <a:off x="6381750" y="5072062"/>
            <a:ext cx="484187" cy="560387"/>
          </a:xfrm>
          <a:prstGeom prst="upArrow">
            <a:avLst>
              <a:gd fmla="val 933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7"/>
          <p:cNvSpPr/>
          <p:nvPr/>
        </p:nvSpPr>
        <p:spPr>
          <a:xfrm rot="10800000">
            <a:off x="9096375" y="5072062"/>
            <a:ext cx="484187" cy="560387"/>
          </a:xfrm>
          <a:prstGeom prst="upArrow">
            <a:avLst>
              <a:gd fmla="val 9331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95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1111" id="314" name="Google Shape;3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912" y="1879600"/>
            <a:ext cx="1785937" cy="22971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7"/>
          <p:cNvSpPr txBox="1"/>
          <p:nvPr/>
        </p:nvSpPr>
        <p:spPr>
          <a:xfrm>
            <a:off x="6810375" y="2928937"/>
            <a:ext cx="360838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+  Бабушки и Дедушки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bstract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ducationGeneral1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EducationGeneral1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Abstract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