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A7C71-9334-450E-A600-D6EE3D389C1C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F5AF477A-9DF9-4136-895A-CAED1B97AA9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rgbClr val="680000"/>
              </a:solidFill>
            </a:rPr>
            <a:t>Начало использования металлов</a:t>
          </a:r>
          <a:endParaRPr lang="ru-RU" sz="2400" b="1" dirty="0">
            <a:solidFill>
              <a:srgbClr val="680000"/>
            </a:solidFill>
          </a:endParaRPr>
        </a:p>
      </dgm:t>
    </dgm:pt>
    <dgm:pt modelId="{DA0A730C-51E5-4ECA-BE16-AF8AB23FAE05}" type="parTrans" cxnId="{D6490A97-E6FB-4FAD-A8C7-A0D9170C783F}">
      <dgm:prSet/>
      <dgm:spPr/>
      <dgm:t>
        <a:bodyPr/>
        <a:lstStyle/>
        <a:p>
          <a:endParaRPr lang="ru-RU"/>
        </a:p>
      </dgm:t>
    </dgm:pt>
    <dgm:pt modelId="{30ED7398-C6F4-4FD6-86A1-254510FAA902}" type="sibTrans" cxnId="{D6490A97-E6FB-4FAD-A8C7-A0D9170C783F}">
      <dgm:prSet/>
      <dgm:spPr/>
      <dgm:t>
        <a:bodyPr/>
        <a:lstStyle/>
        <a:p>
          <a:endParaRPr lang="ru-RU"/>
        </a:p>
      </dgm:t>
    </dgm:pt>
    <dgm:pt modelId="{D2F4BD1F-9F53-45CF-B82C-F1C804FB42A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rgbClr val="680000"/>
              </a:solidFill>
            </a:rPr>
            <a:t>Улучшение орудий труда</a:t>
          </a:r>
          <a:endParaRPr lang="ru-RU" sz="2400" b="1" dirty="0">
            <a:solidFill>
              <a:srgbClr val="680000"/>
            </a:solidFill>
          </a:endParaRPr>
        </a:p>
      </dgm:t>
    </dgm:pt>
    <dgm:pt modelId="{1DB5143A-9616-43ED-8A11-58C97DFD047C}" type="parTrans" cxnId="{6ACA5B88-E44F-4703-9353-304842D4B4A9}">
      <dgm:prSet/>
      <dgm:spPr/>
      <dgm:t>
        <a:bodyPr/>
        <a:lstStyle/>
        <a:p>
          <a:endParaRPr lang="ru-RU"/>
        </a:p>
      </dgm:t>
    </dgm:pt>
    <dgm:pt modelId="{097E6054-6959-40B7-8B70-35C3D2F17E8B}" type="sibTrans" cxnId="{6ACA5B88-E44F-4703-9353-304842D4B4A9}">
      <dgm:prSet/>
      <dgm:spPr/>
      <dgm:t>
        <a:bodyPr/>
        <a:lstStyle/>
        <a:p>
          <a:endParaRPr lang="ru-RU"/>
        </a:p>
      </dgm:t>
    </dgm:pt>
    <dgm:pt modelId="{CA19A13F-C501-4FB8-BB20-0A222E1C6A9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Возникновение возможности</a:t>
          </a:r>
        </a:p>
        <a:p>
          <a:r>
            <a:rPr lang="ru-RU" sz="2000" b="1" dirty="0" smtClean="0">
              <a:solidFill>
                <a:schemeClr val="bg1"/>
              </a:solidFill>
            </a:rPr>
            <a:t>присвоения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7DF8275C-8A58-4FDB-BD9A-92D48BC2B101}" type="parTrans" cxnId="{867EDF4F-6C16-4F6A-8DCD-72D4D93602B7}">
      <dgm:prSet/>
      <dgm:spPr/>
      <dgm:t>
        <a:bodyPr/>
        <a:lstStyle/>
        <a:p>
          <a:endParaRPr lang="ru-RU"/>
        </a:p>
      </dgm:t>
    </dgm:pt>
    <dgm:pt modelId="{A9A0D6C7-67EB-4D67-85C6-9F4887D96FB4}" type="sibTrans" cxnId="{867EDF4F-6C16-4F6A-8DCD-72D4D93602B7}">
      <dgm:prSet/>
      <dgm:spPr/>
      <dgm:t>
        <a:bodyPr/>
        <a:lstStyle/>
        <a:p>
          <a:endParaRPr lang="ru-RU"/>
        </a:p>
      </dgm:t>
    </dgm:pt>
    <dgm:pt modelId="{103E0240-BBE3-48B0-92A8-13B504F43815}" type="pres">
      <dgm:prSet presAssocID="{2D4A7C71-9334-450E-A600-D6EE3D389C1C}" presName="Name0" presStyleCnt="0">
        <dgm:presLayoutVars>
          <dgm:dir/>
          <dgm:resizeHandles val="exact"/>
        </dgm:presLayoutVars>
      </dgm:prSet>
      <dgm:spPr/>
    </dgm:pt>
    <dgm:pt modelId="{BB5C5D58-1ADB-4359-B6F8-835B8FF454B8}" type="pres">
      <dgm:prSet presAssocID="{F5AF477A-9DF9-4136-895A-CAED1B97AA93}" presName="parTxOnly" presStyleLbl="node1" presStyleIdx="0" presStyleCnt="3" custScaleX="7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6BDCE-F037-4A16-BEE1-B7B4C3901F38}" type="pres">
      <dgm:prSet presAssocID="{30ED7398-C6F4-4FD6-86A1-254510FAA902}" presName="parSpace" presStyleCnt="0"/>
      <dgm:spPr/>
    </dgm:pt>
    <dgm:pt modelId="{8A142166-54BF-4878-A2A9-7536912E9D5D}" type="pres">
      <dgm:prSet presAssocID="{D2F4BD1F-9F53-45CF-B82C-F1C804FB42A3}" presName="parTxOnly" presStyleLbl="node1" presStyleIdx="1" presStyleCnt="3" custScaleX="89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8A09-711C-4ABE-9061-77F9EFDC1581}" type="pres">
      <dgm:prSet presAssocID="{097E6054-6959-40B7-8B70-35C3D2F17E8B}" presName="parSpace" presStyleCnt="0"/>
      <dgm:spPr/>
    </dgm:pt>
    <dgm:pt modelId="{8A4BFBAB-C9BD-4384-8493-E03440F51AE1}" type="pres">
      <dgm:prSet presAssocID="{CA19A13F-C501-4FB8-BB20-0A222E1C6A94}" presName="parTxOnly" presStyleLbl="node1" presStyleIdx="2" presStyleCnt="3" custScaleX="91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90A97-E6FB-4FAD-A8C7-A0D9170C783F}" srcId="{2D4A7C71-9334-450E-A600-D6EE3D389C1C}" destId="{F5AF477A-9DF9-4136-895A-CAED1B97AA93}" srcOrd="0" destOrd="0" parTransId="{DA0A730C-51E5-4ECA-BE16-AF8AB23FAE05}" sibTransId="{30ED7398-C6F4-4FD6-86A1-254510FAA902}"/>
    <dgm:cxn modelId="{2528417B-32C4-4700-8DCF-7211EC6A1104}" type="presOf" srcId="{F5AF477A-9DF9-4136-895A-CAED1B97AA93}" destId="{BB5C5D58-1ADB-4359-B6F8-835B8FF454B8}" srcOrd="0" destOrd="0" presId="urn:microsoft.com/office/officeart/2005/8/layout/hChevron3"/>
    <dgm:cxn modelId="{EFDA0D83-7C16-4A4C-BA24-2BBC9563B191}" type="presOf" srcId="{2D4A7C71-9334-450E-A600-D6EE3D389C1C}" destId="{103E0240-BBE3-48B0-92A8-13B504F43815}" srcOrd="0" destOrd="0" presId="urn:microsoft.com/office/officeart/2005/8/layout/hChevron3"/>
    <dgm:cxn modelId="{6ACA5B88-E44F-4703-9353-304842D4B4A9}" srcId="{2D4A7C71-9334-450E-A600-D6EE3D389C1C}" destId="{D2F4BD1F-9F53-45CF-B82C-F1C804FB42A3}" srcOrd="1" destOrd="0" parTransId="{1DB5143A-9616-43ED-8A11-58C97DFD047C}" sibTransId="{097E6054-6959-40B7-8B70-35C3D2F17E8B}"/>
    <dgm:cxn modelId="{867EDF4F-6C16-4F6A-8DCD-72D4D93602B7}" srcId="{2D4A7C71-9334-450E-A600-D6EE3D389C1C}" destId="{CA19A13F-C501-4FB8-BB20-0A222E1C6A94}" srcOrd="2" destOrd="0" parTransId="{7DF8275C-8A58-4FDB-BD9A-92D48BC2B101}" sibTransId="{A9A0D6C7-67EB-4D67-85C6-9F4887D96FB4}"/>
    <dgm:cxn modelId="{985F77F1-9F3E-45E3-909D-11116606D71A}" type="presOf" srcId="{CA19A13F-C501-4FB8-BB20-0A222E1C6A94}" destId="{8A4BFBAB-C9BD-4384-8493-E03440F51AE1}" srcOrd="0" destOrd="0" presId="urn:microsoft.com/office/officeart/2005/8/layout/hChevron3"/>
    <dgm:cxn modelId="{8B9DDC82-714F-4E73-82F8-F3BFB31E3BE9}" type="presOf" srcId="{D2F4BD1F-9F53-45CF-B82C-F1C804FB42A3}" destId="{8A142166-54BF-4878-A2A9-7536912E9D5D}" srcOrd="0" destOrd="0" presId="urn:microsoft.com/office/officeart/2005/8/layout/hChevron3"/>
    <dgm:cxn modelId="{78F033EA-5F04-4B98-8FDB-95B42B5F9D7B}" type="presParOf" srcId="{103E0240-BBE3-48B0-92A8-13B504F43815}" destId="{BB5C5D58-1ADB-4359-B6F8-835B8FF454B8}" srcOrd="0" destOrd="0" presId="urn:microsoft.com/office/officeart/2005/8/layout/hChevron3"/>
    <dgm:cxn modelId="{5F22FF07-11CD-4826-AD22-49A9BAE1BDA4}" type="presParOf" srcId="{103E0240-BBE3-48B0-92A8-13B504F43815}" destId="{A2C6BDCE-F037-4A16-BEE1-B7B4C3901F38}" srcOrd="1" destOrd="0" presId="urn:microsoft.com/office/officeart/2005/8/layout/hChevron3"/>
    <dgm:cxn modelId="{E24F2B86-FBCD-43FF-A404-8372134730CD}" type="presParOf" srcId="{103E0240-BBE3-48B0-92A8-13B504F43815}" destId="{8A142166-54BF-4878-A2A9-7536912E9D5D}" srcOrd="2" destOrd="0" presId="urn:microsoft.com/office/officeart/2005/8/layout/hChevron3"/>
    <dgm:cxn modelId="{CDFE8D02-B666-4D49-8AE6-26AB333D4F34}" type="presParOf" srcId="{103E0240-BBE3-48B0-92A8-13B504F43815}" destId="{855B8A09-711C-4ABE-9061-77F9EFDC1581}" srcOrd="3" destOrd="0" presId="urn:microsoft.com/office/officeart/2005/8/layout/hChevron3"/>
    <dgm:cxn modelId="{F99FF514-F26C-42AC-9070-334ED36193A8}" type="presParOf" srcId="{103E0240-BBE3-48B0-92A8-13B504F43815}" destId="{8A4BFBAB-C9BD-4384-8493-E03440F51AE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B5E58-9677-487A-8E29-19BD579E0142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3A3CDC95-3D40-4CF8-A79C-3ADA9ECC82C0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Накопление</a:t>
          </a:r>
        </a:p>
        <a:p>
          <a:r>
            <a:rPr lang="ru-RU" b="1" dirty="0" smtClean="0">
              <a:solidFill>
                <a:srgbClr val="FFC000"/>
              </a:solidFill>
            </a:rPr>
            <a:t>излишков</a:t>
          </a:r>
        </a:p>
        <a:p>
          <a:r>
            <a:rPr lang="ru-RU" b="1" dirty="0" smtClean="0">
              <a:solidFill>
                <a:srgbClr val="FFC000"/>
              </a:solidFill>
            </a:rPr>
            <a:t>у отдельных людей</a:t>
          </a:r>
          <a:endParaRPr lang="ru-RU" b="1" dirty="0">
            <a:solidFill>
              <a:srgbClr val="FFC000"/>
            </a:solidFill>
          </a:endParaRPr>
        </a:p>
      </dgm:t>
    </dgm:pt>
    <dgm:pt modelId="{D0F748C1-6581-4FCB-B57E-816766B2C85B}" type="parTrans" cxnId="{5310DDF5-8193-41F7-A55C-DCD201D12C71}">
      <dgm:prSet/>
      <dgm:spPr/>
      <dgm:t>
        <a:bodyPr/>
        <a:lstStyle/>
        <a:p>
          <a:endParaRPr lang="ru-RU"/>
        </a:p>
      </dgm:t>
    </dgm:pt>
    <dgm:pt modelId="{8CD6A00D-1EBA-412D-AB36-32C9C9C8A362}" type="sibTrans" cxnId="{5310DDF5-8193-41F7-A55C-DCD201D12C71}">
      <dgm:prSet/>
      <dgm:spPr/>
      <dgm:t>
        <a:bodyPr/>
        <a:lstStyle/>
        <a:p>
          <a:endParaRPr lang="ru-RU"/>
        </a:p>
      </dgm:t>
    </dgm:pt>
    <dgm:pt modelId="{77A8D938-3BAF-4E39-AD0F-119B76109E4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rgbClr val="680000"/>
              </a:solidFill>
            </a:rPr>
            <a:t>Появление богатых и бедных</a:t>
          </a:r>
          <a:endParaRPr lang="ru-RU" b="1" dirty="0">
            <a:solidFill>
              <a:srgbClr val="680000"/>
            </a:solidFill>
          </a:endParaRPr>
        </a:p>
      </dgm:t>
    </dgm:pt>
    <dgm:pt modelId="{D4420774-00A2-4F01-94A3-E1639021DC88}" type="parTrans" cxnId="{3FAD45AB-777D-4FD1-A78E-E626124A231D}">
      <dgm:prSet/>
      <dgm:spPr/>
      <dgm:t>
        <a:bodyPr/>
        <a:lstStyle/>
        <a:p>
          <a:endParaRPr lang="ru-RU"/>
        </a:p>
      </dgm:t>
    </dgm:pt>
    <dgm:pt modelId="{91464F50-A2E8-4CF3-863F-718E9231026D}" type="sibTrans" cxnId="{3FAD45AB-777D-4FD1-A78E-E626124A231D}">
      <dgm:prSet/>
      <dgm:spPr/>
      <dgm:t>
        <a:bodyPr/>
        <a:lstStyle/>
        <a:p>
          <a:endParaRPr lang="ru-RU"/>
        </a:p>
      </dgm:t>
    </dgm:pt>
    <dgm:pt modelId="{BE094868-48AB-440C-858C-32D19910A1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680000"/>
              </a:solidFill>
            </a:rPr>
            <a:t>Появление неравенства</a:t>
          </a:r>
          <a:endParaRPr lang="ru-RU" sz="2400" b="1" dirty="0">
            <a:solidFill>
              <a:srgbClr val="680000"/>
            </a:solidFill>
          </a:endParaRPr>
        </a:p>
      </dgm:t>
    </dgm:pt>
    <dgm:pt modelId="{25D60A41-A8A4-45D0-8A79-6278900B68C3}" type="parTrans" cxnId="{821D1708-F76C-45F9-9294-D544EB18AEE3}">
      <dgm:prSet/>
      <dgm:spPr/>
      <dgm:t>
        <a:bodyPr/>
        <a:lstStyle/>
        <a:p>
          <a:endParaRPr lang="ru-RU"/>
        </a:p>
      </dgm:t>
    </dgm:pt>
    <dgm:pt modelId="{2B4AC961-F76B-4188-801B-EE8795B7E90C}" type="sibTrans" cxnId="{821D1708-F76C-45F9-9294-D544EB18AEE3}">
      <dgm:prSet/>
      <dgm:spPr/>
      <dgm:t>
        <a:bodyPr/>
        <a:lstStyle/>
        <a:p>
          <a:endParaRPr lang="ru-RU"/>
        </a:p>
      </dgm:t>
    </dgm:pt>
    <dgm:pt modelId="{E679D553-CFBE-422E-B175-8FBC15E83938}" type="pres">
      <dgm:prSet presAssocID="{43CB5E58-9677-487A-8E29-19BD579E0142}" presName="Name0" presStyleCnt="0">
        <dgm:presLayoutVars>
          <dgm:dir/>
          <dgm:resizeHandles val="exact"/>
        </dgm:presLayoutVars>
      </dgm:prSet>
      <dgm:spPr/>
    </dgm:pt>
    <dgm:pt modelId="{A2B49B6C-1BA3-4596-B542-E7EEB3EB913A}" type="pres">
      <dgm:prSet presAssocID="{3A3CDC95-3D40-4CF8-A79C-3ADA9ECC82C0}" presName="parTxOnly" presStyleLbl="node1" presStyleIdx="0" presStyleCnt="3" custScaleX="75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7CAE5-0462-4A69-976F-C2575C6EBF54}" type="pres">
      <dgm:prSet presAssocID="{8CD6A00D-1EBA-412D-AB36-32C9C9C8A362}" presName="parSpace" presStyleCnt="0"/>
      <dgm:spPr/>
    </dgm:pt>
    <dgm:pt modelId="{8A66770C-4781-40A9-AE6C-22B0F6DE4AA1}" type="pres">
      <dgm:prSet presAssocID="{77A8D938-3BAF-4E39-AD0F-119B76109E47}" presName="parTxOnly" presStyleLbl="node1" presStyleIdx="1" presStyleCnt="3" custScaleX="8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2B77-982B-4EFE-A5CB-778A08DD43D2}" type="pres">
      <dgm:prSet presAssocID="{91464F50-A2E8-4CF3-863F-718E9231026D}" presName="parSpace" presStyleCnt="0"/>
      <dgm:spPr/>
    </dgm:pt>
    <dgm:pt modelId="{D2A271EE-DAB3-45E9-A3F1-F9CB56377A45}" type="pres">
      <dgm:prSet presAssocID="{BE094868-48AB-440C-858C-32D19910A1FC}" presName="parTxOnly" presStyleLbl="node1" presStyleIdx="2" presStyleCnt="3" custScaleX="104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80589-B10B-455A-BDC8-B5FAE954BD9F}" type="presOf" srcId="{BE094868-48AB-440C-858C-32D19910A1FC}" destId="{D2A271EE-DAB3-45E9-A3F1-F9CB56377A45}" srcOrd="0" destOrd="0" presId="urn:microsoft.com/office/officeart/2005/8/layout/hChevron3"/>
    <dgm:cxn modelId="{E13AF664-5CC6-46D6-A8A6-6E3E2058F4D4}" type="presOf" srcId="{77A8D938-3BAF-4E39-AD0F-119B76109E47}" destId="{8A66770C-4781-40A9-AE6C-22B0F6DE4AA1}" srcOrd="0" destOrd="0" presId="urn:microsoft.com/office/officeart/2005/8/layout/hChevron3"/>
    <dgm:cxn modelId="{6679586C-77AE-4029-80CB-241085038B17}" type="presOf" srcId="{3A3CDC95-3D40-4CF8-A79C-3ADA9ECC82C0}" destId="{A2B49B6C-1BA3-4596-B542-E7EEB3EB913A}" srcOrd="0" destOrd="0" presId="urn:microsoft.com/office/officeart/2005/8/layout/hChevron3"/>
    <dgm:cxn modelId="{5310DDF5-8193-41F7-A55C-DCD201D12C71}" srcId="{43CB5E58-9677-487A-8E29-19BD579E0142}" destId="{3A3CDC95-3D40-4CF8-A79C-3ADA9ECC82C0}" srcOrd="0" destOrd="0" parTransId="{D0F748C1-6581-4FCB-B57E-816766B2C85B}" sibTransId="{8CD6A00D-1EBA-412D-AB36-32C9C9C8A362}"/>
    <dgm:cxn modelId="{3FAD45AB-777D-4FD1-A78E-E626124A231D}" srcId="{43CB5E58-9677-487A-8E29-19BD579E0142}" destId="{77A8D938-3BAF-4E39-AD0F-119B76109E47}" srcOrd="1" destOrd="0" parTransId="{D4420774-00A2-4F01-94A3-E1639021DC88}" sibTransId="{91464F50-A2E8-4CF3-863F-718E9231026D}"/>
    <dgm:cxn modelId="{661763A2-C8B6-4236-8BC1-9F6787E28A93}" type="presOf" srcId="{43CB5E58-9677-487A-8E29-19BD579E0142}" destId="{E679D553-CFBE-422E-B175-8FBC15E83938}" srcOrd="0" destOrd="0" presId="urn:microsoft.com/office/officeart/2005/8/layout/hChevron3"/>
    <dgm:cxn modelId="{821D1708-F76C-45F9-9294-D544EB18AEE3}" srcId="{43CB5E58-9677-487A-8E29-19BD579E0142}" destId="{BE094868-48AB-440C-858C-32D19910A1FC}" srcOrd="2" destOrd="0" parTransId="{25D60A41-A8A4-45D0-8A79-6278900B68C3}" sibTransId="{2B4AC961-F76B-4188-801B-EE8795B7E90C}"/>
    <dgm:cxn modelId="{44D28BEA-D685-48F8-9B2C-154B0E8F20C5}" type="presParOf" srcId="{E679D553-CFBE-422E-B175-8FBC15E83938}" destId="{A2B49B6C-1BA3-4596-B542-E7EEB3EB913A}" srcOrd="0" destOrd="0" presId="urn:microsoft.com/office/officeart/2005/8/layout/hChevron3"/>
    <dgm:cxn modelId="{BFD26E7E-4BC6-45D2-8B85-6614A52D0BC4}" type="presParOf" srcId="{E679D553-CFBE-422E-B175-8FBC15E83938}" destId="{F987CAE5-0462-4A69-976F-C2575C6EBF54}" srcOrd="1" destOrd="0" presId="urn:microsoft.com/office/officeart/2005/8/layout/hChevron3"/>
    <dgm:cxn modelId="{C6A39359-88DA-44A9-97CA-EC0C42CA4945}" type="presParOf" srcId="{E679D553-CFBE-422E-B175-8FBC15E83938}" destId="{8A66770C-4781-40A9-AE6C-22B0F6DE4AA1}" srcOrd="2" destOrd="0" presId="urn:microsoft.com/office/officeart/2005/8/layout/hChevron3"/>
    <dgm:cxn modelId="{B966E31B-626D-487C-832E-38F97CD836E4}" type="presParOf" srcId="{E679D553-CFBE-422E-B175-8FBC15E83938}" destId="{7F9D2B77-982B-4EFE-A5CB-778A08DD43D2}" srcOrd="3" destOrd="0" presId="urn:microsoft.com/office/officeart/2005/8/layout/hChevron3"/>
    <dgm:cxn modelId="{29859CAD-E27A-43CE-B75B-D2FB68F605AD}" type="presParOf" srcId="{E679D553-CFBE-422E-B175-8FBC15E83938}" destId="{D2A271EE-DAB3-45E9-A3F1-F9CB56377A4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C5D58-1ADB-4359-B6F8-835B8FF454B8}">
      <dsp:nvSpPr>
        <dsp:cNvPr id="0" name=""/>
        <dsp:cNvSpPr/>
      </dsp:nvSpPr>
      <dsp:spPr>
        <a:xfrm>
          <a:off x="482" y="317730"/>
          <a:ext cx="3151556" cy="1757454"/>
        </a:xfrm>
        <a:prstGeom prst="homePlat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80000"/>
              </a:solidFill>
            </a:rPr>
            <a:t>Начало использования металлов</a:t>
          </a:r>
          <a:endParaRPr lang="ru-RU" sz="2400" b="1" kern="1200" dirty="0">
            <a:solidFill>
              <a:srgbClr val="680000"/>
            </a:solidFill>
          </a:endParaRPr>
        </a:p>
      </dsp:txBody>
      <dsp:txXfrm>
        <a:off x="482" y="317730"/>
        <a:ext cx="2712193" cy="1757454"/>
      </dsp:txXfrm>
    </dsp:sp>
    <dsp:sp modelId="{8A142166-54BF-4878-A2A9-7536912E9D5D}">
      <dsp:nvSpPr>
        <dsp:cNvPr id="0" name=""/>
        <dsp:cNvSpPr/>
      </dsp:nvSpPr>
      <dsp:spPr>
        <a:xfrm>
          <a:off x="2273311" y="317730"/>
          <a:ext cx="3923166" cy="1757454"/>
        </a:xfrm>
        <a:prstGeom prst="chevron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80000"/>
              </a:solidFill>
            </a:rPr>
            <a:t>Улучшение орудий труда</a:t>
          </a:r>
          <a:endParaRPr lang="ru-RU" sz="2400" b="1" kern="1200" dirty="0">
            <a:solidFill>
              <a:srgbClr val="680000"/>
            </a:solidFill>
          </a:endParaRPr>
        </a:p>
      </dsp:txBody>
      <dsp:txXfrm>
        <a:off x="3152038" y="317730"/>
        <a:ext cx="2165712" cy="1757454"/>
      </dsp:txXfrm>
    </dsp:sp>
    <dsp:sp modelId="{8A4BFBAB-C9BD-4384-8493-E03440F51AE1}">
      <dsp:nvSpPr>
        <dsp:cNvPr id="0" name=""/>
        <dsp:cNvSpPr/>
      </dsp:nvSpPr>
      <dsp:spPr>
        <a:xfrm>
          <a:off x="5317750" y="317730"/>
          <a:ext cx="4006294" cy="1757454"/>
        </a:xfrm>
        <a:prstGeom prst="chevron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Возникновение возможности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присвоения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196477" y="317730"/>
        <a:ext cx="2248840" cy="175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49B6C-1BA3-4596-B542-E7EEB3EB913A}">
      <dsp:nvSpPr>
        <dsp:cNvPr id="0" name=""/>
        <dsp:cNvSpPr/>
      </dsp:nvSpPr>
      <dsp:spPr>
        <a:xfrm>
          <a:off x="40" y="174843"/>
          <a:ext cx="3099985" cy="1640898"/>
        </a:xfrm>
        <a:prstGeom prst="homePlat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C000"/>
              </a:solidFill>
            </a:rPr>
            <a:t>Накопление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C000"/>
              </a:solidFill>
            </a:rPr>
            <a:t>излишков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C000"/>
              </a:solidFill>
            </a:rPr>
            <a:t>у отдельных людей</a:t>
          </a:r>
          <a:endParaRPr lang="ru-RU" sz="2300" b="1" kern="1200" dirty="0">
            <a:solidFill>
              <a:srgbClr val="FFC000"/>
            </a:solidFill>
          </a:endParaRPr>
        </a:p>
      </dsp:txBody>
      <dsp:txXfrm>
        <a:off x="40" y="174843"/>
        <a:ext cx="2689761" cy="1640898"/>
      </dsp:txXfrm>
    </dsp:sp>
    <dsp:sp modelId="{8A66770C-4781-40A9-AE6C-22B0F6DE4AA1}">
      <dsp:nvSpPr>
        <dsp:cNvPr id="0" name=""/>
        <dsp:cNvSpPr/>
      </dsp:nvSpPr>
      <dsp:spPr>
        <a:xfrm>
          <a:off x="2279576" y="174843"/>
          <a:ext cx="3560380" cy="1640898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680000"/>
              </a:solidFill>
            </a:rPr>
            <a:t>Появление богатых и бедных</a:t>
          </a:r>
          <a:endParaRPr lang="ru-RU" sz="2300" b="1" kern="1200" dirty="0">
            <a:solidFill>
              <a:srgbClr val="680000"/>
            </a:solidFill>
          </a:endParaRPr>
        </a:p>
      </dsp:txBody>
      <dsp:txXfrm>
        <a:off x="3100025" y="174843"/>
        <a:ext cx="1919482" cy="1640898"/>
      </dsp:txXfrm>
    </dsp:sp>
    <dsp:sp modelId="{D2A271EE-DAB3-45E9-A3F1-F9CB56377A45}">
      <dsp:nvSpPr>
        <dsp:cNvPr id="0" name=""/>
        <dsp:cNvSpPr/>
      </dsp:nvSpPr>
      <dsp:spPr>
        <a:xfrm>
          <a:off x="5019508" y="174843"/>
          <a:ext cx="4304978" cy="16408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80000"/>
              </a:solidFill>
            </a:rPr>
            <a:t>Появление неравенства</a:t>
          </a:r>
          <a:endParaRPr lang="ru-RU" sz="2400" b="1" kern="1200" dirty="0">
            <a:solidFill>
              <a:srgbClr val="680000"/>
            </a:solidFill>
          </a:endParaRPr>
        </a:p>
      </dsp:txBody>
      <dsp:txXfrm>
        <a:off x="5839957" y="174843"/>
        <a:ext cx="2664080" cy="164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E5446-F1E2-423E-85A6-B1978806A2A7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9A3-1392-4036-A7AC-8E197F867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3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1F94-DBD4-49DB-92A8-69E705E80829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86A9-B173-44E1-B1FE-67865E6BC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9be3c3e1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9c9be3c3e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888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5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1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877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205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72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6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691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3D1835-EC16-4DF6-BA53-B14F62360983}" type="datetimeFigureOut">
              <a:rPr lang="ru-RU" smtClean="0"/>
              <a:t>ср 30.09.20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678B31-2575-49CC-8ECB-A1F6DEB938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065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earningapps.org/watch?v=pp7ofpvy318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8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4267" y="494833"/>
            <a:ext cx="111868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ru" sz="2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841811" y="2377199"/>
            <a:ext cx="8798455" cy="129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ru" sz="2667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86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ru" sz="2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86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545975" y="4132933"/>
            <a:ext cx="9195091" cy="1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ru" sz="3467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lang="ru" sz="3467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 Древнего мира </a:t>
            </a:r>
            <a:r>
              <a:rPr lang="ru" sz="3467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" sz="3467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ru" sz="3467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классе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ru" sz="3467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lang="ru" sz="3467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«На пути к цивилизации»</a:t>
            </a:r>
            <a:endParaRPr sz="1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9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1177" y="300789"/>
            <a:ext cx="9762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ПОДВЕДЕМ ИТОГИ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Рост населения привел к появлению племенных союзов.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Результатом выделения знати и появления неравенства стало возникновение государства. 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На смену первобытному обществу пришла цивилизация.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0552" y="5691699"/>
            <a:ext cx="6878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https://learningapps.org/watch?v=pp7ofpvy318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4181" y="2447382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Закрепим наши знания: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97" y="355338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539409"/>
            <a:ext cx="10318418" cy="3804118"/>
          </a:xfrm>
        </p:spPr>
        <p:txBody>
          <a:bodyPr>
            <a:spAutoFit/>
          </a:bodyPr>
          <a:lstStyle/>
          <a:p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 задание:</a:t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000" dirty="0" smtClean="0"/>
              <a:t>§8, </a:t>
            </a:r>
            <a:br>
              <a:rPr lang="ru-RU" sz="4000" dirty="0" smtClean="0"/>
            </a:b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повторить §§ 1-7,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подготовиться к уроку обобщения.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996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8" y="0"/>
            <a:ext cx="11014363" cy="6831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4976" y="2215508"/>
            <a:ext cx="9697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пути к цивилизации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9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4" y="1546166"/>
            <a:ext cx="9942021" cy="5153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653" y="245072"/>
            <a:ext cx="1030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вы можете объяснить приведённую на слайде схему?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380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942" y="129878"/>
            <a:ext cx="10942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Родовая знать </a:t>
            </a:r>
            <a:r>
              <a:rPr lang="ru-RU" sz="3200" b="1" dirty="0" smtClean="0"/>
              <a:t>– богатые люди племени, передающие свое имущество и должности по наследству.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425" r="15121"/>
          <a:stretch/>
        </p:blipFill>
        <p:spPr>
          <a:xfrm>
            <a:off x="1039092" y="1267918"/>
            <a:ext cx="4630189" cy="4999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12" y="1600427"/>
            <a:ext cx="5827789" cy="437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9374" y="6184669"/>
            <a:ext cx="1321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Вождь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38655" y="5976851"/>
            <a:ext cx="214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Старейшина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85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6737789"/>
              </p:ext>
            </p:extLst>
          </p:nvPr>
        </p:nvGraphicFramePr>
        <p:xfrm>
          <a:off x="1497320" y="805366"/>
          <a:ext cx="9324528" cy="239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48323311"/>
              </p:ext>
            </p:extLst>
          </p:nvPr>
        </p:nvGraphicFramePr>
        <p:xfrm>
          <a:off x="1524000" y="3787294"/>
          <a:ext cx="9324528" cy="199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2389" y="97479"/>
            <a:ext cx="5827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Появление неравенства: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40" y="3035020"/>
            <a:ext cx="1646312" cy="91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890" r="15313" b="12499"/>
          <a:stretch/>
        </p:blipFill>
        <p:spPr>
          <a:xfrm>
            <a:off x="7885014" y="2949454"/>
            <a:ext cx="1204508" cy="108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Admin\Desktop\00Durak_Pravdu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5665978"/>
            <a:ext cx="1434821" cy="1192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9" y="2946162"/>
            <a:ext cx="792088" cy="99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41" y="5714275"/>
            <a:ext cx="1673871" cy="98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669167"/>
            <a:ext cx="1440160" cy="110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9" y="2584489"/>
            <a:ext cx="3017837" cy="16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87469" y="-10452"/>
            <a:ext cx="381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Подумайте!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1263" y="769538"/>
            <a:ext cx="9347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Почему вожди и старейшины составляли родовую знать?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3882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4046" y="220106"/>
            <a:ext cx="6373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Власть</a:t>
            </a:r>
            <a:r>
              <a:rPr lang="ru-RU" sz="2800" b="1" dirty="0" smtClean="0"/>
              <a:t>- особые права, дающие возможность отдельным людям  управлять племенем, распоряжаться запасами пищи, судить соплеменников.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33882" y="3433901"/>
            <a:ext cx="52084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Государство</a:t>
            </a:r>
            <a:r>
              <a:rPr lang="ru-RU" sz="2800" b="1" dirty="0" smtClean="0"/>
              <a:t>  —  это форма организации и управления обществом на определенной территории.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74" y="220105"/>
            <a:ext cx="4648201" cy="3021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06" y="2243649"/>
            <a:ext cx="1769129" cy="1506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4800" y="2737592"/>
            <a:ext cx="156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Границы</a:t>
            </a:r>
            <a:endParaRPr lang="ru-RU" sz="28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450541" y="3370729"/>
            <a:ext cx="1183341" cy="788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3044910" y="3761067"/>
            <a:ext cx="3588972" cy="398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962" y="2634555"/>
            <a:ext cx="1329074" cy="158695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46195" y="4111009"/>
            <a:ext cx="165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Правитель</a:t>
            </a:r>
            <a:endParaRPr lang="ru-RU" sz="24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40" y="4580019"/>
            <a:ext cx="1238250" cy="1238250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2523845" y="4111009"/>
            <a:ext cx="4110037" cy="855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41814" y="5018950"/>
            <a:ext cx="1215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Законы</a:t>
            </a:r>
            <a:endParaRPr lang="ru-RU" sz="24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845" y="5490114"/>
            <a:ext cx="1606788" cy="1206876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H="1">
            <a:off x="4190999" y="4110904"/>
            <a:ext cx="2442883" cy="1692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29070" y="5208401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Налоги</a:t>
            </a:r>
            <a:endParaRPr lang="ru-RU" sz="24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017" y="4509461"/>
            <a:ext cx="1490903" cy="2236354"/>
          </a:xfrm>
          <a:prstGeom prst="rect">
            <a:avLst/>
          </a:prstGeom>
        </p:spPr>
      </p:pic>
      <p:cxnSp>
        <p:nvCxnSpPr>
          <p:cNvPr id="40" name="Прямая со стрелкой 39"/>
          <p:cNvCxnSpPr/>
          <p:nvPr/>
        </p:nvCxnSpPr>
        <p:spPr>
          <a:xfrm flipH="1">
            <a:off x="5399835" y="4110904"/>
            <a:ext cx="1234047" cy="1787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11638" y="4535783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Армия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70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33" grpId="0"/>
      <p:bldP spid="37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 стрелкой 26"/>
          <p:cNvCxnSpPr>
            <a:stCxn id="3" idx="2"/>
          </p:cNvCxnSpPr>
          <p:nvPr/>
        </p:nvCxnSpPr>
        <p:spPr>
          <a:xfrm>
            <a:off x="6158753" y="1649197"/>
            <a:ext cx="1994647" cy="4276474"/>
          </a:xfrm>
          <a:prstGeom prst="straightConnector1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</p:cNvCxnSpPr>
          <p:nvPr/>
        </p:nvCxnSpPr>
        <p:spPr>
          <a:xfrm flipH="1">
            <a:off x="4805082" y="1649197"/>
            <a:ext cx="1353671" cy="344114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</p:cNvCxnSpPr>
          <p:nvPr/>
        </p:nvCxnSpPr>
        <p:spPr>
          <a:xfrm>
            <a:off x="6158753" y="1649197"/>
            <a:ext cx="0" cy="2573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6158753" y="1649197"/>
            <a:ext cx="3352800" cy="158706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 flipH="1">
            <a:off x="2922494" y="1649197"/>
            <a:ext cx="3236259" cy="158706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63352" y="124616"/>
            <a:ext cx="11014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IV-III </a:t>
            </a:r>
            <a:r>
              <a:rPr lang="ru-RU" sz="2800" b="1" dirty="0" smtClean="0">
                <a:solidFill>
                  <a:srgbClr val="FF0000"/>
                </a:solidFill>
              </a:rPr>
              <a:t>тысячелетие до н. э.</a:t>
            </a:r>
            <a:r>
              <a:rPr lang="ru-RU" sz="2800" b="1" dirty="0" smtClean="0"/>
              <a:t>- начался переход человечества от первобытности к цивилизации.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8108" y="941311"/>
            <a:ext cx="8221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Причины перехода к цивилизации: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5372" y="5094818"/>
            <a:ext cx="739445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Строительство укрепленных поселений  —  городов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352" y="2247455"/>
            <a:ext cx="3159006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Развитие земледелия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6208" y="2229833"/>
            <a:ext cx="3795334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Развитие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животноводства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5393" y="2233008"/>
            <a:ext cx="2892843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Появление ремесел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8864" y="3307378"/>
            <a:ext cx="49560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Переход к оседлому образу жизни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1941" y="3311859"/>
            <a:ext cx="411221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Возникновение неравенства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0623" y="4278741"/>
            <a:ext cx="322395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Создание государства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8195" y="5988544"/>
            <a:ext cx="4731360" cy="4616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Возникновение торговли и денег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2442855" y="1649197"/>
            <a:ext cx="3715898" cy="50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>
            <a:off x="6158753" y="1649197"/>
            <a:ext cx="0" cy="580636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>
            <a:off x="6158753" y="1649197"/>
            <a:ext cx="3989294" cy="50233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1" y="66029"/>
            <a:ext cx="11135990" cy="28862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4445" y="197240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Первобытность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6" y="2817792"/>
            <a:ext cx="10999695" cy="2767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56717" y="2744081"/>
            <a:ext cx="436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Цивилизация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259" y="5838495"/>
            <a:ext cx="10901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Цивилизация характеризуется более высоким уровнем развития по сравнению с первобытным периодом.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27" y="655859"/>
            <a:ext cx="696024" cy="415511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СРАВНИТЕ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361</TotalTime>
  <Words>231</Words>
  <Application>Microsoft Office PowerPoint</Application>
  <PresentationFormat>Широкоэкранный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Impact</vt:lpstr>
      <vt:lpstr>Times New Roman</vt:lpstr>
      <vt:lpstr>Wingdings</vt:lpstr>
      <vt:lpstr>Badge</vt:lpstr>
      <vt:lpstr>Презентация PowerPoint</vt:lpstr>
      <vt:lpstr>Домашнее задание:  §8,  повторить §§ 1-7,  подготовиться к уроку обобщения.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  §8,  повторить §§ 1-7,  подготовиться к уроку обобщения.</dc:title>
  <dc:creator>Пользователь</dc:creator>
  <cp:lastModifiedBy>Пользователь</cp:lastModifiedBy>
  <cp:revision>16</cp:revision>
  <cp:lastPrinted>2020-09-29T18:17:03Z</cp:lastPrinted>
  <dcterms:created xsi:type="dcterms:W3CDTF">2020-09-29T16:03:03Z</dcterms:created>
  <dcterms:modified xsi:type="dcterms:W3CDTF">2020-09-30T08:45:31Z</dcterms:modified>
</cp:coreProperties>
</file>