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8.wdp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0.wdp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2.wdp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1.wdp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3.wdp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5.wdp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6000"/>
                    </a14:imgEffect>
                    <a14:imgEffect>
                      <a14:colorTemperature colorTemp="6250"/>
                    </a14:imgEffect>
                    <a14:imgEffect>
                      <a14:saturation sat="197000"/>
                    </a14:imgEffect>
                    <a14:imgEffect>
                      <a14:brightnessContrast bright="12000" contrast="-2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556792"/>
            <a:ext cx="6120680" cy="378565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e-BY" sz="48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Old Comedy" panose="02000000000000000000" pitchFamily="2" charset="0"/>
                <a:cs typeface="Browallia New" panose="020B0604020202020204" pitchFamily="34" charset="-34"/>
              </a:rPr>
              <a:t>Промышленное развитие и состояние городов Беларуси в 60-е гг. XIX </a:t>
            </a:r>
            <a:endParaRPr lang="be-BY" sz="4800" b="1" dirty="0" smtClean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Old Comedy" panose="02000000000000000000" pitchFamily="2" charset="0"/>
              <a:cs typeface="Browallia New" panose="020B0604020202020204" pitchFamily="34" charset="-34"/>
            </a:endParaRPr>
          </a:p>
          <a:p>
            <a:pPr algn="ctr"/>
            <a:r>
              <a:rPr lang="be-BY" sz="48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Old Comedy" panose="02000000000000000000" pitchFamily="2" charset="0"/>
                <a:cs typeface="Browallia New" panose="020B0604020202020204" pitchFamily="34" charset="-34"/>
              </a:rPr>
              <a:t>— </a:t>
            </a:r>
            <a:r>
              <a:rPr lang="be-BY" sz="48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Old Comedy" panose="02000000000000000000" pitchFamily="2" charset="0"/>
                <a:cs typeface="Browallia New" panose="020B0604020202020204" pitchFamily="34" charset="-34"/>
              </a:rPr>
              <a:t>начале XX в.</a:t>
            </a:r>
          </a:p>
        </p:txBody>
      </p:sp>
    </p:spTree>
    <p:extLst>
      <p:ext uri="{BB962C8B-B14F-4D97-AF65-F5344CB8AC3E}">
        <p14:creationId xmlns:p14="http://schemas.microsoft.com/office/powerpoint/2010/main" val="414272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683568" y="3356992"/>
            <a:ext cx="7826251" cy="3024336"/>
            <a:chOff x="683568" y="3212976"/>
            <a:chExt cx="7826251" cy="3168352"/>
          </a:xfrm>
        </p:grpSpPr>
        <p:pic>
          <p:nvPicPr>
            <p:cNvPr id="10242" name="Picture 2" descr="http://ru4.anyfad.com/items/t1@19f1aa82-098d-4844-aa0f-f18520ac0a6a/Konka-konnozheleznaya-gorodskaya-doroga---vid-obshhestvennogo-transport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3224977"/>
              <a:ext cx="4320480" cy="31563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4" name="Picture 4" descr="http://ic.pics.livejournal.com/skrust/27553337/3275057/3275057_900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colorTemperature colorTemp="88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929" b="6849"/>
            <a:stretch/>
          </p:blipFill>
          <p:spPr bwMode="auto">
            <a:xfrm>
              <a:off x="5004048" y="3212976"/>
              <a:ext cx="3505771" cy="316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611560" y="404664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Центры крупных городов были обеспечены водопроводом, канализацией, электрическим освещением, телефонной линией. В конце XIX в. в Минске открылась </a:t>
            </a:r>
            <a:r>
              <a:rPr lang="be-BY" sz="2400" b="1" u="sng" dirty="0">
                <a:solidFill>
                  <a:srgbClr val="002060"/>
                </a:solidFill>
              </a:rPr>
              <a:t>конная железная дорога</a:t>
            </a:r>
            <a:r>
              <a:rPr lang="be-BY" sz="2400" b="1" dirty="0"/>
              <a:t>, или конка, а в Витебске был пущен </a:t>
            </a:r>
            <a:r>
              <a:rPr lang="be-BY" sz="2400" b="1" u="sng" dirty="0">
                <a:solidFill>
                  <a:srgbClr val="002060"/>
                </a:solidFill>
              </a:rPr>
              <a:t>электрический трамвай </a:t>
            </a:r>
            <a:r>
              <a:rPr lang="be-BY" sz="2400" b="1" dirty="0"/>
              <a:t>— раньше, чем в Москве и Петербурге. В начале XX в. в качестве общественного транспорта стал использоваться автомобиль. </a:t>
            </a:r>
            <a:endParaRPr lang="be-BY" sz="24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03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.tyt.by/n/fotofact/0e/10/istoriya_foto_5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7" b="19063"/>
          <a:stretch/>
        </p:blipFill>
        <p:spPr bwMode="auto">
          <a:xfrm>
            <a:off x="714858" y="1988839"/>
            <a:ext cx="4337556" cy="266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611560" y="476672"/>
            <a:ext cx="7920880" cy="5755422"/>
            <a:chOff x="611560" y="476672"/>
            <a:chExt cx="7920880" cy="575542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611560" y="476672"/>
              <a:ext cx="7920880" cy="57554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be-BY" sz="2400" b="1" dirty="0"/>
                <a:t>В </a:t>
              </a:r>
              <a:r>
                <a:rPr lang="be-BY" sz="2400" b="1" dirty="0">
                  <a:solidFill>
                    <a:srgbClr val="FF0000"/>
                  </a:solidFill>
                </a:rPr>
                <a:t>1875</a:t>
              </a:r>
              <a:r>
                <a:rPr lang="be-BY" sz="2400" b="1" dirty="0"/>
                <a:t> г. на западные губернии распространилась городская реформа, согласно которой в 32 белорусских городах вводились новые органы самоуправления — </a:t>
              </a:r>
              <a:r>
                <a:rPr lang="be-BY" sz="2400" b="1" dirty="0">
                  <a:solidFill>
                    <a:srgbClr val="C00000"/>
                  </a:solidFill>
                </a:rPr>
                <a:t>городские думы</a:t>
              </a:r>
              <a:r>
                <a:rPr lang="be-BY" sz="2400" b="1" dirty="0"/>
                <a:t>. </a:t>
              </a:r>
              <a:endParaRPr lang="be-BY" sz="2400" b="1" dirty="0" smtClean="0"/>
            </a:p>
            <a:p>
              <a:pPr algn="just"/>
              <a:endParaRPr lang="be-BY" sz="2400" b="1" dirty="0"/>
            </a:p>
            <a:p>
              <a:pPr algn="just"/>
              <a:endParaRPr lang="be-BY" sz="2400" b="1" dirty="0" smtClean="0"/>
            </a:p>
            <a:p>
              <a:pPr algn="just"/>
              <a:endParaRPr lang="be-BY" sz="2400" b="1" dirty="0"/>
            </a:p>
            <a:p>
              <a:pPr algn="just"/>
              <a:endParaRPr lang="be-BY" sz="2400" b="1" dirty="0" smtClean="0"/>
            </a:p>
            <a:p>
              <a:pPr algn="just"/>
              <a:endParaRPr lang="be-BY" sz="2400" b="1" dirty="0"/>
            </a:p>
            <a:p>
              <a:pPr algn="just"/>
              <a:endParaRPr lang="be-BY" sz="2400" b="1" dirty="0" smtClean="0"/>
            </a:p>
            <a:p>
              <a:pPr algn="just"/>
              <a:endParaRPr lang="be-BY" sz="2400" b="1" dirty="0"/>
            </a:p>
            <a:p>
              <a:pPr algn="just"/>
              <a:endParaRPr lang="be-BY" sz="800" b="1" dirty="0" smtClean="0"/>
            </a:p>
            <a:p>
              <a:pPr algn="just"/>
              <a:r>
                <a:rPr lang="be-BY" sz="2400" b="1" dirty="0" smtClean="0"/>
                <a:t>Выборы </a:t>
              </a:r>
              <a:r>
                <a:rPr lang="be-BY" sz="2400" b="1" dirty="0"/>
                <a:t>в думу происходили на основе имущественного ценза, при котором право голоса получали плательщики городских налогов: владельцы торгово-промышленных учреждений, банков, городской недвижимости. </a:t>
              </a:r>
              <a:endParaRPr lang="be-BY" sz="2400" b="1" u="sng" dirty="0">
                <a:solidFill>
                  <a:srgbClr val="C00000"/>
                </a:solidFill>
              </a:endParaRPr>
            </a:p>
          </p:txBody>
        </p:sp>
        <p:pic>
          <p:nvPicPr>
            <p:cNvPr id="11270" name="Picture 6" descr="https://pastvu.com/_p/a/d/2/f/d2f0f17c249c62ffb8a361cf0611ee36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colorTemperature colorTemp="11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68" t="5010" r="9180" b="4623"/>
            <a:stretch/>
          </p:blipFill>
          <p:spPr bwMode="auto">
            <a:xfrm>
              <a:off x="5004048" y="1916832"/>
              <a:ext cx="3498644" cy="2664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083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Такая избирательная система обеспечивала большинство в думах представителям крупного капитала. Основная часть городского населения — рабочие, служащие, интеллигенция, не имевшие собственности, — была отстранена от участия в самоуправлении. Городские думы находились под строгим контролем </a:t>
            </a:r>
            <a:r>
              <a:rPr lang="be-BY" sz="2400" b="1" dirty="0">
                <a:solidFill>
                  <a:srgbClr val="C00000"/>
                </a:solidFill>
              </a:rPr>
              <a:t>губернатора</a:t>
            </a:r>
            <a:r>
              <a:rPr lang="be-BY" sz="2400" b="1" dirty="0"/>
              <a:t> и </a:t>
            </a:r>
            <a:r>
              <a:rPr lang="be-BY" sz="2400" b="1" dirty="0">
                <a:solidFill>
                  <a:srgbClr val="C00000"/>
                </a:solidFill>
              </a:rPr>
              <a:t>министра внутренних дел</a:t>
            </a:r>
            <a:r>
              <a:rPr lang="be-BY" sz="2400" b="1" dirty="0"/>
              <a:t>, которые могли отменить любое их решение</a:t>
            </a:r>
            <a:r>
              <a:rPr lang="be-BY" sz="2400" b="1" dirty="0" smtClean="0"/>
              <a:t>.</a:t>
            </a:r>
            <a:endParaRPr lang="be-BY" sz="2400" b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755575" y="3356992"/>
            <a:ext cx="7588063" cy="2855700"/>
            <a:chOff x="755575" y="3356992"/>
            <a:chExt cx="7588063" cy="2855700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38" t="51252" r="19336" b="26577"/>
            <a:stretch/>
          </p:blipFill>
          <p:spPr bwMode="auto">
            <a:xfrm>
              <a:off x="755575" y="3573016"/>
              <a:ext cx="3228563" cy="25922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1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72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73" t="22917" r="41903" b="43951"/>
            <a:stretch/>
          </p:blipFill>
          <p:spPr bwMode="auto">
            <a:xfrm>
              <a:off x="4860032" y="3356992"/>
              <a:ext cx="3483606" cy="28557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2857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ИЗАЙН\ФОНЫ\ФОНЫ по истории\1\рр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" t="2915" r="1698" b="3201"/>
          <a:stretch/>
        </p:blipFill>
        <p:spPr bwMode="auto">
          <a:xfrm>
            <a:off x="1342104" y="1002890"/>
            <a:ext cx="6548284" cy="4837471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2492896"/>
            <a:ext cx="4320480" cy="216024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e-BY" sz="48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Old Comedy" panose="02000000000000000000" pitchFamily="2" charset="0"/>
                <a:cs typeface="Browallia New" panose="020B0604020202020204" pitchFamily="34" charset="-34"/>
              </a:rPr>
              <a:t>УДАЧИ!</a:t>
            </a:r>
            <a:endParaRPr lang="be-BY" sz="48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Old Comedy" panose="02000000000000000000" pitchFamily="2" charset="0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0707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Развитие промышленности в Беларуси связано со становлением </a:t>
            </a:r>
            <a:r>
              <a:rPr lang="be-BY" sz="2400" b="1" u="sng" dirty="0">
                <a:solidFill>
                  <a:srgbClr val="002060"/>
                </a:solidFill>
              </a:rPr>
              <a:t>фабричного</a:t>
            </a:r>
            <a:r>
              <a:rPr lang="be-BY" sz="2400" b="1" dirty="0"/>
              <a:t> производства. Еще в первой половине XIX в. начал происходить переход от ремесленного производства к фабричному, когда были построены </a:t>
            </a:r>
            <a:r>
              <a:rPr lang="be-BY" sz="2400" b="1" u="sng" dirty="0"/>
              <a:t>первые суконные фабрики </a:t>
            </a:r>
            <a:r>
              <a:rPr lang="be-BY" sz="2400" b="1" dirty="0"/>
              <a:t>в местечках Хомск и Коссово Гродненской губернии. На этих фабриках применялись паровые двигатели, что считается признаком перехода от ручного к машинному труду.</a:t>
            </a:r>
          </a:p>
        </p:txBody>
      </p:sp>
      <p:pic>
        <p:nvPicPr>
          <p:cNvPr id="2050" name="Picture 2" descr="http://www.radzima.org/images/pamatniki/3971/pdblchor07-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082" r="31194" b="21715"/>
          <a:stretch/>
        </p:blipFill>
        <p:spPr bwMode="auto">
          <a:xfrm>
            <a:off x="683568" y="3501007"/>
            <a:ext cx="4392488" cy="28270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radzima.org/images/pamatniki/3971/pdblchor07-0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34" b="14141"/>
          <a:stretch/>
        </p:blipFill>
        <p:spPr bwMode="auto">
          <a:xfrm>
            <a:off x="5046560" y="3487992"/>
            <a:ext cx="3430756" cy="280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20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Особенностью развития промышленности Беларуси во второй половине XIX в. было существование ремесленных мастерских, мануфактур, фабрик и заводов. Они относятся к феодальному и капиталистическому типам предприятий. Крупнейшим предприятием в Беларуси считалась табачная фабрика Шерешёвского в Гродно.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755576" y="3127952"/>
            <a:ext cx="7704856" cy="3204000"/>
            <a:chOff x="755576" y="3127952"/>
            <a:chExt cx="7704856" cy="3204000"/>
          </a:xfrm>
        </p:grpSpPr>
        <p:pic>
          <p:nvPicPr>
            <p:cNvPr id="3076" name="Picture 4" descr="http://grodnonews.by/images_gp/uploads2/mostovaya1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62"/>
            <a:stretch/>
          </p:blipFill>
          <p:spPr bwMode="auto">
            <a:xfrm>
              <a:off x="5090804" y="3127952"/>
              <a:ext cx="3369628" cy="3204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http://enoth.org/enc/1/20.files/image036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3140968"/>
              <a:ext cx="4248472" cy="31683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843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Следующей особенностью промышленности Беларуси стало размещение большинства фабрик и заводов в сельской местности — ближе к источникам сырья и дешевой рабочей силы. Наибольшее развитие получили деревообработка и винокурение (производство спирта).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683567" y="2492896"/>
            <a:ext cx="7712336" cy="3754388"/>
            <a:chOff x="683567" y="2492896"/>
            <a:chExt cx="7712336" cy="3754388"/>
          </a:xfrm>
        </p:grpSpPr>
        <p:pic>
          <p:nvPicPr>
            <p:cNvPr id="4098" name="Picture 2" descr="http://arttrans.com.ua/imageproduct/1230/Illustration_Woodworking_Workshop_Carpentry_Holding_Touching_Wearing_Construction_activities_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7" y="2492896"/>
              <a:ext cx="4788255" cy="37444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http://www.radzima.org/images/pamatniki/2602/mahlzava01-0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580112" y="2492896"/>
              <a:ext cx="2815791" cy="37543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291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Во второй половине XIX в. окончательно определилась специализация производства на переработке местного сельскохозяйственного, лесного и минерального сырья.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4298320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В начале XX в. в первую очередь развивалось картонно-бумажное производство, представленное одной из самых передовых в России по технической оснащенности </a:t>
            </a:r>
            <a:r>
              <a:rPr lang="be-BY" sz="2400" b="1" u="sng" dirty="0">
                <a:solidFill>
                  <a:srgbClr val="C00000"/>
                </a:solidFill>
              </a:rPr>
              <a:t>Добрушской бумажной фабрикой</a:t>
            </a:r>
            <a:r>
              <a:rPr lang="be-BY" sz="2400" b="1" dirty="0"/>
              <a:t>, а также лесохимическое и спичечное производство.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827585" y="1670328"/>
            <a:ext cx="7504397" cy="2691764"/>
            <a:chOff x="827585" y="1700808"/>
            <a:chExt cx="7504397" cy="2691764"/>
          </a:xfrm>
        </p:grpSpPr>
        <p:pic>
          <p:nvPicPr>
            <p:cNvPr id="5122" name="Picture 2" descr="http://www.fotobel.by/images/dobrush/dobrush-fabrika_8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5" y="1700808"/>
              <a:ext cx="4077551" cy="2664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http://govorim.by/uploads/posts/2011-03/1301065340_imagedownloader.do111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2" t="5845" r="20441" b="3749"/>
            <a:stretch/>
          </p:blipFill>
          <p:spPr bwMode="auto">
            <a:xfrm>
              <a:off x="4974552" y="1728572"/>
              <a:ext cx="3357430" cy="2664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9642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Крупнейшие спичечные фабрики находились в Пинске, Мозыре, Бобруйске, Борисове. </a:t>
            </a:r>
            <a:endParaRPr lang="be-BY" sz="2400" b="1" dirty="0" smtClean="0"/>
          </a:p>
          <a:p>
            <a:pPr algn="just"/>
            <a:r>
              <a:rPr lang="be-BY" sz="2400" b="1" dirty="0"/>
              <a:t>Первоначально спички изготавливали разной длины и перевязывали шпагатом, а позже стали применять машины для нанесения красного фосфора на головку спички и склеивания спичечных коробков.</a:t>
            </a:r>
          </a:p>
          <a:p>
            <a:pPr algn="just"/>
            <a:endParaRPr lang="be-BY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5036983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Крупнейшим предприятием в текстильной и льняной промышленности была </a:t>
            </a:r>
            <a:r>
              <a:rPr lang="be-BY" sz="2400" b="1" u="sng" dirty="0">
                <a:solidFill>
                  <a:srgbClr val="C00000"/>
                </a:solidFill>
              </a:rPr>
              <a:t>льнопрядильная фабрика «Двина» в Витебске.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899592" y="2651660"/>
            <a:ext cx="7428257" cy="2505532"/>
            <a:chOff x="899592" y="2651660"/>
            <a:chExt cx="7428257" cy="2577540"/>
          </a:xfrm>
        </p:grpSpPr>
        <p:pic>
          <p:nvPicPr>
            <p:cNvPr id="6150" name="Picture 6" descr="http://www.e-reading.by/illustrations/1034/1034547-_016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133"/>
            <a:stretch/>
          </p:blipFill>
          <p:spPr bwMode="auto">
            <a:xfrm>
              <a:off x="899592" y="2651660"/>
              <a:ext cx="2111673" cy="2556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http://s1.gallery.aystatic.by/650/961/846/5011/5011846961_0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88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4" t="21717" r="4312" b="16837"/>
            <a:stretch/>
          </p:blipFill>
          <p:spPr bwMode="auto">
            <a:xfrm>
              <a:off x="3203848" y="2709200"/>
              <a:ext cx="5124001" cy="252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1505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94617" y="1890544"/>
            <a:ext cx="7813495" cy="2232248"/>
            <a:chOff x="694617" y="1890544"/>
            <a:chExt cx="7813495" cy="2232248"/>
          </a:xfrm>
        </p:grpSpPr>
        <p:pic>
          <p:nvPicPr>
            <p:cNvPr id="7170" name="Picture 2" descr="http://history.rw.by/uploads/images/1300x550_tt/shapka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60"/>
            <a:stretch/>
          </p:blipFill>
          <p:spPr bwMode="auto">
            <a:xfrm>
              <a:off x="694617" y="1890544"/>
              <a:ext cx="5035624" cy="223224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http://rpp.nashaucheba.ru/pars_docs/refs/119/118361/img7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88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8"/>
            <a:stretch/>
          </p:blipFill>
          <p:spPr bwMode="auto">
            <a:xfrm>
              <a:off x="5760720" y="1916832"/>
              <a:ext cx="2747392" cy="2196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611560" y="404664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В XIX в. в Беларуси наблюдался быстрый рост городов, их насчитывалось 42. Из них Минск и Витебск имели </a:t>
            </a:r>
            <a:r>
              <a:rPr lang="be-BY" sz="2400" b="1" dirty="0" smtClean="0"/>
              <a:t>                     от </a:t>
            </a:r>
            <a:r>
              <a:rPr lang="be-BY" sz="2400" b="1" dirty="0"/>
              <a:t>50 до 100 тыс. жителей. В городах строились фабрики и заводы, на окраинах появлялись </a:t>
            </a:r>
            <a:r>
              <a:rPr lang="be-BY" sz="2400" b="1" u="sng" dirty="0">
                <a:solidFill>
                  <a:srgbClr val="002060"/>
                </a:solidFill>
              </a:rPr>
              <a:t>рабочие поселки</a:t>
            </a:r>
            <a:r>
              <a:rPr lang="be-BY" sz="2400" b="1" dirty="0"/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4005064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В первую очередь росли города, ставшие железнодорожными узлами или станциями на перекрещивании </a:t>
            </a:r>
            <a:r>
              <a:rPr lang="be-BY" sz="2400" b="1" dirty="0">
                <a:solidFill>
                  <a:srgbClr val="C00000"/>
                </a:solidFill>
              </a:rPr>
              <a:t>Московско-Брестской</a:t>
            </a:r>
            <a:r>
              <a:rPr lang="be-BY" sz="2400" b="1" dirty="0"/>
              <a:t>, </a:t>
            </a:r>
            <a:r>
              <a:rPr lang="be-BY" sz="2400" b="1" dirty="0">
                <a:solidFill>
                  <a:srgbClr val="C00000"/>
                </a:solidFill>
              </a:rPr>
              <a:t>Либаво</a:t>
            </a:r>
            <a:r>
              <a:rPr lang="be-BY" sz="2400" b="1" dirty="0"/>
              <a:t>-</a:t>
            </a:r>
            <a:r>
              <a:rPr lang="be-BY" sz="2400" b="1" dirty="0">
                <a:solidFill>
                  <a:srgbClr val="C00000"/>
                </a:solidFill>
              </a:rPr>
              <a:t>Роменской</a:t>
            </a:r>
            <a:r>
              <a:rPr lang="be-BY" sz="2400" b="1" dirty="0"/>
              <a:t>, </a:t>
            </a:r>
            <a:r>
              <a:rPr lang="be-BY" sz="2400" b="1" dirty="0">
                <a:solidFill>
                  <a:srgbClr val="C00000"/>
                </a:solidFill>
              </a:rPr>
              <a:t>Риго-Орловской</a:t>
            </a:r>
            <a:r>
              <a:rPr lang="be-BY" sz="2400" b="1" dirty="0"/>
              <a:t>, </a:t>
            </a:r>
            <a:r>
              <a:rPr lang="be-BY" sz="2400" b="1" dirty="0">
                <a:solidFill>
                  <a:srgbClr val="C00000"/>
                </a:solidFill>
              </a:rPr>
              <a:t>Полесской</a:t>
            </a:r>
            <a:r>
              <a:rPr lang="be-BY" sz="2400" b="1" dirty="0"/>
              <a:t> железных дорог. Железнодорожная сеть на территории Беларуси была одной из самых густых в Российской империи. </a:t>
            </a:r>
            <a:endParaRPr lang="be-BY" sz="24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41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Характерными для белорусских губерний оставались </a:t>
            </a:r>
            <a:r>
              <a:rPr lang="be-BY" sz="2400" b="1" u="sng" dirty="0">
                <a:solidFill>
                  <a:srgbClr val="002060"/>
                </a:solidFill>
              </a:rPr>
              <a:t>местечки</a:t>
            </a:r>
            <a:r>
              <a:rPr lang="be-BY" sz="2400" b="1" dirty="0"/>
              <a:t> — населенные пункты, занимавшие промежуточное положение между городом и деревней.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5478323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Во второй половине XIX — начале XX в. произошли существенные перемены в облике белорусских городов. </a:t>
            </a:r>
            <a:endParaRPr lang="be-BY" sz="2400" b="1" u="sng" dirty="0">
              <a:solidFill>
                <a:srgbClr val="C0000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755576" y="1556792"/>
            <a:ext cx="7632848" cy="3968933"/>
            <a:chOff x="755576" y="1556792"/>
            <a:chExt cx="7632848" cy="3968933"/>
          </a:xfrm>
        </p:grpSpPr>
        <p:pic>
          <p:nvPicPr>
            <p:cNvPr id="9220" name="Picture 4" descr="http://s018.radikal.ru/i527/1408/40/db7952f81e2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colorTemperature colorTemp="8800"/>
                      </a14:imgEffect>
                      <a14:imgEffect>
                        <a14:saturation sat="66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556792"/>
              <a:ext cx="5017280" cy="39636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2" name="Picture 6" descr="http://evrofilm.com/wp-content/uploads/2010/05/old-f1-054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33" t="16432" r="-1806" b="-413"/>
            <a:stretch/>
          </p:blipFill>
          <p:spPr bwMode="auto">
            <a:xfrm>
              <a:off x="5796136" y="1700808"/>
              <a:ext cx="2592288" cy="382491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1340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belmos.ru/forum/download/file.php?id=448&amp;sid=19cb483e61adf9bda2206cf4b57d4d9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642" b="7859"/>
          <a:stretch/>
        </p:blipFill>
        <p:spPr bwMode="auto">
          <a:xfrm>
            <a:off x="683568" y="2356751"/>
            <a:ext cx="7620000" cy="39525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476672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Вместо городской площади роль центра стала выполнять главная улица, соединявшая железнодорожный вокзал с историческим центром. На ней располагались государственные, торгово-финансовые, коммерческие и культурные учреждения. </a:t>
            </a:r>
          </a:p>
        </p:txBody>
      </p:sp>
    </p:spTree>
    <p:extLst>
      <p:ext uri="{BB962C8B-B14F-4D97-AF65-F5344CB8AC3E}">
        <p14:creationId xmlns:p14="http://schemas.microsoft.com/office/powerpoint/2010/main" val="122247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564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Mam</dc:creator>
  <cp:lastModifiedBy>1968</cp:lastModifiedBy>
  <cp:revision>15</cp:revision>
  <dcterms:created xsi:type="dcterms:W3CDTF">2016-08-22T11:44:04Z</dcterms:created>
  <dcterms:modified xsi:type="dcterms:W3CDTF">2020-11-07T20:27:50Z</dcterms:modified>
</cp:coreProperties>
</file>