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93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A5900B-1368-4EAC-91A7-F3EB37C60C3F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1BCF9E-2A12-49D3-96EF-151C609E5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433732"/>
            <a:ext cx="7935416" cy="3075388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Европейская литература и искусство</a:t>
            </a:r>
            <a:b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Adobe Caslon Pro Bold" pitchFamily="18" charset="0"/>
              </a:rPr>
              <a:t>XVII-XVIII </a:t>
            </a:r>
            <a:r>
              <a:rPr lang="ru-RU" sz="5400" b="1" dirty="0" smtClean="0">
                <a:solidFill>
                  <a:srgbClr val="C00000"/>
                </a:solidFill>
                <a:latin typeface="Constantia" pitchFamily="18" charset="0"/>
              </a:rPr>
              <a:t>вв.</a:t>
            </a:r>
            <a:endParaRPr lang="ru-RU" sz="5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682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     Питер </a:t>
            </a:r>
            <a:r>
              <a:rPr lang="ru-RU" sz="4400" dirty="0" err="1" smtClean="0">
                <a:solidFill>
                  <a:schemeClr val="tx1"/>
                </a:solidFill>
              </a:rPr>
              <a:t>Пауль</a:t>
            </a:r>
            <a:r>
              <a:rPr lang="ru-RU" sz="4400" dirty="0" smtClean="0">
                <a:solidFill>
                  <a:schemeClr val="tx1"/>
                </a:solidFill>
              </a:rPr>
              <a:t> Рубенс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8291264" cy="4246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(1577-1640)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2592288" cy="36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683" b="14683"/>
          <a:stretch>
            <a:fillRect/>
          </a:stretch>
        </p:blipFill>
        <p:spPr bwMode="auto">
          <a:xfrm>
            <a:off x="5004048" y="2564904"/>
            <a:ext cx="3127637" cy="348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8352928" cy="45365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1200" b="1" dirty="0" smtClean="0">
                <a:solidFill>
                  <a:schemeClr val="tx1"/>
                </a:solidFill>
              </a:rPr>
              <a:t>   На рубеже </a:t>
            </a:r>
            <a:r>
              <a:rPr lang="en-US" sz="11200" b="1" dirty="0" smtClean="0">
                <a:solidFill>
                  <a:schemeClr val="tx1"/>
                </a:solidFill>
              </a:rPr>
              <a:t>XVI-XVII</a:t>
            </a:r>
            <a:r>
              <a:rPr lang="ru-RU" sz="11200" b="1" dirty="0" smtClean="0">
                <a:solidFill>
                  <a:schemeClr val="tx1"/>
                </a:solidFill>
              </a:rPr>
              <a:t> вв. в Италии появился новый вид театрального искусства- …</a:t>
            </a:r>
          </a:p>
          <a:p>
            <a:pPr algn="just"/>
            <a:endParaRPr lang="ru-RU" sz="11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1200" b="1" dirty="0" smtClean="0">
                <a:solidFill>
                  <a:schemeClr val="tx1"/>
                </a:solidFill>
              </a:rPr>
              <a:t>   В </a:t>
            </a:r>
            <a:r>
              <a:rPr lang="en-US" sz="11200" b="1" dirty="0" smtClean="0">
                <a:solidFill>
                  <a:schemeClr val="tx1"/>
                </a:solidFill>
              </a:rPr>
              <a:t>XVII- </a:t>
            </a:r>
            <a:r>
              <a:rPr lang="ru-RU" sz="11200" b="1" dirty="0" smtClean="0">
                <a:solidFill>
                  <a:schemeClr val="tx1"/>
                </a:solidFill>
              </a:rPr>
              <a:t> 1-ой пол.</a:t>
            </a:r>
            <a:r>
              <a:rPr lang="en-US" sz="11200" b="1" dirty="0" smtClean="0">
                <a:solidFill>
                  <a:schemeClr val="tx1"/>
                </a:solidFill>
              </a:rPr>
              <a:t>XVIII</a:t>
            </a:r>
            <a:r>
              <a:rPr lang="ru-RU" sz="11200" b="1" dirty="0" smtClean="0">
                <a:solidFill>
                  <a:schemeClr val="tx1"/>
                </a:solidFill>
              </a:rPr>
              <a:t> в. в музыке господствовал стиль …</a:t>
            </a:r>
          </a:p>
          <a:p>
            <a:pPr algn="just"/>
            <a:endParaRPr lang="ru-RU" sz="11200" b="1" dirty="0" smtClean="0">
              <a:solidFill>
                <a:schemeClr val="tx1"/>
              </a:solidFill>
            </a:endParaRPr>
          </a:p>
          <a:p>
            <a:pPr algn="ctr"/>
            <a:endParaRPr lang="ru-RU" sz="9600" b="1" dirty="0" smtClean="0">
              <a:solidFill>
                <a:schemeClr val="tx1"/>
              </a:solidFill>
            </a:endParaRPr>
          </a:p>
          <a:p>
            <a:pPr algn="ctr"/>
            <a:endParaRPr lang="ru-RU" sz="96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dirty="0" smtClean="0"/>
              <a:t>                                             </a:t>
            </a:r>
          </a:p>
          <a:p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6768752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         </a:t>
            </a:r>
            <a:r>
              <a:rPr lang="ru-RU" sz="8000" b="1" dirty="0" smtClean="0">
                <a:solidFill>
                  <a:srgbClr val="C00000"/>
                </a:solidFill>
              </a:rPr>
              <a:t>Музыка </a:t>
            </a:r>
            <a:r>
              <a:rPr lang="ru-RU" sz="4800" b="1" dirty="0" smtClean="0">
                <a:solidFill>
                  <a:srgbClr val="C00000"/>
                </a:solidFill>
              </a:rPr>
              <a:t>                                     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6732240" y="4895800"/>
            <a:ext cx="1872208" cy="196220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787208" cy="13156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</a:rPr>
              <a:t>     Иоганн Себастьян Бах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8291264" cy="4246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(1685-1750)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97" b="2097"/>
          <a:stretch>
            <a:fillRect/>
          </a:stretch>
        </p:blipFill>
        <p:spPr bwMode="auto">
          <a:xfrm>
            <a:off x="2843808" y="2636912"/>
            <a:ext cx="3685952" cy="34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400600" cy="122413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6000" b="1" dirty="0" smtClean="0">
                <a:solidFill>
                  <a:srgbClr val="C00000"/>
                </a:solidFill>
              </a:rPr>
              <a:t>Литература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Program Files (x86)\Microsoft Office\MEDIA\CAGCAT10\j0217698.wm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26" b="2326"/>
          <a:stretch>
            <a:fillRect/>
          </a:stretch>
        </p:blipFill>
        <p:spPr bwMode="auto">
          <a:xfrm>
            <a:off x="395536" y="260648"/>
            <a:ext cx="2119840" cy="195883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9712" y="1340768"/>
            <a:ext cx="6707088" cy="4679032"/>
          </a:xfrm>
        </p:spPr>
        <p:txBody>
          <a:bodyPr/>
          <a:lstStyle/>
          <a:p>
            <a:r>
              <a:rPr lang="ru-RU" dirty="0" smtClean="0"/>
              <a:t>          </a:t>
            </a:r>
          </a:p>
          <a:p>
            <a:r>
              <a:rPr lang="ru-RU" dirty="0" smtClean="0"/>
              <a:t>        </a:t>
            </a:r>
          </a:p>
          <a:p>
            <a:r>
              <a:rPr lang="ru-RU" dirty="0" smtClean="0"/>
              <a:t>                                             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РОМАН-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СОДЕРЖАНИЕ-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787208" cy="1315616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</a:rPr>
              <a:t>       Даниэль </a:t>
            </a:r>
            <a:r>
              <a:rPr lang="ru-RU" sz="4400" dirty="0" err="1" smtClean="0">
                <a:solidFill>
                  <a:schemeClr val="tx1"/>
                </a:solidFill>
              </a:rPr>
              <a:t>Дэфо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8291264" cy="4246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(около 1660-1731)</a:t>
            </a:r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32" b="8732"/>
          <a:stretch>
            <a:fillRect/>
          </a:stretch>
        </p:blipFill>
        <p:spPr bwMode="auto">
          <a:xfrm>
            <a:off x="3275856" y="2780928"/>
            <a:ext cx="2844809" cy="26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363272" cy="131561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Пьер  Огюстен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err="1" smtClean="0">
                <a:solidFill>
                  <a:schemeClr val="tx1"/>
                </a:solidFill>
              </a:rPr>
              <a:t>Карон</a:t>
            </a:r>
            <a:r>
              <a:rPr lang="ru-RU" sz="3100" dirty="0" smtClean="0">
                <a:solidFill>
                  <a:schemeClr val="tx1"/>
                </a:solidFill>
              </a:rPr>
              <a:t>   де   Бомарше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8291264" cy="4246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(1732-1799)</a:t>
            </a:r>
            <a:endParaRPr lang="ru-RU" sz="3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80" b="8780"/>
          <a:stretch>
            <a:fillRect/>
          </a:stretch>
        </p:blipFill>
        <p:spPr bwMode="auto">
          <a:xfrm>
            <a:off x="2771800" y="2708920"/>
            <a:ext cx="3659078" cy="33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7787208" cy="1315616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</a:rPr>
              <a:t>     Фридрих Шиллер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8291264" cy="4246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(1759-1805)</a:t>
            </a:r>
            <a:endParaRPr lang="ru-RU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432" b="9432"/>
          <a:stretch>
            <a:fillRect/>
          </a:stretch>
        </p:blipFill>
        <p:spPr bwMode="auto">
          <a:xfrm>
            <a:off x="2915816" y="2636912"/>
            <a:ext cx="3583008" cy="33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8075240" cy="46070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Стиль </a:t>
            </a:r>
            <a:r>
              <a:rPr lang="ru-RU" sz="4400" b="1" dirty="0" smtClean="0">
                <a:solidFill>
                  <a:schemeClr val="tx1"/>
                </a:solidFill>
              </a:rPr>
              <a:t>БАРОККО </a:t>
            </a:r>
          </a:p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(от </a:t>
            </a:r>
            <a:r>
              <a:rPr lang="ru-RU" sz="3200" b="1" dirty="0" err="1" smtClean="0">
                <a:solidFill>
                  <a:schemeClr val="tx1"/>
                </a:solidFill>
              </a:rPr>
              <a:t>итал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</a:rPr>
              <a:t>barocco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</a:rPr>
              <a:t> странный, причудливый)</a:t>
            </a:r>
          </a:p>
          <a:p>
            <a:pPr algn="just"/>
            <a:endParaRPr lang="ru-RU" sz="3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Характерные черты стиля:  …</a:t>
            </a:r>
            <a:r>
              <a:rPr lang="ru-RU" dirty="0" smtClean="0">
                <a:solidFill>
                  <a:schemeClr val="tx1"/>
                </a:solidFill>
              </a:rPr>
              <a:t>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dirty="0" smtClean="0"/>
              <a:t>                                             </a:t>
            </a:r>
          </a:p>
          <a:p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704856" cy="108012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sz="6000" dirty="0" smtClean="0">
                <a:solidFill>
                  <a:srgbClr val="C00000"/>
                </a:solidFill>
              </a:rPr>
              <a:t>Архитектура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6804248" y="5462464"/>
            <a:ext cx="1944216" cy="1395536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5240" cy="1066800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>
                <a:solidFill>
                  <a:schemeClr val="tx1"/>
                </a:solidFill>
              </a:rPr>
              <a:t>    Лоренцо Бернини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8219256" cy="460702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               (1598-1680)</a:t>
            </a:r>
            <a:endParaRPr lang="ru-RU" sz="36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613" r="15613"/>
          <a:stretch>
            <a:fillRect/>
          </a:stretch>
        </p:blipFill>
        <p:spPr bwMode="auto">
          <a:xfrm>
            <a:off x="5004048" y="2420322"/>
            <a:ext cx="3384942" cy="339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40" y="2492896"/>
            <a:ext cx="39847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3568" y="1556792"/>
            <a:ext cx="7920880" cy="17281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1200" b="1" dirty="0" smtClean="0">
                <a:solidFill>
                  <a:schemeClr val="tx1"/>
                </a:solidFill>
              </a:rPr>
              <a:t>Микеланджело да </a:t>
            </a:r>
            <a:r>
              <a:rPr lang="ru-RU" sz="11200" b="1" dirty="0" err="1" smtClean="0">
                <a:solidFill>
                  <a:schemeClr val="tx1"/>
                </a:solidFill>
              </a:rPr>
              <a:t>Меризи</a:t>
            </a:r>
            <a:endParaRPr lang="ru-RU" sz="1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(Караваджо)</a:t>
            </a:r>
          </a:p>
          <a:p>
            <a:pPr algn="ctr"/>
            <a:r>
              <a:rPr lang="ru-RU" sz="9600" b="1" dirty="0" smtClean="0">
                <a:solidFill>
                  <a:schemeClr val="bg1">
                    <a:lumMod val="50000"/>
                  </a:schemeClr>
                </a:solidFill>
              </a:rPr>
              <a:t>(1573-1610)</a:t>
            </a:r>
          </a:p>
          <a:p>
            <a:pPr algn="ctr"/>
            <a:endParaRPr lang="ru-RU" sz="96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</a:t>
            </a:r>
          </a:p>
          <a:p>
            <a:r>
              <a:rPr lang="ru-RU" dirty="0" smtClean="0"/>
              <a:t>                                             </a:t>
            </a:r>
          </a:p>
          <a:p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           </a:t>
            </a:r>
            <a:r>
              <a:rPr lang="ru-RU" sz="4800" b="1" dirty="0" smtClean="0">
                <a:solidFill>
                  <a:srgbClr val="C00000"/>
                </a:solidFill>
              </a:rPr>
              <a:t>Изобразительное                   искусство                                      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727" b="5727"/>
          <a:stretch>
            <a:fillRect/>
          </a:stretch>
        </p:blipFill>
        <p:spPr bwMode="auto">
          <a:xfrm>
            <a:off x="4716016" y="3356992"/>
            <a:ext cx="357452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2955738" cy="244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     Диего </a:t>
            </a:r>
            <a:r>
              <a:rPr lang="ru-RU" sz="4400" dirty="0" err="1" smtClean="0">
                <a:solidFill>
                  <a:schemeClr val="tx1"/>
                </a:solidFill>
              </a:rPr>
              <a:t>Родригес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  де </a:t>
            </a:r>
            <a:r>
              <a:rPr lang="ru-RU" sz="4400" dirty="0" err="1" smtClean="0">
                <a:solidFill>
                  <a:schemeClr val="tx1"/>
                </a:solidFill>
              </a:rPr>
              <a:t>Сильва</a:t>
            </a:r>
            <a:r>
              <a:rPr lang="ru-RU" sz="4400" dirty="0" smtClean="0">
                <a:solidFill>
                  <a:schemeClr val="tx1"/>
                </a:solidFill>
              </a:rPr>
              <a:t> Веласкес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8291264" cy="4246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(1599-1660)</a:t>
            </a:r>
            <a:endParaRPr lang="ru-RU" sz="32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661" r="12661"/>
          <a:stretch>
            <a:fillRect/>
          </a:stretch>
        </p:blipFill>
        <p:spPr bwMode="auto">
          <a:xfrm>
            <a:off x="539552" y="2780928"/>
            <a:ext cx="4006497" cy="32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29395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131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Европейская литература и искусство  XVII-XVIII вв.</vt:lpstr>
      <vt:lpstr>                              Литература</vt:lpstr>
      <vt:lpstr>       Даниэль Дэфо</vt:lpstr>
      <vt:lpstr>Пьер  Огюстен Карон   де   Бомарше</vt:lpstr>
      <vt:lpstr>     Фридрих Шиллер</vt:lpstr>
      <vt:lpstr>                                                   Архитектура</vt:lpstr>
      <vt:lpstr>    Лоренцо Бернини</vt:lpstr>
      <vt:lpstr>            Изобразительное                   искусство                                       </vt:lpstr>
      <vt:lpstr>     Диего Родригес     де Сильва Веласкес</vt:lpstr>
      <vt:lpstr>     Питер Пауль Рубенс</vt:lpstr>
      <vt:lpstr>          Музыка                                       </vt:lpstr>
      <vt:lpstr>     Иоганн Себастьян Бах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И ЛИТЕРАТУРА ЭПОХИ ВОЗРОЖДЕНИЯ</dc:title>
  <dc:creator>Sacha</dc:creator>
  <cp:lastModifiedBy>User</cp:lastModifiedBy>
  <cp:revision>24</cp:revision>
  <dcterms:created xsi:type="dcterms:W3CDTF">2014-09-14T20:41:01Z</dcterms:created>
  <dcterms:modified xsi:type="dcterms:W3CDTF">2022-12-11T14:36:15Z</dcterms:modified>
</cp:coreProperties>
</file>