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embeddedFontLst>
    <p:embeddedFont>
      <p:font typeface="Lobster"/>
      <p:regular r:id="rId25"/>
    </p:embeddedFont>
    <p:embeddedFont>
      <p:font typeface="Corbel"/>
      <p:regular r:id="rId26"/>
      <p:bold r:id="rId27"/>
      <p:italic r:id="rId28"/>
      <p:boldItalic r:id="rId29"/>
    </p:embeddedFont>
    <p:embeddedFont>
      <p:font typeface="Century Gothic"/>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4" roundtripDataSignature="AMtx7mjU65pLFiG1usZTFhDtyzAknvRt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bel-regular.fntdata"/><Relationship Id="rId25" Type="http://schemas.openxmlformats.org/officeDocument/2006/relationships/font" Target="fonts/Lobster-regular.fntdata"/><Relationship Id="rId28" Type="http://schemas.openxmlformats.org/officeDocument/2006/relationships/font" Target="fonts/Corbel-italic.fntdata"/><Relationship Id="rId27" Type="http://schemas.openxmlformats.org/officeDocument/2006/relationships/font" Target="fonts/Corbel-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rbel-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bold.fntdata"/><Relationship Id="rId30" Type="http://schemas.openxmlformats.org/officeDocument/2006/relationships/font" Target="fonts/CenturyGothic-regular.fntdata"/><Relationship Id="rId11" Type="http://schemas.openxmlformats.org/officeDocument/2006/relationships/slide" Target="slides/slide6.xml"/><Relationship Id="rId33" Type="http://schemas.openxmlformats.org/officeDocument/2006/relationships/font" Target="fonts/CenturyGothic-boldItalic.fntdata"/><Relationship Id="rId10" Type="http://schemas.openxmlformats.org/officeDocument/2006/relationships/slide" Target="slides/slide5.xml"/><Relationship Id="rId32" Type="http://schemas.openxmlformats.org/officeDocument/2006/relationships/font" Target="fonts/CenturyGothic-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23337b97c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23337b97c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237a275b0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237a275b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237a275b07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237a275b0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237a275b07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237a275b0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11" name="Shape 11"/>
        <p:cNvGrpSpPr/>
        <p:nvPr/>
      </p:nvGrpSpPr>
      <p:grpSpPr>
        <a:xfrm>
          <a:off x="0" y="0"/>
          <a:ext cx="0" cy="0"/>
          <a:chOff x="0" y="0"/>
          <a:chExt cx="0" cy="0"/>
        </a:xfrm>
      </p:grpSpPr>
      <p:sp>
        <p:nvSpPr>
          <p:cNvPr id="12" name="Google Shape;12;p1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анорамная фотография с подписью">
  <p:cSld name="Панорамная фотография с подписью">
    <p:spTree>
      <p:nvGrpSpPr>
        <p:cNvPr id="68" name="Shape 68"/>
        <p:cNvGrpSpPr/>
        <p:nvPr/>
      </p:nvGrpSpPr>
      <p:grpSpPr>
        <a:xfrm>
          <a:off x="0" y="0"/>
          <a:ext cx="0" cy="0"/>
          <a:chOff x="0" y="0"/>
          <a:chExt cx="0" cy="0"/>
        </a:xfrm>
      </p:grpSpPr>
      <p:sp>
        <p:nvSpPr>
          <p:cNvPr id="69" name="Google Shape;69;p26"/>
          <p:cNvSpPr txBox="1"/>
          <p:nvPr>
            <p:ph type="title"/>
          </p:nvPr>
        </p:nvSpPr>
        <p:spPr>
          <a:xfrm>
            <a:off x="1141413" y="4732865"/>
            <a:ext cx="99060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6"/>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sp>
      <p:sp>
        <p:nvSpPr>
          <p:cNvPr id="71" name="Google Shape;71;p26"/>
          <p:cNvSpPr txBox="1"/>
          <p:nvPr>
            <p:ph idx="1" type="body"/>
          </p:nvPr>
        </p:nvSpPr>
        <p:spPr>
          <a:xfrm>
            <a:off x="1141413" y="5299603"/>
            <a:ext cx="9906000" cy="493712"/>
          </a:xfrm>
          <a:prstGeom prst="rect">
            <a:avLst/>
          </a:prstGeom>
          <a:noFill/>
          <a:ln>
            <a:noFill/>
          </a:ln>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72" name="Google Shape;72;p2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подпись">
  <p:cSld name="Заголовок и подпись">
    <p:spTree>
      <p:nvGrpSpPr>
        <p:cNvPr id="75" name="Shape 75"/>
        <p:cNvGrpSpPr/>
        <p:nvPr/>
      </p:nvGrpSpPr>
      <p:grpSpPr>
        <a:xfrm>
          <a:off x="0" y="0"/>
          <a:ext cx="0" cy="0"/>
          <a:chOff x="0" y="0"/>
          <a:chExt cx="0" cy="0"/>
        </a:xfrm>
      </p:grpSpPr>
      <p:sp>
        <p:nvSpPr>
          <p:cNvPr id="76" name="Google Shape;76;p27"/>
          <p:cNvSpPr txBox="1"/>
          <p:nvPr>
            <p:ph type="title"/>
          </p:nvPr>
        </p:nvSpPr>
        <p:spPr>
          <a:xfrm>
            <a:off x="1141412" y="609601"/>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7"/>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78" name="Google Shape;78;p2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с подписью">
  <p:cSld name="Цитата с подписью">
    <p:spTree>
      <p:nvGrpSpPr>
        <p:cNvPr id="81" name="Shape 81"/>
        <p:cNvGrpSpPr/>
        <p:nvPr/>
      </p:nvGrpSpPr>
      <p:grpSpPr>
        <a:xfrm>
          <a:off x="0" y="0"/>
          <a:ext cx="0" cy="0"/>
          <a:chOff x="0" y="0"/>
          <a:chExt cx="0" cy="0"/>
        </a:xfrm>
      </p:grpSpPr>
      <p:sp>
        <p:nvSpPr>
          <p:cNvPr id="82" name="Google Shape;82;p28"/>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ru-RU" sz="8000" cap="none">
                <a:solidFill>
                  <a:schemeClr val="accent1"/>
                </a:solidFill>
                <a:latin typeface="Century Gothic"/>
                <a:ea typeface="Century Gothic"/>
                <a:cs typeface="Century Gothic"/>
                <a:sym typeface="Century Gothic"/>
              </a:rPr>
              <a:t>“</a:t>
            </a:r>
            <a:endParaRPr/>
          </a:p>
        </p:txBody>
      </p:sp>
      <p:sp>
        <p:nvSpPr>
          <p:cNvPr id="83" name="Google Shape;83;p28"/>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ru-RU" sz="8000" cap="none">
                <a:solidFill>
                  <a:schemeClr val="accent1"/>
                </a:solidFill>
                <a:latin typeface="Century Gothic"/>
                <a:ea typeface="Century Gothic"/>
                <a:cs typeface="Century Gothic"/>
                <a:sym typeface="Century Gothic"/>
              </a:rPr>
              <a:t>”</a:t>
            </a:r>
            <a:endParaRPr/>
          </a:p>
        </p:txBody>
      </p:sp>
      <p:sp>
        <p:nvSpPr>
          <p:cNvPr id="84" name="Google Shape;84;p28"/>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8"/>
          <p:cNvSpPr txBox="1"/>
          <p:nvPr>
            <p:ph idx="1" type="body"/>
          </p:nvPr>
        </p:nvSpPr>
        <p:spPr>
          <a:xfrm>
            <a:off x="1674812" y="3352800"/>
            <a:ext cx="8839202"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Century Gothic"/>
              <a:buNone/>
              <a:defRPr/>
            </a:lvl1pPr>
            <a:lvl2pPr indent="-228600" lvl="1" marL="914400" algn="l">
              <a:spcBef>
                <a:spcPts val="600"/>
              </a:spcBef>
              <a:spcAft>
                <a:spcPts val="0"/>
              </a:spcAft>
              <a:buSzPts val="1800"/>
              <a:buFont typeface="Century Gothic"/>
              <a:buNone/>
              <a:defRPr/>
            </a:lvl2pPr>
            <a:lvl3pPr indent="-228600" lvl="2" marL="1371600" algn="l">
              <a:spcBef>
                <a:spcPts val="600"/>
              </a:spcBef>
              <a:spcAft>
                <a:spcPts val="0"/>
              </a:spcAft>
              <a:buSzPts val="1600"/>
              <a:buFont typeface="Century Gothic"/>
              <a:buNone/>
              <a:defRPr/>
            </a:lvl3pPr>
            <a:lvl4pPr indent="-228600" lvl="3" marL="1828800" algn="l">
              <a:spcBef>
                <a:spcPts val="600"/>
              </a:spcBef>
              <a:spcAft>
                <a:spcPts val="0"/>
              </a:spcAft>
              <a:buSzPts val="1400"/>
              <a:buFont typeface="Century Gothic"/>
              <a:buNone/>
              <a:defRPr/>
            </a:lvl4pPr>
            <a:lvl5pPr indent="-228600" lvl="4" marL="2286000" algn="l">
              <a:spcBef>
                <a:spcPts val="600"/>
              </a:spcBef>
              <a:spcAft>
                <a:spcPts val="0"/>
              </a:spcAft>
              <a:buSzPts val="1400"/>
              <a:buFont typeface="Century Gothic"/>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6" name="Google Shape;86;p28"/>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7" name="Google Shape;87;p2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арточка имени">
  <p:cSld name="Карточка имени">
    <p:spTree>
      <p:nvGrpSpPr>
        <p:cNvPr id="90" name="Shape 90"/>
        <p:cNvGrpSpPr/>
        <p:nvPr/>
      </p:nvGrpSpPr>
      <p:grpSpPr>
        <a:xfrm>
          <a:off x="0" y="0"/>
          <a:ext cx="0" cy="0"/>
          <a:chOff x="0" y="0"/>
          <a:chExt cx="0" cy="0"/>
        </a:xfrm>
      </p:grpSpPr>
      <p:sp>
        <p:nvSpPr>
          <p:cNvPr id="91" name="Google Shape;91;p29"/>
          <p:cNvSpPr txBox="1"/>
          <p:nvPr>
            <p:ph type="title"/>
          </p:nvPr>
        </p:nvSpPr>
        <p:spPr>
          <a:xfrm>
            <a:off x="1141412" y="3308581"/>
            <a:ext cx="99060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9"/>
          <p:cNvSpPr txBox="1"/>
          <p:nvPr>
            <p:ph idx="1" type="body"/>
          </p:nvPr>
        </p:nvSpPr>
        <p:spPr>
          <a:xfrm>
            <a:off x="1141410" y="4777381"/>
            <a:ext cx="9906001" cy="860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93" name="Google Shape;93;p2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карточки имени">
  <p:cSld name="Цитата карточки имени">
    <p:spTree>
      <p:nvGrpSpPr>
        <p:cNvPr id="96" name="Shape 96"/>
        <p:cNvGrpSpPr/>
        <p:nvPr/>
      </p:nvGrpSpPr>
      <p:grpSpPr>
        <a:xfrm>
          <a:off x="0" y="0"/>
          <a:ext cx="0" cy="0"/>
          <a:chOff x="0" y="0"/>
          <a:chExt cx="0" cy="0"/>
        </a:xfrm>
      </p:grpSpPr>
      <p:sp>
        <p:nvSpPr>
          <p:cNvPr id="97" name="Google Shape;97;p30"/>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ru-RU" sz="8000" cap="none">
                <a:solidFill>
                  <a:schemeClr val="accent1"/>
                </a:solidFill>
                <a:latin typeface="Century Gothic"/>
                <a:ea typeface="Century Gothic"/>
                <a:cs typeface="Century Gothic"/>
                <a:sym typeface="Century Gothic"/>
              </a:rPr>
              <a:t>“</a:t>
            </a:r>
            <a:endParaRPr/>
          </a:p>
        </p:txBody>
      </p:sp>
      <p:sp>
        <p:nvSpPr>
          <p:cNvPr id="98" name="Google Shape;98;p30"/>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ru-RU" sz="8000" cap="none">
                <a:solidFill>
                  <a:schemeClr val="accent1"/>
                </a:solidFill>
                <a:latin typeface="Century Gothic"/>
                <a:ea typeface="Century Gothic"/>
                <a:cs typeface="Century Gothic"/>
                <a:sym typeface="Century Gothic"/>
              </a:rPr>
              <a:t>”</a:t>
            </a:r>
            <a:endParaRPr/>
          </a:p>
        </p:txBody>
      </p:sp>
      <p:sp>
        <p:nvSpPr>
          <p:cNvPr id="99" name="Google Shape;99;p30"/>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0"/>
          <p:cNvSpPr txBox="1"/>
          <p:nvPr>
            <p:ph idx="1" type="body"/>
          </p:nvPr>
        </p:nvSpPr>
        <p:spPr>
          <a:xfrm>
            <a:off x="1141412" y="3886200"/>
            <a:ext cx="9906000"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2400"/>
              <a:buNone/>
              <a:defRPr b="0" sz="24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1" name="Google Shape;101;p30"/>
          <p:cNvSpPr txBox="1"/>
          <p:nvPr>
            <p:ph idx="2" type="body"/>
          </p:nvPr>
        </p:nvSpPr>
        <p:spPr>
          <a:xfrm>
            <a:off x="1141411" y="4775200"/>
            <a:ext cx="9906000"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2" name="Google Shape;102;p30"/>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30"/>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0"/>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Истина или ложь">
  <p:cSld name="Истина или ложь">
    <p:spTree>
      <p:nvGrpSpPr>
        <p:cNvPr id="105" name="Shape 105"/>
        <p:cNvGrpSpPr/>
        <p:nvPr/>
      </p:nvGrpSpPr>
      <p:grpSpPr>
        <a:xfrm>
          <a:off x="0" y="0"/>
          <a:ext cx="0" cy="0"/>
          <a:chOff x="0" y="0"/>
          <a:chExt cx="0" cy="0"/>
        </a:xfrm>
      </p:grpSpPr>
      <p:sp>
        <p:nvSpPr>
          <p:cNvPr id="106" name="Google Shape;106;p31"/>
          <p:cNvSpPr txBox="1"/>
          <p:nvPr>
            <p:ph type="title"/>
          </p:nvPr>
        </p:nvSpPr>
        <p:spPr>
          <a:xfrm>
            <a:off x="1141412" y="609601"/>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1"/>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8" name="Google Shape;108;p31"/>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9" name="Google Shape;109;p31"/>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1"/>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1"/>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112" name="Shape 112"/>
        <p:cNvGrpSpPr/>
        <p:nvPr/>
      </p:nvGrpSpPr>
      <p:grpSpPr>
        <a:xfrm>
          <a:off x="0" y="0"/>
          <a:ext cx="0" cy="0"/>
          <a:chOff x="0" y="0"/>
          <a:chExt cx="0" cy="0"/>
        </a:xfrm>
      </p:grpSpPr>
      <p:sp>
        <p:nvSpPr>
          <p:cNvPr id="113" name="Google Shape;113;p32"/>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2"/>
          <p:cNvSpPr txBox="1"/>
          <p:nvPr>
            <p:ph idx="1" type="body"/>
          </p:nvPr>
        </p:nvSpPr>
        <p:spPr>
          <a:xfrm rot="5400000">
            <a:off x="4532312" y="-723899"/>
            <a:ext cx="3124201" cy="990599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15" name="Google Shape;115;p32"/>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32"/>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2"/>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118" name="Shape 118"/>
        <p:cNvGrpSpPr/>
        <p:nvPr/>
      </p:nvGrpSpPr>
      <p:grpSpPr>
        <a:xfrm>
          <a:off x="0" y="0"/>
          <a:ext cx="0" cy="0"/>
          <a:chOff x="0" y="0"/>
          <a:chExt cx="0" cy="0"/>
        </a:xfrm>
      </p:grpSpPr>
      <p:sp>
        <p:nvSpPr>
          <p:cNvPr id="119" name="Google Shape;119;p33"/>
          <p:cNvSpPr txBox="1"/>
          <p:nvPr>
            <p:ph type="title"/>
          </p:nvPr>
        </p:nvSpPr>
        <p:spPr>
          <a:xfrm rot="5400000">
            <a:off x="7351354" y="2095143"/>
            <a:ext cx="5181601" cy="2210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33"/>
          <p:cNvSpPr txBox="1"/>
          <p:nvPr>
            <p:ph idx="1" type="body"/>
          </p:nvPr>
        </p:nvSpPr>
        <p:spPr>
          <a:xfrm rot="5400000">
            <a:off x="2322512" y="-571500"/>
            <a:ext cx="5181600" cy="7543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21" name="Google Shape;121;p3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3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3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8"/>
          <p:cNvSpPr txBox="1"/>
          <p:nvPr>
            <p:ph idx="1" type="subTitle"/>
          </p:nvPr>
        </p:nvSpPr>
        <p:spPr>
          <a:xfrm>
            <a:off x="1751012" y="3886200"/>
            <a:ext cx="8676222" cy="19050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18" name="Google Shape;18;p1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1" name="Shape 21"/>
        <p:cNvGrpSpPr/>
        <p:nvPr/>
      </p:nvGrpSpPr>
      <p:grpSpPr>
        <a:xfrm>
          <a:off x="0" y="0"/>
          <a:ext cx="0" cy="0"/>
          <a:chOff x="0" y="0"/>
          <a:chExt cx="0" cy="0"/>
        </a:xfrm>
      </p:grpSpPr>
      <p:sp>
        <p:nvSpPr>
          <p:cNvPr id="22" name="Google Shape;22;p19"/>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9"/>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4" name="Google Shape;24;p1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1751013" y="3308581"/>
            <a:ext cx="8686800" cy="1468800"/>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0"/>
          <p:cNvSpPr txBox="1"/>
          <p:nvPr>
            <p:ph idx="1" type="body"/>
          </p:nvPr>
        </p:nvSpPr>
        <p:spPr>
          <a:xfrm>
            <a:off x="1751011" y="4777381"/>
            <a:ext cx="8686801" cy="860400"/>
          </a:xfrm>
          <a:prstGeom prst="rect">
            <a:avLst/>
          </a:prstGeom>
          <a:noFill/>
          <a:ln>
            <a:noFill/>
          </a:ln>
        </p:spPr>
        <p:txBody>
          <a:bodyPr anchorCtr="0" anchor="t" bIns="45700" lIns="91425" spcFirstLastPara="1" rIns="91425" wrap="square" tIns="45700">
            <a:normAutofit/>
          </a:bodyPr>
          <a:lstStyle>
            <a:lvl1pPr indent="-228600" lvl="0" marL="457200" algn="r">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30" name="Google Shape;30;p20"/>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0"/>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1"/>
          <p:cNvSpPr txBox="1"/>
          <p:nvPr>
            <p:ph idx="1" type="body"/>
          </p:nvPr>
        </p:nvSpPr>
        <p:spPr>
          <a:xfrm>
            <a:off x="1141412" y="2666999"/>
            <a:ext cx="4876800"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36" name="Google Shape;36;p21"/>
          <p:cNvSpPr txBox="1"/>
          <p:nvPr>
            <p:ph idx="2" type="body"/>
          </p:nvPr>
        </p:nvSpPr>
        <p:spPr>
          <a:xfrm>
            <a:off x="6170612" y="2667000"/>
            <a:ext cx="4876800" cy="3124200"/>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37" name="Google Shape;37;p21"/>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1"/>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1"/>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2"/>
          <p:cNvSpPr txBox="1"/>
          <p:nvPr>
            <p:ph idx="1" type="body"/>
          </p:nvPr>
        </p:nvSpPr>
        <p:spPr>
          <a:xfrm>
            <a:off x="1429280" y="2658533"/>
            <a:ext cx="4588931"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43" name="Google Shape;43;p22"/>
          <p:cNvSpPr txBox="1"/>
          <p:nvPr>
            <p:ph idx="2" type="body"/>
          </p:nvPr>
        </p:nvSpPr>
        <p:spPr>
          <a:xfrm>
            <a:off x="1141412" y="3243262"/>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4" name="Google Shape;44;p22"/>
          <p:cNvSpPr txBox="1"/>
          <p:nvPr>
            <p:ph idx="3" type="body"/>
          </p:nvPr>
        </p:nvSpPr>
        <p:spPr>
          <a:xfrm>
            <a:off x="6443133" y="2667000"/>
            <a:ext cx="4604280"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45" name="Google Shape;45;p22"/>
          <p:cNvSpPr txBox="1"/>
          <p:nvPr>
            <p:ph idx="4" type="body"/>
          </p:nvPr>
        </p:nvSpPr>
        <p:spPr>
          <a:xfrm>
            <a:off x="6170612" y="3243262"/>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6" name="Google Shape;46;p22"/>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2"/>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2"/>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1141411"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4"/>
          <p:cNvSpPr txBox="1"/>
          <p:nvPr>
            <p:ph idx="1" type="body"/>
          </p:nvPr>
        </p:nvSpPr>
        <p:spPr>
          <a:xfrm>
            <a:off x="5103812"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57" name="Google Shape;57;p24"/>
          <p:cNvSpPr txBox="1"/>
          <p:nvPr>
            <p:ph idx="2" type="body"/>
          </p:nvPr>
        </p:nvSpPr>
        <p:spPr>
          <a:xfrm>
            <a:off x="1141411"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58" name="Google Shape;58;p2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1141411" y="1600200"/>
            <a:ext cx="533400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5"/>
          <p:cNvSpPr/>
          <p:nvPr>
            <p:ph idx="2" type="pic"/>
          </p:nvPr>
        </p:nvSpPr>
        <p:spPr>
          <a:xfrm>
            <a:off x="7433733" y="-18288"/>
            <a:ext cx="3276599" cy="6903720"/>
          </a:xfrm>
          <a:prstGeom prst="rect">
            <a:avLst/>
          </a:prstGeom>
          <a:noFill/>
          <a:ln cap="flat" cmpd="sng" w="38100">
            <a:solidFill>
              <a:schemeClr val="dk2"/>
            </a:solidFill>
            <a:prstDash val="solid"/>
            <a:round/>
            <a:headEnd len="sm" w="sm" type="none"/>
            <a:tailEnd len="sm" w="sm" type="none"/>
          </a:ln>
        </p:spPr>
      </p:sp>
      <p:sp>
        <p:nvSpPr>
          <p:cNvPr id="64" name="Google Shape;64;p25"/>
          <p:cNvSpPr txBox="1"/>
          <p:nvPr>
            <p:ph idx="1" type="body"/>
          </p:nvPr>
        </p:nvSpPr>
        <p:spPr>
          <a:xfrm>
            <a:off x="1141411" y="2971800"/>
            <a:ext cx="533400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65" name="Google Shape;65;p25"/>
          <p:cNvSpPr txBox="1"/>
          <p:nvPr>
            <p:ph idx="10" type="dt"/>
          </p:nvPr>
        </p:nvSpPr>
        <p:spPr>
          <a:xfrm>
            <a:off x="6399212" y="5883275"/>
            <a:ext cx="914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5"/>
          <p:cNvSpPr txBox="1"/>
          <p:nvPr>
            <p:ph idx="11" type="ftr"/>
          </p:nvPr>
        </p:nvSpPr>
        <p:spPr>
          <a:xfrm>
            <a:off x="1141412" y="5883275"/>
            <a:ext cx="5105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5"/>
          <p:cNvSpPr txBox="1"/>
          <p:nvPr>
            <p:ph idx="12" type="sldNum"/>
          </p:nvPr>
        </p:nvSpPr>
        <p:spPr>
          <a:xfrm>
            <a:off x="10742612" y="5883275"/>
            <a:ext cx="3225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16"/>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55600" lvl="0" marL="457200" marR="0" rtl="0" algn="l">
              <a:spcBef>
                <a:spcPts val="400"/>
              </a:spcBef>
              <a:spcAft>
                <a:spcPts val="0"/>
              </a:spcAft>
              <a:buClr>
                <a:schemeClr val="lt1"/>
              </a:buClr>
              <a:buSzPts val="2000"/>
              <a:buFont typeface="Arial"/>
              <a:buChar char="•"/>
              <a:defRPr b="0" i="0" sz="2000" u="none" cap="small" strike="noStrike">
                <a:solidFill>
                  <a:schemeClr val="lt1"/>
                </a:solidFill>
                <a:latin typeface="Century Gothic"/>
                <a:ea typeface="Century Gothic"/>
                <a:cs typeface="Century Gothic"/>
                <a:sym typeface="Century Gothic"/>
              </a:defRPr>
            </a:lvl1pPr>
            <a:lvl2pPr indent="-342900" lvl="1" marL="914400" marR="0" rtl="0" algn="l">
              <a:spcBef>
                <a:spcPts val="600"/>
              </a:spcBef>
              <a:spcAft>
                <a:spcPts val="0"/>
              </a:spcAft>
              <a:buClr>
                <a:schemeClr val="lt1"/>
              </a:buClr>
              <a:buSzPts val="1800"/>
              <a:buFont typeface="Arial"/>
              <a:buChar char="•"/>
              <a:defRPr b="0" i="0" sz="1800" u="none" cap="small" strike="noStrike">
                <a:solidFill>
                  <a:schemeClr val="lt1"/>
                </a:solidFill>
                <a:latin typeface="Century Gothic"/>
                <a:ea typeface="Century Gothic"/>
                <a:cs typeface="Century Gothic"/>
                <a:sym typeface="Century Gothic"/>
              </a:defRPr>
            </a:lvl2pPr>
            <a:lvl3pPr indent="-330200" lvl="2" marL="1371600" marR="0" rtl="0" algn="l">
              <a:spcBef>
                <a:spcPts val="600"/>
              </a:spcBef>
              <a:spcAft>
                <a:spcPts val="0"/>
              </a:spcAft>
              <a:buClr>
                <a:schemeClr val="lt1"/>
              </a:buClr>
              <a:buSzPts val="1600"/>
              <a:buFont typeface="Arial"/>
              <a:buChar char="•"/>
              <a:defRPr b="0" i="0" sz="1600" u="none" cap="small" strike="noStrike">
                <a:solidFill>
                  <a:schemeClr val="lt1"/>
                </a:solidFill>
                <a:latin typeface="Century Gothic"/>
                <a:ea typeface="Century Gothic"/>
                <a:cs typeface="Century Gothic"/>
                <a:sym typeface="Century Gothic"/>
              </a:defRPr>
            </a:lvl3pPr>
            <a:lvl4pPr indent="-317500" lvl="3" marL="18288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4pPr>
            <a:lvl5pPr indent="-317500" lvl="4" marL="22860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5pPr>
            <a:lvl6pPr indent="-304800" lvl="5" marL="27432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6pPr>
            <a:lvl7pPr indent="-304800" lvl="6" marL="32004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7pPr>
            <a:lvl8pPr indent="-304800" lvl="7" marL="36576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8pPr>
            <a:lvl9pPr indent="-304800" lvl="8" marL="4114800" marR="0" rtl="0" algn="l">
              <a:spcBef>
                <a:spcPts val="600"/>
              </a:spcBef>
              <a:spcAft>
                <a:spcPts val="60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9pPr>
          </a:lstStyle>
          <a:p/>
        </p:txBody>
      </p:sp>
      <p:sp>
        <p:nvSpPr>
          <p:cNvPr id="8" name="Google Shape;8;p1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9" name="Google Shape;9;p1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0" name="Google Shape;10;p1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rgbClr val="BFBFBF"/>
                </a:solidFill>
                <a:latin typeface="Century Gothic"/>
                <a:ea typeface="Century Gothic"/>
                <a:cs typeface="Century Gothic"/>
                <a:sym typeface="Century Gothic"/>
              </a:defRPr>
            </a:lvl1pPr>
            <a:lvl2pPr indent="0" lvl="1" marL="0" marR="0" rtl="0" algn="r">
              <a:spcBef>
                <a:spcPts val="0"/>
              </a:spcBef>
              <a:buNone/>
              <a:defRPr b="1" i="0" sz="900" u="none" cap="none" strike="noStrike">
                <a:solidFill>
                  <a:srgbClr val="BFBFBF"/>
                </a:solidFill>
                <a:latin typeface="Century Gothic"/>
                <a:ea typeface="Century Gothic"/>
                <a:cs typeface="Century Gothic"/>
                <a:sym typeface="Century Gothic"/>
              </a:defRPr>
            </a:lvl2pPr>
            <a:lvl3pPr indent="0" lvl="2" marL="0" marR="0" rtl="0" algn="r">
              <a:spcBef>
                <a:spcPts val="0"/>
              </a:spcBef>
              <a:buNone/>
              <a:defRPr b="1" i="0" sz="900" u="none" cap="none" strike="noStrike">
                <a:solidFill>
                  <a:srgbClr val="BFBFBF"/>
                </a:solidFill>
                <a:latin typeface="Century Gothic"/>
                <a:ea typeface="Century Gothic"/>
                <a:cs typeface="Century Gothic"/>
                <a:sym typeface="Century Gothic"/>
              </a:defRPr>
            </a:lvl3pPr>
            <a:lvl4pPr indent="0" lvl="3" marL="0" marR="0" rtl="0" algn="r">
              <a:spcBef>
                <a:spcPts val="0"/>
              </a:spcBef>
              <a:buNone/>
              <a:defRPr b="1" i="0" sz="900" u="none" cap="none" strike="noStrike">
                <a:solidFill>
                  <a:srgbClr val="BFBFBF"/>
                </a:solidFill>
                <a:latin typeface="Century Gothic"/>
                <a:ea typeface="Century Gothic"/>
                <a:cs typeface="Century Gothic"/>
                <a:sym typeface="Century Gothic"/>
              </a:defRPr>
            </a:lvl4pPr>
            <a:lvl5pPr indent="0" lvl="4" marL="0" marR="0" rtl="0" algn="r">
              <a:spcBef>
                <a:spcPts val="0"/>
              </a:spcBef>
              <a:buNone/>
              <a:defRPr b="1" i="0" sz="900" u="none" cap="none" strike="noStrike">
                <a:solidFill>
                  <a:srgbClr val="BFBFBF"/>
                </a:solidFill>
                <a:latin typeface="Century Gothic"/>
                <a:ea typeface="Century Gothic"/>
                <a:cs typeface="Century Gothic"/>
                <a:sym typeface="Century Gothic"/>
              </a:defRPr>
            </a:lvl5pPr>
            <a:lvl6pPr indent="0" lvl="5" marL="0" marR="0" rtl="0" algn="r">
              <a:spcBef>
                <a:spcPts val="0"/>
              </a:spcBef>
              <a:buNone/>
              <a:defRPr b="1" i="0" sz="900" u="none" cap="none" strike="noStrike">
                <a:solidFill>
                  <a:srgbClr val="BFBFBF"/>
                </a:solidFill>
                <a:latin typeface="Century Gothic"/>
                <a:ea typeface="Century Gothic"/>
                <a:cs typeface="Century Gothic"/>
                <a:sym typeface="Century Gothic"/>
              </a:defRPr>
            </a:lvl6pPr>
            <a:lvl7pPr indent="0" lvl="6" marL="0" marR="0" rtl="0" algn="r">
              <a:spcBef>
                <a:spcPts val="0"/>
              </a:spcBef>
              <a:buNone/>
              <a:defRPr b="1" i="0" sz="900" u="none" cap="none" strike="noStrike">
                <a:solidFill>
                  <a:srgbClr val="BFBFBF"/>
                </a:solidFill>
                <a:latin typeface="Century Gothic"/>
                <a:ea typeface="Century Gothic"/>
                <a:cs typeface="Century Gothic"/>
                <a:sym typeface="Century Gothic"/>
              </a:defRPr>
            </a:lvl7pPr>
            <a:lvl8pPr indent="0" lvl="7" marL="0" marR="0" rtl="0" algn="r">
              <a:spcBef>
                <a:spcPts val="0"/>
              </a:spcBef>
              <a:buNone/>
              <a:defRPr b="1" i="0" sz="900" u="none" cap="none" strike="noStrike">
                <a:solidFill>
                  <a:srgbClr val="BFBFBF"/>
                </a:solidFill>
                <a:latin typeface="Century Gothic"/>
                <a:ea typeface="Century Gothic"/>
                <a:cs typeface="Century Gothic"/>
                <a:sym typeface="Century Gothic"/>
              </a:defRPr>
            </a:lvl8pPr>
            <a:lvl9pPr indent="0" lvl="8" marL="0" marR="0" rtl="0" algn="r">
              <a:spcBef>
                <a:spcPts val="0"/>
              </a:spcBef>
              <a:buNone/>
              <a:defRPr b="1" i="0" sz="900" u="none" cap="none" strike="noStrike">
                <a:solidFill>
                  <a:srgbClr val="BFBFB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slide" Target="/ppt/slides/slide13.xml"/><Relationship Id="rId4" Type="http://schemas.openxmlformats.org/officeDocument/2006/relationships/image" Target="../media/image28.png"/><Relationship Id="rId5" Type="http://schemas.openxmlformats.org/officeDocument/2006/relationships/slide" Target="/ppt/slides/slide13.xml"/><Relationship Id="rId6" Type="http://schemas.openxmlformats.org/officeDocument/2006/relationships/image" Target="../media/image25.png"/><Relationship Id="rId7" Type="http://schemas.openxmlformats.org/officeDocument/2006/relationships/slide" Target="/ppt/slides/slide14.xml"/><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2.xml"/><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slide" Target="/ppt/slides/slide15.xml"/><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youtube.com/watch?v=kCYAUiUGTns" TargetMode="External"/><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hyperlink" Target="https://www.youtube.com/watch?v=kCYAUiUGTn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9.png"/><Relationship Id="rId13" Type="http://schemas.openxmlformats.org/officeDocument/2006/relationships/image" Target="../media/image20.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15.png"/><Relationship Id="rId1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
          <p:cNvSpPr/>
          <p:nvPr/>
        </p:nvSpPr>
        <p:spPr>
          <a:xfrm>
            <a:off x="390698" y="744680"/>
            <a:ext cx="11463251" cy="48167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ru-RU" sz="2400" u="none" cap="none" strike="noStrike">
                <a:solidFill>
                  <a:schemeClr val="accent5"/>
                </a:solidFill>
                <a:latin typeface="Times New Roman"/>
                <a:ea typeface="Times New Roman"/>
                <a:cs typeface="Times New Roman"/>
                <a:sym typeface="Times New Roman"/>
              </a:rPr>
              <a:t>Государственное учреждение образования</a:t>
            </a:r>
            <a:endParaRPr b="1" i="0" sz="2400" u="none" cap="none" strike="noStrike">
              <a:solidFill>
                <a:schemeClr val="accent5"/>
              </a:solidFill>
              <a:latin typeface="Calibri"/>
              <a:ea typeface="Calibri"/>
              <a:cs typeface="Calibri"/>
              <a:sym typeface="Calibri"/>
            </a:endParaRPr>
          </a:p>
          <a:p>
            <a:pPr indent="0" lvl="0" marL="0" marR="0" rtl="0" algn="ctr">
              <a:spcBef>
                <a:spcPts val="0"/>
              </a:spcBef>
              <a:spcAft>
                <a:spcPts val="0"/>
              </a:spcAft>
              <a:buNone/>
            </a:pPr>
            <a:r>
              <a:rPr b="1" i="0" lang="ru-RU" sz="2400" u="none" cap="none" strike="noStrike">
                <a:solidFill>
                  <a:schemeClr val="accent5"/>
                </a:solidFill>
                <a:latin typeface="Times New Roman"/>
                <a:ea typeface="Times New Roman"/>
                <a:cs typeface="Times New Roman"/>
                <a:sym typeface="Times New Roman"/>
              </a:rPr>
              <a:t>«Гимназия №2 г. Солигорска»</a:t>
            </a:r>
            <a:endParaRPr b="1" i="0" sz="2400" u="none" cap="none" strike="noStrike">
              <a:solidFill>
                <a:schemeClr val="accent5"/>
              </a:solidFill>
              <a:latin typeface="Calibri"/>
              <a:ea typeface="Calibri"/>
              <a:cs typeface="Calibri"/>
              <a:sym typeface="Calibri"/>
            </a:endParaRPr>
          </a:p>
          <a:p>
            <a:pPr indent="0" lvl="0" marL="0" marR="0" rtl="0" algn="ctr">
              <a:spcBef>
                <a:spcPts val="0"/>
              </a:spcBef>
              <a:spcAft>
                <a:spcPts val="0"/>
              </a:spcAft>
              <a:buNone/>
            </a:pPr>
            <a:br>
              <a:rPr b="1" i="0" lang="ru-RU" sz="2400" u="none" cap="none" strike="noStrike">
                <a:solidFill>
                  <a:schemeClr val="accent5"/>
                </a:solidFill>
                <a:latin typeface="Calibri"/>
                <a:ea typeface="Calibri"/>
                <a:cs typeface="Calibri"/>
                <a:sym typeface="Calibri"/>
              </a:rPr>
            </a:br>
            <a:br>
              <a:rPr b="1" i="0" lang="ru-RU" sz="2400" u="none" cap="none" strike="noStrike">
                <a:solidFill>
                  <a:schemeClr val="accent5"/>
                </a:solidFill>
                <a:latin typeface="Calibri"/>
                <a:ea typeface="Calibri"/>
                <a:cs typeface="Calibri"/>
                <a:sym typeface="Calibri"/>
              </a:rPr>
            </a:br>
            <a:br>
              <a:rPr b="1" i="0" lang="ru-RU" sz="2400" u="none" cap="none" strike="noStrike">
                <a:solidFill>
                  <a:schemeClr val="accent5"/>
                </a:solidFill>
                <a:latin typeface="Calibri"/>
                <a:ea typeface="Calibri"/>
                <a:cs typeface="Calibri"/>
                <a:sym typeface="Calibri"/>
              </a:rPr>
            </a:br>
            <a:r>
              <a:rPr b="1" i="0" lang="ru-RU" sz="2400" u="none" cap="none" strike="noStrike">
                <a:solidFill>
                  <a:schemeClr val="accent5"/>
                </a:solidFill>
                <a:latin typeface="Times New Roman"/>
                <a:ea typeface="Times New Roman"/>
                <a:cs typeface="Times New Roman"/>
                <a:sym typeface="Times New Roman"/>
              </a:rPr>
              <a:t>Людмила Антоновна Ларчик</a:t>
            </a:r>
            <a:endParaRPr b="1" i="0" sz="2400" u="none" cap="none" strike="noStrike">
              <a:solidFill>
                <a:schemeClr val="accent5"/>
              </a:solidFill>
              <a:latin typeface="Calibri"/>
              <a:ea typeface="Calibri"/>
              <a:cs typeface="Calibri"/>
              <a:sym typeface="Calibri"/>
            </a:endParaRPr>
          </a:p>
          <a:p>
            <a:pPr indent="0" lvl="0" marL="0" marR="0" rtl="0" algn="ctr">
              <a:spcBef>
                <a:spcPts val="0"/>
              </a:spcBef>
              <a:spcAft>
                <a:spcPts val="0"/>
              </a:spcAft>
              <a:buNone/>
            </a:pPr>
            <a:r>
              <a:rPr b="1" i="0" lang="ru-RU" sz="2400" u="none" cap="none" strike="noStrike">
                <a:solidFill>
                  <a:schemeClr val="accent5"/>
                </a:solidFill>
                <a:latin typeface="Times New Roman"/>
                <a:ea typeface="Times New Roman"/>
                <a:cs typeface="Times New Roman"/>
                <a:sym typeface="Times New Roman"/>
              </a:rPr>
              <a:t>учитель истории и обществоведения высшей квалификационной категории</a:t>
            </a:r>
            <a:endParaRPr b="1" i="0" sz="2400" u="none" cap="none" strike="noStrike">
              <a:solidFill>
                <a:schemeClr val="accent5"/>
              </a:solidFill>
              <a:latin typeface="Calibri"/>
              <a:ea typeface="Calibri"/>
              <a:cs typeface="Calibri"/>
              <a:sym typeface="Calibri"/>
            </a:endParaRPr>
          </a:p>
          <a:p>
            <a:pPr indent="0" lvl="0" marL="0" marR="0" rtl="0" algn="ctr">
              <a:spcBef>
                <a:spcPts val="0"/>
              </a:spcBef>
              <a:spcAft>
                <a:spcPts val="0"/>
              </a:spcAft>
              <a:buNone/>
            </a:pPr>
            <a:br>
              <a:rPr b="1" i="0" lang="ru-RU" sz="2800" u="none" cap="none" strike="noStrike">
                <a:solidFill>
                  <a:schemeClr val="accent5"/>
                </a:solidFill>
                <a:latin typeface="Calibri"/>
                <a:ea typeface="Calibri"/>
                <a:cs typeface="Calibri"/>
                <a:sym typeface="Calibri"/>
              </a:rPr>
            </a:br>
            <a:br>
              <a:rPr b="1" i="0" lang="ru-RU" sz="2800" u="none" cap="none" strike="noStrike">
                <a:solidFill>
                  <a:schemeClr val="accent5"/>
                </a:solidFill>
                <a:latin typeface="Calibri"/>
                <a:ea typeface="Calibri"/>
                <a:cs typeface="Calibri"/>
                <a:sym typeface="Calibri"/>
              </a:rPr>
            </a:br>
            <a:br>
              <a:rPr b="1" i="0" lang="ru-RU" sz="2800" u="none" cap="none" strike="noStrike">
                <a:solidFill>
                  <a:schemeClr val="accent5"/>
                </a:solidFill>
                <a:latin typeface="Calibri"/>
                <a:ea typeface="Calibri"/>
                <a:cs typeface="Calibri"/>
                <a:sym typeface="Calibri"/>
              </a:rPr>
            </a:br>
            <a:r>
              <a:rPr b="1" i="0" lang="ru-RU" sz="2800" u="none" cap="none" strike="noStrike">
                <a:solidFill>
                  <a:schemeClr val="accent5"/>
                </a:solidFill>
                <a:latin typeface="Times New Roman"/>
                <a:ea typeface="Times New Roman"/>
                <a:cs typeface="Times New Roman"/>
                <a:sym typeface="Times New Roman"/>
              </a:rPr>
              <a:t>Урок истории Беларуси в 8 классе</a:t>
            </a:r>
            <a:endParaRPr b="1" i="0" sz="2800" u="none" cap="none" strike="noStrike">
              <a:solidFill>
                <a:schemeClr val="accent5"/>
              </a:solidFill>
              <a:latin typeface="Calibri"/>
              <a:ea typeface="Calibri"/>
              <a:cs typeface="Calibri"/>
              <a:sym typeface="Calibri"/>
            </a:endParaRPr>
          </a:p>
          <a:p>
            <a:pPr indent="0" lvl="0" marL="0" marR="0" rtl="0" algn="ctr">
              <a:spcBef>
                <a:spcPts val="0"/>
              </a:spcBef>
              <a:spcAft>
                <a:spcPts val="0"/>
              </a:spcAft>
              <a:buNone/>
            </a:pPr>
            <a:r>
              <a:rPr b="1" i="0" lang="ru-RU" sz="2700" u="none" cap="none" strike="noStrike">
                <a:solidFill>
                  <a:schemeClr val="accent5"/>
                </a:solidFill>
                <a:latin typeface="Times New Roman"/>
                <a:ea typeface="Times New Roman"/>
                <a:cs typeface="Times New Roman"/>
                <a:sym typeface="Times New Roman"/>
              </a:rPr>
              <a:t>Тема урока : “События Первой мировой войны на белорусских землях”</a:t>
            </a:r>
            <a:endParaRPr b="1" i="0" sz="2700" u="none" cap="none" strike="noStrike">
              <a:solidFill>
                <a:schemeClr val="accent5"/>
              </a:solidFill>
              <a:latin typeface="Corbel"/>
              <a:ea typeface="Corbel"/>
              <a:cs typeface="Corbel"/>
              <a:sym typeface="Corb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p:nvPr/>
        </p:nvSpPr>
        <p:spPr>
          <a:xfrm>
            <a:off x="135800" y="151174"/>
            <a:ext cx="7481100" cy="6532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2600">
                <a:solidFill>
                  <a:srgbClr val="FFFF00"/>
                </a:solidFill>
                <a:latin typeface="Century Gothic"/>
                <a:ea typeface="Century Gothic"/>
                <a:cs typeface="Century Gothic"/>
                <a:sym typeface="Century Gothic"/>
              </a:rPr>
              <a:t>810 дней продолжалась оборона Сморгони.  </a:t>
            </a:r>
            <a:r>
              <a:rPr b="1" lang="ru-RU" sz="2600">
                <a:solidFill>
                  <a:srgbClr val="FF0000"/>
                </a:solidFill>
                <a:latin typeface="Century Gothic"/>
                <a:ea typeface="Century Gothic"/>
                <a:cs typeface="Century Gothic"/>
                <a:sym typeface="Century Gothic"/>
              </a:rPr>
              <a:t>        </a:t>
            </a:r>
            <a:endParaRPr b="1" sz="2600">
              <a:solidFill>
                <a:srgbClr val="FF0000"/>
              </a:solidFill>
              <a:latin typeface="Century Gothic"/>
              <a:ea typeface="Century Gothic"/>
              <a:cs typeface="Century Gothic"/>
              <a:sym typeface="Century Gothic"/>
            </a:endParaRPr>
          </a:p>
          <a:p>
            <a:pPr indent="0" lvl="0" marL="0" marR="0" rtl="0" algn="l">
              <a:spcBef>
                <a:spcPts val="0"/>
              </a:spcBef>
              <a:spcAft>
                <a:spcPts val="0"/>
              </a:spcAft>
              <a:buNone/>
            </a:pPr>
            <a:r>
              <a:rPr b="1" lang="ru-RU" sz="2600">
                <a:solidFill>
                  <a:srgbClr val="FFFF00"/>
                </a:solidFill>
                <a:latin typeface="Century Gothic"/>
                <a:ea typeface="Century Gothic"/>
                <a:cs typeface="Century Gothic"/>
                <a:sym typeface="Century Gothic"/>
              </a:rPr>
              <a:t> В 1916 г.</a:t>
            </a:r>
            <a:r>
              <a:rPr b="1" lang="ru-RU" sz="2600">
                <a:solidFill>
                  <a:srgbClr val="E06666"/>
                </a:solidFill>
                <a:latin typeface="Century Gothic"/>
                <a:ea typeface="Century Gothic"/>
                <a:cs typeface="Century Gothic"/>
                <a:sym typeface="Century Gothic"/>
              </a:rPr>
              <a:t>, впервые на Восточном фронте, под Сморгонью германские войска использовали ядовитый газ.</a:t>
            </a:r>
            <a:endParaRPr sz="1800">
              <a:solidFill>
                <a:srgbClr val="E06666"/>
              </a:solidFill>
            </a:endParaRPr>
          </a:p>
          <a:p>
            <a:pPr indent="0" lvl="0" marL="0" marR="0" rtl="0" algn="l">
              <a:spcBef>
                <a:spcPts val="0"/>
              </a:spcBef>
              <a:spcAft>
                <a:spcPts val="0"/>
              </a:spcAft>
              <a:buNone/>
            </a:pPr>
            <a:r>
              <a:rPr b="1" lang="ru-RU" sz="2600">
                <a:solidFill>
                  <a:srgbClr val="FFFF00"/>
                </a:solidFill>
                <a:latin typeface="Century Gothic"/>
                <a:ea typeface="Century Gothic"/>
                <a:cs typeface="Century Gothic"/>
                <a:sym typeface="Century Gothic"/>
              </a:rPr>
              <a:t>Весной 1916 г. </a:t>
            </a:r>
            <a:r>
              <a:rPr b="1" lang="ru-RU" sz="2600">
                <a:solidFill>
                  <a:schemeClr val="lt1"/>
                </a:solidFill>
                <a:latin typeface="Century Gothic"/>
                <a:ea typeface="Century Gothic"/>
                <a:cs typeface="Century Gothic"/>
                <a:sym typeface="Century Gothic"/>
              </a:rPr>
              <a:t>русские войска провели наступательную операцию в районе оз. Нарочь. Ее целью было облегчить положение французской армии под Верденом. </a:t>
            </a:r>
            <a:r>
              <a:rPr b="1" lang="ru-RU" sz="2600">
                <a:solidFill>
                  <a:srgbClr val="FFFF00"/>
                </a:solidFill>
                <a:latin typeface="Century Gothic"/>
                <a:ea typeface="Century Gothic"/>
                <a:cs typeface="Century Gothic"/>
                <a:sym typeface="Century Gothic"/>
              </a:rPr>
              <a:t>Нарочанская операция </a:t>
            </a:r>
            <a:r>
              <a:rPr b="1" lang="ru-RU" sz="2600">
                <a:solidFill>
                  <a:schemeClr val="lt1"/>
                </a:solidFill>
                <a:latin typeface="Century Gothic"/>
                <a:ea typeface="Century Gothic"/>
                <a:cs typeface="Century Gothic"/>
                <a:sym typeface="Century Gothic"/>
              </a:rPr>
              <a:t>фактически закончилась безрезультатно и с большими потерями в живой силе.</a:t>
            </a:r>
            <a:endParaRPr sz="1800"/>
          </a:p>
          <a:p>
            <a:pPr indent="0" lvl="0" marL="0" marR="0" rtl="0" algn="l">
              <a:spcBef>
                <a:spcPts val="0"/>
              </a:spcBef>
              <a:spcAft>
                <a:spcPts val="0"/>
              </a:spcAft>
              <a:buNone/>
            </a:pPr>
            <a:r>
              <a:rPr b="1" lang="ru-RU" sz="2600">
                <a:solidFill>
                  <a:srgbClr val="FFFF00"/>
                </a:solidFill>
                <a:latin typeface="Century Gothic"/>
                <a:ea typeface="Century Gothic"/>
                <a:cs typeface="Century Gothic"/>
                <a:sym typeface="Century Gothic"/>
              </a:rPr>
              <a:t>В июле 1916 г.</a:t>
            </a:r>
            <a:r>
              <a:rPr b="1" lang="ru-RU" sz="2600">
                <a:solidFill>
                  <a:srgbClr val="FFC000"/>
                </a:solidFill>
                <a:latin typeface="Century Gothic"/>
                <a:ea typeface="Century Gothic"/>
                <a:cs typeface="Century Gothic"/>
                <a:sym typeface="Century Gothic"/>
              </a:rPr>
              <a:t> </a:t>
            </a:r>
            <a:r>
              <a:rPr b="1" lang="ru-RU" sz="2600">
                <a:solidFill>
                  <a:schemeClr val="lt1"/>
                </a:solidFill>
                <a:latin typeface="Century Gothic"/>
                <a:ea typeface="Century Gothic"/>
                <a:cs typeface="Century Gothic"/>
                <a:sym typeface="Century Gothic"/>
              </a:rPr>
              <a:t>русская армия пыталась прорвать фронт в районе Баранович, однако эта неудачная попытка привела к потере 80 тыс. человек. </a:t>
            </a:r>
            <a:endParaRPr sz="1800"/>
          </a:p>
        </p:txBody>
      </p:sp>
      <p:pic>
        <p:nvPicPr>
          <p:cNvPr id="202" name="Google Shape;202;p6"/>
          <p:cNvPicPr preferRelativeResize="0"/>
          <p:nvPr/>
        </p:nvPicPr>
        <p:blipFill rotWithShape="1">
          <a:blip r:embed="rId3">
            <a:alphaModFix/>
          </a:blip>
          <a:srcRect b="1917" l="5152" r="3817" t="2302"/>
          <a:stretch/>
        </p:blipFill>
        <p:spPr>
          <a:xfrm>
            <a:off x="7616889" y="198529"/>
            <a:ext cx="4360846" cy="64848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7"/>
          <p:cNvSpPr/>
          <p:nvPr/>
        </p:nvSpPr>
        <p:spPr>
          <a:xfrm>
            <a:off x="264675" y="213850"/>
            <a:ext cx="8265300" cy="646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2600">
                <a:solidFill>
                  <a:srgbClr val="DD7E6B"/>
                </a:solidFill>
                <a:latin typeface="Century Gothic"/>
                <a:ea typeface="Century Gothic"/>
                <a:cs typeface="Century Gothic"/>
                <a:sym typeface="Century Gothic"/>
              </a:rPr>
              <a:t>Уже в августе 1914 г. </a:t>
            </a:r>
            <a:r>
              <a:rPr b="1" lang="ru-RU" sz="2600">
                <a:solidFill>
                  <a:schemeClr val="lt1"/>
                </a:solidFill>
                <a:latin typeface="Century Gothic"/>
                <a:ea typeface="Century Gothic"/>
                <a:cs typeface="Century Gothic"/>
                <a:sym typeface="Century Gothic"/>
              </a:rPr>
              <a:t>в боевых действиях отличился уроженец Могилевской губернии, штабс-капитан </a:t>
            </a:r>
            <a:r>
              <a:rPr b="1" lang="ru-RU" sz="2600">
                <a:solidFill>
                  <a:srgbClr val="F4CCCC"/>
                </a:solidFill>
                <a:latin typeface="Century Gothic"/>
                <a:ea typeface="Century Gothic"/>
                <a:cs typeface="Century Gothic"/>
                <a:sym typeface="Century Gothic"/>
              </a:rPr>
              <a:t>Сергей Аркадьевич Бойно-Родзевич. </a:t>
            </a:r>
            <a:r>
              <a:rPr b="1" lang="ru-RU" sz="2600">
                <a:solidFill>
                  <a:schemeClr val="lt1"/>
                </a:solidFill>
                <a:latin typeface="Century Gothic"/>
                <a:ea typeface="Century Gothic"/>
                <a:cs typeface="Century Gothic"/>
                <a:sym typeface="Century Gothic"/>
              </a:rPr>
              <a:t>Еще накануне войны он </a:t>
            </a:r>
            <a:r>
              <a:rPr b="1" lang="ru-RU" sz="2600">
                <a:solidFill>
                  <a:srgbClr val="DCB1BA"/>
                </a:solidFill>
                <a:latin typeface="Century Gothic"/>
                <a:ea typeface="Century Gothic"/>
                <a:cs typeface="Century Gothic"/>
                <a:sym typeface="Century Gothic"/>
              </a:rPr>
              <a:t>стал одним из первых и известных военных летчиков в Российской империи.</a:t>
            </a:r>
            <a:r>
              <a:rPr b="1" lang="ru-RU" sz="2600">
                <a:solidFill>
                  <a:schemeClr val="lt1"/>
                </a:solidFill>
                <a:latin typeface="Century Gothic"/>
                <a:ea typeface="Century Gothic"/>
                <a:cs typeface="Century Gothic"/>
                <a:sym typeface="Century Gothic"/>
              </a:rPr>
              <a:t> </a:t>
            </a:r>
            <a:r>
              <a:rPr b="1" lang="ru-RU" sz="2600">
                <a:solidFill>
                  <a:srgbClr val="FFFF00"/>
                </a:solidFill>
                <a:latin typeface="Century Gothic"/>
                <a:ea typeface="Century Gothic"/>
                <a:cs typeface="Century Gothic"/>
                <a:sym typeface="Century Gothic"/>
              </a:rPr>
              <a:t>За удачное проведение воздушных разведок его</a:t>
            </a:r>
            <a:r>
              <a:rPr b="1" lang="ru-RU" sz="2600">
                <a:solidFill>
                  <a:schemeClr val="lt1"/>
                </a:solidFill>
                <a:latin typeface="Century Gothic"/>
                <a:ea typeface="Century Gothic"/>
                <a:cs typeface="Century Gothic"/>
                <a:sym typeface="Century Gothic"/>
              </a:rPr>
              <a:t> наградили Георгиевским оружием, орденом Святого Георгия 4-й степени.</a:t>
            </a:r>
            <a:endParaRPr sz="1600">
              <a:solidFill>
                <a:schemeClr val="lt1"/>
              </a:solidFill>
            </a:endParaRPr>
          </a:p>
          <a:p>
            <a:pPr indent="0" lvl="0" marL="0" marR="0" rtl="0" algn="l">
              <a:spcBef>
                <a:spcPts val="0"/>
              </a:spcBef>
              <a:spcAft>
                <a:spcPts val="0"/>
              </a:spcAft>
              <a:buNone/>
            </a:pPr>
            <a:r>
              <a:rPr b="1" lang="ru-RU" sz="2600">
                <a:solidFill>
                  <a:srgbClr val="FFFF00"/>
                </a:solidFill>
                <a:latin typeface="Century Gothic"/>
                <a:ea typeface="Century Gothic"/>
                <a:cs typeface="Century Gothic"/>
                <a:sym typeface="Century Gothic"/>
              </a:rPr>
              <a:t>Полным Георгиевским кавалером, награжденным четырьмя крестами за мужество и героизм,</a:t>
            </a:r>
            <a:r>
              <a:rPr b="1" lang="ru-RU" sz="2600">
                <a:solidFill>
                  <a:srgbClr val="FFC000"/>
                </a:solidFill>
                <a:latin typeface="Century Gothic"/>
                <a:ea typeface="Century Gothic"/>
                <a:cs typeface="Century Gothic"/>
                <a:sym typeface="Century Gothic"/>
              </a:rPr>
              <a:t> </a:t>
            </a:r>
            <a:r>
              <a:rPr b="1" lang="ru-RU" sz="2600">
                <a:solidFill>
                  <a:schemeClr val="lt1"/>
                </a:solidFill>
                <a:latin typeface="Century Gothic"/>
                <a:ea typeface="Century Gothic"/>
                <a:cs typeface="Century Gothic"/>
                <a:sym typeface="Century Gothic"/>
              </a:rPr>
              <a:t>проявленные в боях, стал уроженец Волковысского уезда, командир взвода </a:t>
            </a:r>
            <a:r>
              <a:rPr b="1" lang="ru-RU" sz="2600">
                <a:solidFill>
                  <a:srgbClr val="DCB1BA"/>
                </a:solidFill>
                <a:latin typeface="Century Gothic"/>
                <a:ea typeface="Century Gothic"/>
                <a:cs typeface="Century Gothic"/>
                <a:sym typeface="Century Gothic"/>
              </a:rPr>
              <a:t>Михаил Иванович Зданович,</a:t>
            </a:r>
            <a:r>
              <a:rPr b="1" lang="ru-RU" sz="2600">
                <a:solidFill>
                  <a:srgbClr val="FFC000"/>
                </a:solidFill>
                <a:latin typeface="Century Gothic"/>
                <a:ea typeface="Century Gothic"/>
                <a:cs typeface="Century Gothic"/>
                <a:sym typeface="Century Gothic"/>
              </a:rPr>
              <a:t> </a:t>
            </a:r>
            <a:r>
              <a:rPr b="1" lang="ru-RU" sz="2600">
                <a:solidFill>
                  <a:schemeClr val="lt1"/>
                </a:solidFill>
                <a:latin typeface="Century Gothic"/>
                <a:ea typeface="Century Gothic"/>
                <a:cs typeface="Century Gothic"/>
                <a:sym typeface="Century Gothic"/>
              </a:rPr>
              <a:t>которому было присвоено звание старшего унтер-офицера.</a:t>
            </a:r>
            <a:endParaRPr sz="1600"/>
          </a:p>
        </p:txBody>
      </p:sp>
      <p:pic>
        <p:nvPicPr>
          <p:cNvPr id="208" name="Google Shape;208;p7"/>
          <p:cNvPicPr preferRelativeResize="0"/>
          <p:nvPr/>
        </p:nvPicPr>
        <p:blipFill rotWithShape="1">
          <a:blip r:embed="rId3">
            <a:alphaModFix/>
          </a:blip>
          <a:srcRect b="0" l="0" r="0" t="0"/>
          <a:stretch/>
        </p:blipFill>
        <p:spPr>
          <a:xfrm>
            <a:off x="9411625" y="213849"/>
            <a:ext cx="2359050" cy="2571100"/>
          </a:xfrm>
          <a:prstGeom prst="rect">
            <a:avLst/>
          </a:prstGeom>
          <a:noFill/>
          <a:ln>
            <a:noFill/>
          </a:ln>
        </p:spPr>
      </p:pic>
      <p:pic>
        <p:nvPicPr>
          <p:cNvPr id="209" name="Google Shape;209;p7"/>
          <p:cNvPicPr preferRelativeResize="0"/>
          <p:nvPr/>
        </p:nvPicPr>
        <p:blipFill rotWithShape="1">
          <a:blip r:embed="rId4">
            <a:alphaModFix/>
          </a:blip>
          <a:srcRect b="0" l="0" r="0" t="0"/>
          <a:stretch/>
        </p:blipFill>
        <p:spPr>
          <a:xfrm>
            <a:off x="9411625" y="3526574"/>
            <a:ext cx="2252649" cy="2794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8">
            <a:hlinkClick action="ppaction://hlinksldjump" r:id="rId3"/>
          </p:cNvPr>
          <p:cNvPicPr preferRelativeResize="0"/>
          <p:nvPr/>
        </p:nvPicPr>
        <p:blipFill rotWithShape="1">
          <a:blip r:embed="rId4">
            <a:alphaModFix/>
          </a:blip>
          <a:srcRect b="0" l="0" r="0" t="0"/>
          <a:stretch/>
        </p:blipFill>
        <p:spPr>
          <a:xfrm>
            <a:off x="598516" y="180221"/>
            <a:ext cx="2833529" cy="3829584"/>
          </a:xfrm>
          <a:prstGeom prst="rect">
            <a:avLst/>
          </a:prstGeom>
          <a:noFill/>
          <a:ln>
            <a:noFill/>
          </a:ln>
        </p:spPr>
      </p:pic>
      <p:sp>
        <p:nvSpPr>
          <p:cNvPr id="215" name="Google Shape;215;p8"/>
          <p:cNvSpPr/>
          <p:nvPr/>
        </p:nvSpPr>
        <p:spPr>
          <a:xfrm>
            <a:off x="313113" y="4144927"/>
            <a:ext cx="2631758"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Генерал </a:t>
            </a:r>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Николай Александрович Бржозовский — комендант «крепости мертвецов»</a:t>
            </a:r>
            <a:endParaRPr b="1" sz="1800">
              <a:solidFill>
                <a:schemeClr val="lt1"/>
              </a:solidFill>
              <a:latin typeface="Century Gothic"/>
              <a:ea typeface="Century Gothic"/>
              <a:cs typeface="Century Gothic"/>
              <a:sym typeface="Century Gothic"/>
            </a:endParaRPr>
          </a:p>
        </p:txBody>
      </p:sp>
      <p:pic>
        <p:nvPicPr>
          <p:cNvPr id="216" name="Google Shape;216;p8">
            <a:hlinkClick action="ppaction://hlinksldjump" r:id="rId5"/>
          </p:cNvPr>
          <p:cNvPicPr preferRelativeResize="0"/>
          <p:nvPr/>
        </p:nvPicPr>
        <p:blipFill rotWithShape="1">
          <a:blip r:embed="rId6">
            <a:alphaModFix/>
          </a:blip>
          <a:srcRect b="0" l="0" r="0" t="0"/>
          <a:stretch/>
        </p:blipFill>
        <p:spPr>
          <a:xfrm>
            <a:off x="4625486" y="180221"/>
            <a:ext cx="2857899" cy="3829584"/>
          </a:xfrm>
          <a:prstGeom prst="rect">
            <a:avLst/>
          </a:prstGeom>
          <a:noFill/>
          <a:ln>
            <a:noFill/>
          </a:ln>
        </p:spPr>
      </p:pic>
      <p:sp>
        <p:nvSpPr>
          <p:cNvPr id="217" name="Google Shape;217;p8"/>
          <p:cNvSpPr/>
          <p:nvPr/>
        </p:nvSpPr>
        <p:spPr>
          <a:xfrm>
            <a:off x="4625485" y="4144927"/>
            <a:ext cx="2857899"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Генерал</a:t>
            </a:r>
            <a:endParaRPr b="1" sz="18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Платон </a:t>
            </a:r>
            <a:endParaRPr b="1" sz="18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Алексеевич </a:t>
            </a:r>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Лечицкий.</a:t>
            </a:r>
            <a:endParaRPr/>
          </a:p>
        </p:txBody>
      </p:sp>
      <p:pic>
        <p:nvPicPr>
          <p:cNvPr id="218" name="Google Shape;218;p8">
            <a:hlinkClick action="ppaction://hlinksldjump" r:id="rId7"/>
          </p:cNvPr>
          <p:cNvPicPr preferRelativeResize="0"/>
          <p:nvPr/>
        </p:nvPicPr>
        <p:blipFill rotWithShape="1">
          <a:blip r:embed="rId8">
            <a:alphaModFix/>
          </a:blip>
          <a:srcRect b="0" l="0" r="0" t="0"/>
          <a:stretch/>
        </p:blipFill>
        <p:spPr>
          <a:xfrm>
            <a:off x="8526401" y="180221"/>
            <a:ext cx="2953162" cy="3724795"/>
          </a:xfrm>
          <a:prstGeom prst="rect">
            <a:avLst/>
          </a:prstGeom>
          <a:noFill/>
          <a:ln>
            <a:noFill/>
          </a:ln>
        </p:spPr>
      </p:pic>
      <p:sp>
        <p:nvSpPr>
          <p:cNvPr id="219" name="Google Shape;219;p8"/>
          <p:cNvSpPr/>
          <p:nvPr/>
        </p:nvSpPr>
        <p:spPr>
          <a:xfrm>
            <a:off x="8526401" y="4144926"/>
            <a:ext cx="295316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Прапорщик </a:t>
            </a:r>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Петр</a:t>
            </a:r>
            <a:endParaRPr b="1" sz="18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Иванович </a:t>
            </a:r>
            <a:endParaRPr b="1" sz="1800">
              <a:solidFill>
                <a:schemeClr val="lt1"/>
              </a:solidFill>
              <a:latin typeface="Century Gothic"/>
              <a:ea typeface="Century Gothic"/>
              <a:cs typeface="Century Gothic"/>
              <a:sym typeface="Century Gothic"/>
            </a:endParaRPr>
          </a:p>
          <a:p>
            <a:pPr indent="0" lvl="0" marL="0" marR="0" rtl="0" algn="ctr">
              <a:spcBef>
                <a:spcPts val="0"/>
              </a:spcBef>
              <a:spcAft>
                <a:spcPts val="0"/>
              </a:spcAft>
              <a:buNone/>
            </a:pPr>
            <a:r>
              <a:rPr b="1" lang="ru-RU" sz="1800">
                <a:solidFill>
                  <a:schemeClr val="lt1"/>
                </a:solidFill>
                <a:latin typeface="Century Gothic"/>
                <a:ea typeface="Century Gothic"/>
                <a:cs typeface="Century Gothic"/>
                <a:sym typeface="Century Gothic"/>
              </a:rPr>
              <a:t>Козятников</a:t>
            </a:r>
            <a:endParaRPr b="1" sz="1800">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3" name="Shape 223"/>
        <p:cNvGrpSpPr/>
        <p:nvPr/>
      </p:nvGrpSpPr>
      <p:grpSpPr>
        <a:xfrm>
          <a:off x="0" y="0"/>
          <a:ext cx="0" cy="0"/>
          <a:chOff x="0" y="0"/>
          <a:chExt cx="0" cy="0"/>
        </a:xfrm>
      </p:grpSpPr>
      <p:sp>
        <p:nvSpPr>
          <p:cNvPr id="224" name="Google Shape;224;p9"/>
          <p:cNvSpPr/>
          <p:nvPr/>
        </p:nvSpPr>
        <p:spPr>
          <a:xfrm>
            <a:off x="213275" y="141425"/>
            <a:ext cx="5812800" cy="6484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900">
                <a:solidFill>
                  <a:srgbClr val="FFFF00"/>
                </a:solidFill>
                <a:latin typeface="Times New Roman"/>
                <a:ea typeface="Times New Roman"/>
                <a:cs typeface="Times New Roman"/>
                <a:sym typeface="Times New Roman"/>
              </a:rPr>
              <a:t>Защитой крепости Осовец руководил выпускник Полоцкого кадетского корпуса генерал Николай Александрович Бржозовский.</a:t>
            </a:r>
            <a:r>
              <a:rPr b="1" lang="ru-RU" sz="1900">
                <a:solidFill>
                  <a:schemeClr val="lt1"/>
                </a:solidFill>
                <a:latin typeface="Times New Roman"/>
                <a:ea typeface="Times New Roman"/>
                <a:cs typeface="Times New Roman"/>
                <a:sym typeface="Times New Roman"/>
              </a:rPr>
              <a:t> Во время осады крепости немецкий парламентер предложил генералу полмиллиона германских марок за то, чтобы он сдал крепость. В противном случае крепость будет уничтожена германскими войсками за 48 часов. Генерал предложил парламентеру остаться в крепости. Он сказал, что если спустя указанное время крепость удержит оборону, то парламентера повесят, а если Осовец будет сдан, то немцы повесят генерала. От денег генерал отказался. Крепость выдержала осаду. Во время третьего по счету штурма германские войска применили ядовитые газы. Окопы защитников накрыла волна газа высотой в 15 метров. Враг не ожидал увидеть кого-нибудь в живых.  Однако уцелевшие солдаты поднялись в атаку. Они едва держались на ногах. На их лицах были видны следы химических ожогов.</a:t>
            </a:r>
            <a:endParaRPr sz="1700"/>
          </a:p>
          <a:p>
            <a:pPr indent="0" lvl="0" marL="0" marR="0" rtl="0" algn="l">
              <a:spcBef>
                <a:spcPts val="0"/>
              </a:spcBef>
              <a:spcAft>
                <a:spcPts val="0"/>
              </a:spcAft>
              <a:buNone/>
            </a:pPr>
            <a:r>
              <a:rPr b="1" lang="ru-RU" sz="1900">
                <a:solidFill>
                  <a:schemeClr val="lt1"/>
                </a:solidFill>
                <a:latin typeface="Times New Roman"/>
                <a:ea typeface="Times New Roman"/>
                <a:cs typeface="Times New Roman"/>
                <a:sym typeface="Times New Roman"/>
              </a:rPr>
              <a:t>С криком «Ура!» солдаты бросились в контратаку. Взять крепость враг тогда так и не сумел. </a:t>
            </a:r>
            <a:endParaRPr b="1" sz="1900">
              <a:solidFill>
                <a:schemeClr val="lt1"/>
              </a:solidFill>
              <a:latin typeface="Times New Roman"/>
              <a:ea typeface="Times New Roman"/>
              <a:cs typeface="Times New Roman"/>
              <a:sym typeface="Times New Roman"/>
            </a:endParaRPr>
          </a:p>
        </p:txBody>
      </p:sp>
      <p:sp>
        <p:nvSpPr>
          <p:cNvPr id="225" name="Google Shape;225;p9"/>
          <p:cNvSpPr/>
          <p:nvPr/>
        </p:nvSpPr>
        <p:spPr>
          <a:xfrm>
            <a:off x="6096000" y="141422"/>
            <a:ext cx="6096000" cy="57554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700">
                <a:solidFill>
                  <a:srgbClr val="FFFF00"/>
                </a:solidFill>
                <a:latin typeface="Times New Roman"/>
                <a:ea typeface="Times New Roman"/>
                <a:cs typeface="Times New Roman"/>
                <a:sym typeface="Times New Roman"/>
              </a:rPr>
              <a:t>Имя Лечицкого стало известным на всю страну в 1916 году, после того, как при его участии был произведён «Брусиловский прорыв». </a:t>
            </a:r>
            <a:r>
              <a:rPr b="1" lang="ru-RU" sz="1700">
                <a:solidFill>
                  <a:schemeClr val="lt1"/>
                </a:solidFill>
                <a:latin typeface="Times New Roman"/>
                <a:ea typeface="Times New Roman"/>
                <a:cs typeface="Times New Roman"/>
                <a:sym typeface="Times New Roman"/>
              </a:rPr>
              <a:t>Седьмая австро-венгерская армия была разгромлена Девятой армией Лечицкого в Доброноуцком сражении. В плен к русским попали около 38 тысяч солдат, более 750 офицеров и 1 генерал, а австро-венгры потеряли в бою 70 тысяч человек. При этом генерал от инфантерии не только с успехом подавил австро-венгерского противника, но и заставил уйти немецкие войска, которые торопились поддержать союзников. Стоит отметить, что Лечицкий был единственным командующим в России, который не учился в Николаевской академии – это говорит о том, насколько уникальным был военный талант человека, который воспитывался в семье простого священника</a:t>
            </a:r>
            <a:endParaRPr sz="1500"/>
          </a:p>
          <a:p>
            <a:pPr indent="0" lvl="0" marL="0" marR="0" rtl="0" algn="l">
              <a:spcBef>
                <a:spcPts val="0"/>
              </a:spcBef>
              <a:spcAft>
                <a:spcPts val="0"/>
              </a:spcAft>
              <a:buNone/>
            </a:pPr>
            <a:r>
              <a:rPr b="1" lang="ru-RU" sz="1700">
                <a:solidFill>
                  <a:schemeClr val="lt1"/>
                </a:solidFill>
                <a:latin typeface="Times New Roman"/>
                <a:ea typeface="Times New Roman"/>
                <a:cs typeface="Times New Roman"/>
                <a:sym typeface="Times New Roman"/>
              </a:rPr>
              <a:t>Хотя ни за «Брусиловский прорыв», ни за сложную румынскую битву Лечицкий не получил никаких вознаграждений, но перед этим в начале войны он был поощрён чрезвычайно редкими наградами – орденом св.Георгия (в период войны этого ордена были удостоены всего 60 человек) и Георгиевским оружием с украшением из бриллиантов, которое давали за наиболее выдающиеся заслуги. В период с 1914 по 1916 годы такое оружие получили только 8 человек, среди которых был и Платон Алексеевич.</a:t>
            </a:r>
            <a:endParaRPr sz="1500"/>
          </a:p>
        </p:txBody>
      </p:sp>
      <p:sp>
        <p:nvSpPr>
          <p:cNvPr id="226" name="Google Shape;226;p9">
            <a:hlinkClick action="ppaction://hlinksldjump" r:id="rId3"/>
          </p:cNvPr>
          <p:cNvSpPr/>
          <p:nvPr/>
        </p:nvSpPr>
        <p:spPr>
          <a:xfrm>
            <a:off x="5155625" y="6292600"/>
            <a:ext cx="389100" cy="384600"/>
          </a:xfrm>
          <a:custGeom>
            <a:rect b="b" l="l" r="r" t="t"/>
            <a:pathLst>
              <a:path extrusionOk="0" h="120000" w="120000">
                <a:moveTo>
                  <a:pt x="0" y="0"/>
                </a:moveTo>
                <a:lnTo>
                  <a:pt x="120000" y="0"/>
                </a:lnTo>
                <a:lnTo>
                  <a:pt x="120000" y="120000"/>
                </a:lnTo>
                <a:lnTo>
                  <a:pt x="0" y="120000"/>
                </a:lnTo>
                <a:close/>
                <a:moveTo>
                  <a:pt x="60000" y="15000"/>
                </a:moveTo>
                <a:lnTo>
                  <a:pt x="15520" y="60000"/>
                </a:lnTo>
                <a:lnTo>
                  <a:pt x="26640" y="60000"/>
                </a:lnTo>
                <a:lnTo>
                  <a:pt x="26640" y="105000"/>
                </a:lnTo>
                <a:lnTo>
                  <a:pt x="93360" y="105000"/>
                </a:lnTo>
                <a:lnTo>
                  <a:pt x="93360" y="60000"/>
                </a:lnTo>
                <a:lnTo>
                  <a:pt x="104480" y="60000"/>
                </a:lnTo>
                <a:lnTo>
                  <a:pt x="87800" y="43125"/>
                </a:lnTo>
                <a:lnTo>
                  <a:pt x="87800" y="20625"/>
                </a:lnTo>
                <a:lnTo>
                  <a:pt x="76680" y="20625"/>
                </a:lnTo>
                <a:lnTo>
                  <a:pt x="76680" y="31875"/>
                </a:lnTo>
                <a:close/>
              </a:path>
              <a:path extrusionOk="0" fill="darkenLess" h="120000" w="120000">
                <a:moveTo>
                  <a:pt x="87800" y="43125"/>
                </a:moveTo>
                <a:lnTo>
                  <a:pt x="87800" y="20625"/>
                </a:lnTo>
                <a:lnTo>
                  <a:pt x="76680" y="20625"/>
                </a:lnTo>
                <a:lnTo>
                  <a:pt x="76680" y="31875"/>
                </a:lnTo>
                <a:close/>
                <a:moveTo>
                  <a:pt x="26640" y="60000"/>
                </a:moveTo>
                <a:lnTo>
                  <a:pt x="26640" y="105000"/>
                </a:lnTo>
                <a:lnTo>
                  <a:pt x="54440" y="105000"/>
                </a:lnTo>
                <a:lnTo>
                  <a:pt x="54440" y="82500"/>
                </a:lnTo>
                <a:lnTo>
                  <a:pt x="65560" y="82500"/>
                </a:lnTo>
                <a:lnTo>
                  <a:pt x="65560" y="105000"/>
                </a:lnTo>
                <a:lnTo>
                  <a:pt x="93360" y="105000"/>
                </a:lnTo>
                <a:lnTo>
                  <a:pt x="93360" y="60000"/>
                </a:lnTo>
                <a:close/>
              </a:path>
              <a:path extrusionOk="0" fill="darken" h="120000" w="120000">
                <a:moveTo>
                  <a:pt x="60000" y="15000"/>
                </a:moveTo>
                <a:lnTo>
                  <a:pt x="15520" y="60000"/>
                </a:lnTo>
                <a:lnTo>
                  <a:pt x="104480" y="60000"/>
                </a:lnTo>
                <a:close/>
                <a:moveTo>
                  <a:pt x="54440" y="82500"/>
                </a:moveTo>
                <a:lnTo>
                  <a:pt x="65560" y="82500"/>
                </a:lnTo>
                <a:lnTo>
                  <a:pt x="65560" y="105000"/>
                </a:lnTo>
                <a:lnTo>
                  <a:pt x="54440" y="105000"/>
                </a:lnTo>
                <a:close/>
              </a:path>
              <a:path extrusionOk="0" fill="none" h="120000" w="120000">
                <a:moveTo>
                  <a:pt x="60000" y="15000"/>
                </a:moveTo>
                <a:lnTo>
                  <a:pt x="76680" y="31875"/>
                </a:lnTo>
                <a:lnTo>
                  <a:pt x="76680" y="20625"/>
                </a:lnTo>
                <a:lnTo>
                  <a:pt x="87800" y="20625"/>
                </a:lnTo>
                <a:lnTo>
                  <a:pt x="87800" y="43125"/>
                </a:lnTo>
                <a:lnTo>
                  <a:pt x="104480" y="60000"/>
                </a:lnTo>
                <a:lnTo>
                  <a:pt x="93360" y="60000"/>
                </a:lnTo>
                <a:lnTo>
                  <a:pt x="93360" y="105000"/>
                </a:lnTo>
                <a:lnTo>
                  <a:pt x="26640" y="105000"/>
                </a:lnTo>
                <a:lnTo>
                  <a:pt x="26640" y="60000"/>
                </a:lnTo>
                <a:lnTo>
                  <a:pt x="15520" y="60000"/>
                </a:lnTo>
                <a:close/>
                <a:moveTo>
                  <a:pt x="76680" y="31875"/>
                </a:moveTo>
                <a:lnTo>
                  <a:pt x="87800" y="43125"/>
                </a:lnTo>
                <a:moveTo>
                  <a:pt x="93360" y="60000"/>
                </a:moveTo>
                <a:lnTo>
                  <a:pt x="26640" y="60000"/>
                </a:lnTo>
                <a:moveTo>
                  <a:pt x="54440" y="105000"/>
                </a:moveTo>
                <a:lnTo>
                  <a:pt x="54440" y="82500"/>
                </a:lnTo>
                <a:lnTo>
                  <a:pt x="65560" y="82500"/>
                </a:lnTo>
                <a:lnTo>
                  <a:pt x="65560" y="105000"/>
                </a:lnTo>
              </a:path>
              <a:path extrusionOk="0" fill="none" h="120000" w="120000">
                <a:moveTo>
                  <a:pt x="0" y="0"/>
                </a:moveTo>
                <a:lnTo>
                  <a:pt x="120000" y="0"/>
                </a:lnTo>
                <a:lnTo>
                  <a:pt x="120000" y="120000"/>
                </a:lnTo>
                <a:lnTo>
                  <a:pt x="0" y="120000"/>
                </a:lnTo>
                <a:close/>
              </a:path>
            </a:pathLst>
          </a:custGeom>
          <a:solidFill>
            <a:schemeClr val="accent1"/>
          </a:solidFill>
          <a:ln cap="rnd" cmpd="sng" w="19050">
            <a:solidFill>
              <a:srgbClr val="515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27" name="Google Shape;227;p9">
            <a:hlinkClick action="ppaction://hlinksldjump" r:id="rId4"/>
          </p:cNvPr>
          <p:cNvPicPr preferRelativeResize="0"/>
          <p:nvPr/>
        </p:nvPicPr>
        <p:blipFill rotWithShape="1">
          <a:blip r:embed="rId5">
            <a:alphaModFix/>
          </a:blip>
          <a:srcRect b="0" l="0" r="0" t="0"/>
          <a:stretch/>
        </p:blipFill>
        <p:spPr>
          <a:xfrm>
            <a:off x="11626499" y="6398847"/>
            <a:ext cx="389100" cy="3557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500"/>
                                        <p:tgtEl>
                                          <p:spTgt spid="2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1" name="Shape 231"/>
        <p:cNvGrpSpPr/>
        <p:nvPr/>
      </p:nvGrpSpPr>
      <p:grpSpPr>
        <a:xfrm>
          <a:off x="0" y="0"/>
          <a:ext cx="0" cy="0"/>
          <a:chOff x="0" y="0"/>
          <a:chExt cx="0" cy="0"/>
        </a:xfrm>
      </p:grpSpPr>
      <p:sp>
        <p:nvSpPr>
          <p:cNvPr id="232" name="Google Shape;232;p10"/>
          <p:cNvSpPr/>
          <p:nvPr/>
        </p:nvSpPr>
        <p:spPr>
          <a:xfrm>
            <a:off x="512675" y="229650"/>
            <a:ext cx="11055900" cy="343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800">
                <a:solidFill>
                  <a:srgbClr val="FFFF00"/>
                </a:solidFill>
                <a:latin typeface="Century Gothic"/>
                <a:ea typeface="Century Gothic"/>
                <a:cs typeface="Century Gothic"/>
                <a:sym typeface="Century Gothic"/>
              </a:rPr>
              <a:t>Козятников Петр Иванович</a:t>
            </a:r>
            <a:r>
              <a:rPr b="1" lang="ru-RU" sz="1800">
                <a:solidFill>
                  <a:schemeClr val="lt1"/>
                </a:solidFill>
                <a:latin typeface="Century Gothic"/>
                <a:ea typeface="Century Gothic"/>
                <a:cs typeface="Century Gothic"/>
                <a:sym typeface="Century Gothic"/>
              </a:rPr>
              <a:t> (01.02.1882-22.09.1917). Прапорщик 99 -го пехотного Ивангородского полка. Из крестьян Могилевской губернии, Рогачевского уезда, Стрешинской волости, села Малые Рогос. На службу призван в 1903 году в 99-й пехотный Ивангородский полк. В звании рядового участвовал в Русско-японской войне 1904-1905 годов, затем был произведен в унтер-офицеры. Прослужив действительную службу, в 1907 году остался на сверхсрочную службу. Окончил школу подпрапорщиков и в 1909 году произведен в подпрапорщики. Награжден Георгиевскими медалями 4-й ст. № 3723, 3-й ст., Кавалер Георгиевского креста 4-й ст. № 8578, 3-й ст. № 35884, 2-й ст. № 5106 и 1-й ст. № 886. В марте 1915 года произведен в прапорщики, затем в подпоручики со старшинством с 06.09.15 г. Награжден орденами Св. Анны 4-й ст. с надписью «За храбрость», Св. Станислава 3-й ст. с мечами и бантом и Св. Анны 3-й ст. с мечами и бантом. </a:t>
            </a:r>
            <a:endParaRPr b="1"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b="1" lang="ru-RU" sz="1800">
                <a:solidFill>
                  <a:schemeClr val="lt1"/>
                </a:solidFill>
                <a:latin typeface="Century Gothic"/>
                <a:ea typeface="Century Gothic"/>
                <a:cs typeface="Century Gothic"/>
                <a:sym typeface="Century Gothic"/>
              </a:rPr>
              <a:t>Умер от ран 22.09.17 г.»</a:t>
            </a:r>
            <a:endParaRPr/>
          </a:p>
        </p:txBody>
      </p:sp>
      <p:sp>
        <p:nvSpPr>
          <p:cNvPr id="233" name="Google Shape;233;p10">
            <a:hlinkClick action="ppaction://hlinksldjump" r:id="rId3"/>
          </p:cNvPr>
          <p:cNvSpPr/>
          <p:nvPr/>
        </p:nvSpPr>
        <p:spPr>
          <a:xfrm>
            <a:off x="10956174" y="5594466"/>
            <a:ext cx="1042416" cy="1042416"/>
          </a:xfrm>
          <a:custGeom>
            <a:rect b="b" l="l" r="r" t="t"/>
            <a:pathLst>
              <a:path extrusionOk="0" h="120000" w="120000">
                <a:moveTo>
                  <a:pt x="0" y="0"/>
                </a:moveTo>
                <a:lnTo>
                  <a:pt x="120000" y="0"/>
                </a:lnTo>
                <a:lnTo>
                  <a:pt x="120000" y="120000"/>
                </a:lnTo>
                <a:lnTo>
                  <a:pt x="0" y="120000"/>
                </a:lnTo>
                <a:close/>
                <a:moveTo>
                  <a:pt x="60000" y="15000"/>
                </a:moveTo>
                <a:lnTo>
                  <a:pt x="15000" y="60000"/>
                </a:lnTo>
                <a:lnTo>
                  <a:pt x="26250" y="60000"/>
                </a:lnTo>
                <a:lnTo>
                  <a:pt x="26250" y="105000"/>
                </a:lnTo>
                <a:lnTo>
                  <a:pt x="93750" y="105000"/>
                </a:lnTo>
                <a:lnTo>
                  <a:pt x="93750" y="60000"/>
                </a:lnTo>
                <a:lnTo>
                  <a:pt x="105000" y="60000"/>
                </a:lnTo>
                <a:lnTo>
                  <a:pt x="88125" y="43125"/>
                </a:lnTo>
                <a:lnTo>
                  <a:pt x="88125" y="20625"/>
                </a:lnTo>
                <a:lnTo>
                  <a:pt x="76875" y="20625"/>
                </a:lnTo>
                <a:lnTo>
                  <a:pt x="76875" y="31875"/>
                </a:lnTo>
                <a:close/>
              </a:path>
              <a:path extrusionOk="0" fill="darkenLess" h="120000" w="120000">
                <a:moveTo>
                  <a:pt x="88125" y="43125"/>
                </a:moveTo>
                <a:lnTo>
                  <a:pt x="88125" y="20625"/>
                </a:lnTo>
                <a:lnTo>
                  <a:pt x="76875" y="20625"/>
                </a:lnTo>
                <a:lnTo>
                  <a:pt x="76875" y="31875"/>
                </a:lnTo>
                <a:close/>
                <a:moveTo>
                  <a:pt x="26250" y="60000"/>
                </a:moveTo>
                <a:lnTo>
                  <a:pt x="26250" y="105000"/>
                </a:lnTo>
                <a:lnTo>
                  <a:pt x="54375" y="105000"/>
                </a:lnTo>
                <a:lnTo>
                  <a:pt x="54375" y="82500"/>
                </a:lnTo>
                <a:lnTo>
                  <a:pt x="65625" y="82500"/>
                </a:lnTo>
                <a:lnTo>
                  <a:pt x="65625" y="105000"/>
                </a:lnTo>
                <a:lnTo>
                  <a:pt x="93750" y="105000"/>
                </a:lnTo>
                <a:lnTo>
                  <a:pt x="93750" y="60000"/>
                </a:lnTo>
                <a:close/>
              </a:path>
              <a:path extrusionOk="0" fill="darken" h="120000" w="120000">
                <a:moveTo>
                  <a:pt x="60000" y="15000"/>
                </a:moveTo>
                <a:lnTo>
                  <a:pt x="15000" y="60000"/>
                </a:lnTo>
                <a:lnTo>
                  <a:pt x="105000" y="60000"/>
                </a:lnTo>
                <a:close/>
                <a:moveTo>
                  <a:pt x="54375" y="82500"/>
                </a:moveTo>
                <a:lnTo>
                  <a:pt x="65625" y="82500"/>
                </a:lnTo>
                <a:lnTo>
                  <a:pt x="65625" y="105000"/>
                </a:lnTo>
                <a:lnTo>
                  <a:pt x="54375" y="105000"/>
                </a:lnTo>
                <a:close/>
              </a:path>
              <a:path extrusionOk="0" fill="none" h="120000" w="120000">
                <a:moveTo>
                  <a:pt x="60000" y="15000"/>
                </a:moveTo>
                <a:lnTo>
                  <a:pt x="76875" y="31875"/>
                </a:lnTo>
                <a:lnTo>
                  <a:pt x="76875" y="20625"/>
                </a:lnTo>
                <a:lnTo>
                  <a:pt x="88125" y="20625"/>
                </a:lnTo>
                <a:lnTo>
                  <a:pt x="88125" y="43125"/>
                </a:lnTo>
                <a:lnTo>
                  <a:pt x="105000" y="60000"/>
                </a:lnTo>
                <a:lnTo>
                  <a:pt x="93750" y="60000"/>
                </a:lnTo>
                <a:lnTo>
                  <a:pt x="93750" y="105000"/>
                </a:lnTo>
                <a:lnTo>
                  <a:pt x="26250" y="105000"/>
                </a:lnTo>
                <a:lnTo>
                  <a:pt x="26250" y="60000"/>
                </a:lnTo>
                <a:lnTo>
                  <a:pt x="15000" y="60000"/>
                </a:lnTo>
                <a:close/>
                <a:moveTo>
                  <a:pt x="76875" y="31875"/>
                </a:moveTo>
                <a:lnTo>
                  <a:pt x="88125" y="43125"/>
                </a:lnTo>
                <a:moveTo>
                  <a:pt x="93750" y="60000"/>
                </a:moveTo>
                <a:lnTo>
                  <a:pt x="26250" y="60000"/>
                </a:lnTo>
                <a:moveTo>
                  <a:pt x="54375" y="105000"/>
                </a:moveTo>
                <a:lnTo>
                  <a:pt x="54375" y="82500"/>
                </a:lnTo>
                <a:lnTo>
                  <a:pt x="65625" y="82500"/>
                </a:lnTo>
                <a:lnTo>
                  <a:pt x="65625" y="105000"/>
                </a:lnTo>
              </a:path>
              <a:path extrusionOk="0" fill="none" h="120000" w="120000">
                <a:moveTo>
                  <a:pt x="0" y="0"/>
                </a:moveTo>
                <a:lnTo>
                  <a:pt x="120000" y="0"/>
                </a:lnTo>
                <a:lnTo>
                  <a:pt x="120000" y="120000"/>
                </a:lnTo>
                <a:lnTo>
                  <a:pt x="0" y="120000"/>
                </a:lnTo>
                <a:close/>
              </a:path>
            </a:pathLst>
          </a:custGeom>
          <a:solidFill>
            <a:schemeClr val="accent1"/>
          </a:solidFill>
          <a:ln cap="rnd" cmpd="sng" w="19050">
            <a:solidFill>
              <a:srgbClr val="515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34" name="Google Shape;234;p10"/>
          <p:cNvPicPr preferRelativeResize="0"/>
          <p:nvPr/>
        </p:nvPicPr>
        <p:blipFill>
          <a:blip r:embed="rId4">
            <a:alphaModFix/>
          </a:blip>
          <a:stretch>
            <a:fillRect/>
          </a:stretch>
        </p:blipFill>
        <p:spPr>
          <a:xfrm>
            <a:off x="2793050" y="3861125"/>
            <a:ext cx="2124075" cy="2152650"/>
          </a:xfrm>
          <a:prstGeom prst="rect">
            <a:avLst/>
          </a:prstGeom>
          <a:noFill/>
          <a:ln>
            <a:noFill/>
          </a:ln>
        </p:spPr>
      </p:pic>
      <p:pic>
        <p:nvPicPr>
          <p:cNvPr id="235" name="Google Shape;235;p10"/>
          <p:cNvPicPr preferRelativeResize="0"/>
          <p:nvPr/>
        </p:nvPicPr>
        <p:blipFill>
          <a:blip r:embed="rId5">
            <a:alphaModFix/>
          </a:blip>
          <a:stretch>
            <a:fillRect/>
          </a:stretch>
        </p:blipFill>
        <p:spPr>
          <a:xfrm>
            <a:off x="5388750" y="3818250"/>
            <a:ext cx="2755750" cy="2152650"/>
          </a:xfrm>
          <a:prstGeom prst="rect">
            <a:avLst/>
          </a:prstGeom>
          <a:noFill/>
          <a:ln>
            <a:noFill/>
          </a:ln>
        </p:spPr>
      </p:pic>
      <p:pic>
        <p:nvPicPr>
          <p:cNvPr id="236" name="Google Shape;236;p10"/>
          <p:cNvPicPr preferRelativeResize="0"/>
          <p:nvPr/>
        </p:nvPicPr>
        <p:blipFill>
          <a:blip r:embed="rId6">
            <a:alphaModFix/>
          </a:blip>
          <a:stretch>
            <a:fillRect/>
          </a:stretch>
        </p:blipFill>
        <p:spPr>
          <a:xfrm>
            <a:off x="8480650" y="3775388"/>
            <a:ext cx="2038350" cy="2238375"/>
          </a:xfrm>
          <a:prstGeom prst="rect">
            <a:avLst/>
          </a:prstGeom>
          <a:noFill/>
          <a:ln>
            <a:noFill/>
          </a:ln>
        </p:spPr>
      </p:pic>
      <p:pic>
        <p:nvPicPr>
          <p:cNvPr id="237" name="Google Shape;237;p10"/>
          <p:cNvPicPr preferRelativeResize="0"/>
          <p:nvPr/>
        </p:nvPicPr>
        <p:blipFill>
          <a:blip r:embed="rId7">
            <a:alphaModFix/>
          </a:blip>
          <a:stretch>
            <a:fillRect/>
          </a:stretch>
        </p:blipFill>
        <p:spPr>
          <a:xfrm>
            <a:off x="772475" y="3622300"/>
            <a:ext cx="1804594" cy="2887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1"/>
          <p:cNvSpPr/>
          <p:nvPr/>
        </p:nvSpPr>
        <p:spPr>
          <a:xfrm>
            <a:off x="38700" y="35850"/>
            <a:ext cx="9460200" cy="678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2300">
                <a:solidFill>
                  <a:srgbClr val="DCB1BA"/>
                </a:solidFill>
                <a:latin typeface="Century Gothic"/>
                <a:ea typeface="Century Gothic"/>
                <a:cs typeface="Century Gothic"/>
                <a:sym typeface="Century Gothic"/>
              </a:rPr>
              <a:t>На оккупированной территории Беларуси германская военная администрация установила собственные законы, режим грабежа и насилия. </a:t>
            </a:r>
            <a:endParaRPr sz="1600">
              <a:solidFill>
                <a:srgbClr val="DCB1BA"/>
              </a:solidFill>
            </a:endParaRPr>
          </a:p>
          <a:p>
            <a:pPr indent="-355600" lvl="0" marL="342900" marR="0" rtl="0" algn="l">
              <a:spcBef>
                <a:spcPts val="0"/>
              </a:spcBef>
              <a:spcAft>
                <a:spcPts val="0"/>
              </a:spcAft>
              <a:buClr>
                <a:schemeClr val="lt1"/>
              </a:buClr>
              <a:buSzPts val="2200"/>
              <a:buFont typeface="Noto Sans Symbols"/>
              <a:buChar char="✔"/>
            </a:pPr>
            <a:r>
              <a:rPr b="1" lang="ru-RU" sz="2200">
                <a:solidFill>
                  <a:schemeClr val="lt1"/>
                </a:solidFill>
                <a:latin typeface="Century Gothic"/>
                <a:ea typeface="Century Gothic"/>
                <a:cs typeface="Century Gothic"/>
                <a:sym typeface="Century Gothic"/>
              </a:rPr>
              <a:t>Действовала жесткая система различных налогов, штрафов, принудительных работ, проводились реквизиции для обеспечения германской армии. </a:t>
            </a:r>
            <a:r>
              <a:rPr b="1" lang="ru-RU" sz="2200">
                <a:solidFill>
                  <a:schemeClr val="lt1"/>
                </a:solidFill>
                <a:latin typeface="Century Gothic"/>
                <a:ea typeface="Century Gothic"/>
                <a:cs typeface="Century Gothic"/>
                <a:sym typeface="Century Gothic"/>
              </a:rPr>
              <a:t>У людей отбирали продукты питания, лошадей и домашний скот. </a:t>
            </a:r>
            <a:endParaRPr sz="1600">
              <a:solidFill>
                <a:schemeClr val="dk1"/>
              </a:solidFill>
            </a:endParaRPr>
          </a:p>
          <a:p>
            <a:pPr indent="-355600" lvl="0" marL="342900" marR="0" rtl="0" algn="l">
              <a:spcBef>
                <a:spcPts val="0"/>
              </a:spcBef>
              <a:spcAft>
                <a:spcPts val="0"/>
              </a:spcAft>
              <a:buClr>
                <a:schemeClr val="lt1"/>
              </a:buClr>
              <a:buSzPts val="2200"/>
              <a:buFont typeface="Noto Sans Symbols"/>
              <a:buChar char="✔"/>
            </a:pPr>
            <a:r>
              <a:rPr b="1" lang="ru-RU" sz="2200">
                <a:solidFill>
                  <a:schemeClr val="lt1"/>
                </a:solidFill>
                <a:latin typeface="Century Gothic"/>
                <a:ea typeface="Century Gothic"/>
                <a:cs typeface="Century Gothic"/>
                <a:sym typeface="Century Gothic"/>
              </a:rPr>
              <a:t>Население в возрасте от 16 до 60 лет платило подушный налог. </a:t>
            </a:r>
            <a:endParaRPr sz="1600"/>
          </a:p>
          <a:p>
            <a:pPr indent="-355600" lvl="0" marL="342900" marR="0" rtl="0" algn="l">
              <a:spcBef>
                <a:spcPts val="0"/>
              </a:spcBef>
              <a:spcAft>
                <a:spcPts val="0"/>
              </a:spcAft>
              <a:buClr>
                <a:schemeClr val="lt1"/>
              </a:buClr>
              <a:buSzPts val="2200"/>
              <a:buFont typeface="Noto Sans Symbols"/>
              <a:buChar char="✔"/>
            </a:pPr>
            <a:r>
              <a:rPr b="1" lang="ru-RU" sz="2200">
                <a:solidFill>
                  <a:schemeClr val="lt1"/>
                </a:solidFill>
                <a:latin typeface="Century Gothic"/>
                <a:ea typeface="Century Gothic"/>
                <a:cs typeface="Century Gothic"/>
                <a:sym typeface="Century Gothic"/>
              </a:rPr>
              <a:t>Немецкие солдаты занимали дома и квартиры мирных жителей. </a:t>
            </a:r>
            <a:endParaRPr sz="1600"/>
          </a:p>
          <a:p>
            <a:pPr indent="-355600" lvl="0" marL="342900" marR="0" rtl="0" algn="l">
              <a:spcBef>
                <a:spcPts val="0"/>
              </a:spcBef>
              <a:spcAft>
                <a:spcPts val="0"/>
              </a:spcAft>
              <a:buClr>
                <a:schemeClr val="lt1"/>
              </a:buClr>
              <a:buSzPts val="2200"/>
              <a:buFont typeface="Noto Sans Symbols"/>
              <a:buChar char="✔"/>
            </a:pPr>
            <a:r>
              <a:rPr b="1" lang="ru-RU" sz="2200">
                <a:solidFill>
                  <a:schemeClr val="lt1"/>
                </a:solidFill>
                <a:latin typeface="Century Gothic"/>
                <a:ea typeface="Century Gothic"/>
                <a:cs typeface="Century Gothic"/>
                <a:sym typeface="Century Gothic"/>
              </a:rPr>
              <a:t>Любая попытка сопротивления жестоко подавлялась, вплоть до смертной казни.</a:t>
            </a:r>
            <a:endParaRPr sz="1600"/>
          </a:p>
          <a:p>
            <a:pPr indent="-355600" lvl="0" marL="342900" marR="0" rtl="0" algn="l">
              <a:spcBef>
                <a:spcPts val="0"/>
              </a:spcBef>
              <a:spcAft>
                <a:spcPts val="0"/>
              </a:spcAft>
              <a:buClr>
                <a:schemeClr val="lt1"/>
              </a:buClr>
              <a:buSzPts val="2200"/>
              <a:buFont typeface="Noto Sans Symbols"/>
              <a:buChar char="✔"/>
            </a:pPr>
            <a:r>
              <a:rPr b="1" lang="ru-RU" sz="2200">
                <a:solidFill>
                  <a:schemeClr val="lt1"/>
                </a:solidFill>
                <a:latin typeface="Century Gothic"/>
                <a:ea typeface="Century Gothic"/>
                <a:cs typeface="Century Gothic"/>
                <a:sym typeface="Century Gothic"/>
              </a:rPr>
              <a:t>В Германию вывозилось трудоспособное население, материальные ценности: оборудование промышленных предприятий, сельскохозяйственные продукты, животные.</a:t>
            </a:r>
            <a:endParaRPr sz="1600"/>
          </a:p>
          <a:p>
            <a:pPr indent="-355600" lvl="0" marL="342900" marR="0" rtl="0" algn="l">
              <a:spcBef>
                <a:spcPts val="0"/>
              </a:spcBef>
              <a:spcAft>
                <a:spcPts val="0"/>
              </a:spcAft>
              <a:buClr>
                <a:schemeClr val="lt1"/>
              </a:buClr>
              <a:buSzPts val="2200"/>
              <a:buFont typeface="Noto Sans Symbols"/>
              <a:buChar char="✔"/>
            </a:pPr>
            <a:r>
              <a:rPr b="1" lang="ru-RU" sz="2200">
                <a:solidFill>
                  <a:schemeClr val="lt1"/>
                </a:solidFill>
                <a:latin typeface="Century Gothic"/>
                <a:ea typeface="Century Gothic"/>
                <a:cs typeface="Century Gothic"/>
                <a:sym typeface="Century Gothic"/>
              </a:rPr>
              <a:t>Германские власти запретили обучение на русском языке и ввели в начальной школе преподавание на белорусском языке, но только на основе латинского алфавита. </a:t>
            </a:r>
            <a:endParaRPr sz="1600"/>
          </a:p>
          <a:p>
            <a:pPr indent="-355600" lvl="0" marL="342900" marR="0" rtl="0" algn="l">
              <a:spcBef>
                <a:spcPts val="0"/>
              </a:spcBef>
              <a:spcAft>
                <a:spcPts val="0"/>
              </a:spcAft>
              <a:buClr>
                <a:srgbClr val="75DBFF"/>
              </a:buClr>
              <a:buSzPts val="2200"/>
              <a:buFont typeface="Noto Sans Symbols"/>
              <a:buChar char="✔"/>
            </a:pPr>
            <a:r>
              <a:rPr b="1" lang="ru-RU" sz="2200">
                <a:solidFill>
                  <a:srgbClr val="75DBFF"/>
                </a:solidFill>
                <a:latin typeface="Century Gothic"/>
                <a:ea typeface="Century Gothic"/>
                <a:cs typeface="Century Gothic"/>
                <a:sym typeface="Century Gothic"/>
              </a:rPr>
              <a:t>Обязательным было изучение немецкого языка.</a:t>
            </a:r>
            <a:endParaRPr sz="1600"/>
          </a:p>
        </p:txBody>
      </p:sp>
      <p:pic>
        <p:nvPicPr>
          <p:cNvPr id="243" name="Google Shape;243;p11"/>
          <p:cNvPicPr preferRelativeResize="0"/>
          <p:nvPr/>
        </p:nvPicPr>
        <p:blipFill rotWithShape="1">
          <a:blip r:embed="rId3">
            <a:alphaModFix/>
          </a:blip>
          <a:srcRect b="0" l="0" r="0" t="0"/>
          <a:stretch/>
        </p:blipFill>
        <p:spPr>
          <a:xfrm>
            <a:off x="9436210" y="189545"/>
            <a:ext cx="2571750" cy="1781175"/>
          </a:xfrm>
          <a:prstGeom prst="rect">
            <a:avLst/>
          </a:prstGeom>
          <a:noFill/>
          <a:ln>
            <a:noFill/>
          </a:ln>
        </p:spPr>
      </p:pic>
      <p:pic>
        <p:nvPicPr>
          <p:cNvPr id="244" name="Google Shape;244;p11"/>
          <p:cNvPicPr preferRelativeResize="0"/>
          <p:nvPr/>
        </p:nvPicPr>
        <p:blipFill rotWithShape="1">
          <a:blip r:embed="rId4">
            <a:alphaModFix/>
          </a:blip>
          <a:srcRect b="0" l="0" r="0" t="0"/>
          <a:stretch/>
        </p:blipFill>
        <p:spPr>
          <a:xfrm>
            <a:off x="9393335" y="2515365"/>
            <a:ext cx="2657475" cy="1714500"/>
          </a:xfrm>
          <a:prstGeom prst="rect">
            <a:avLst/>
          </a:prstGeom>
          <a:noFill/>
          <a:ln>
            <a:noFill/>
          </a:ln>
        </p:spPr>
      </p:pic>
      <p:pic>
        <p:nvPicPr>
          <p:cNvPr id="245" name="Google Shape;245;p11"/>
          <p:cNvPicPr preferRelativeResize="0"/>
          <p:nvPr/>
        </p:nvPicPr>
        <p:blipFill rotWithShape="1">
          <a:blip r:embed="rId5">
            <a:alphaModFix/>
          </a:blip>
          <a:srcRect b="0" l="0" r="0" t="0"/>
          <a:stretch/>
        </p:blipFill>
        <p:spPr>
          <a:xfrm>
            <a:off x="9290685" y="4774535"/>
            <a:ext cx="2717268" cy="15317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12"/>
          <p:cNvPicPr preferRelativeResize="0"/>
          <p:nvPr/>
        </p:nvPicPr>
        <p:blipFill rotWithShape="1">
          <a:blip r:embed="rId3">
            <a:alphaModFix/>
          </a:blip>
          <a:srcRect b="0" l="0" r="0" t="0"/>
          <a:stretch/>
        </p:blipFill>
        <p:spPr>
          <a:xfrm>
            <a:off x="787571" y="782070"/>
            <a:ext cx="10332720" cy="5820766"/>
          </a:xfrm>
          <a:prstGeom prst="rect">
            <a:avLst/>
          </a:prstGeom>
          <a:noFill/>
          <a:ln>
            <a:noFill/>
          </a:ln>
        </p:spPr>
      </p:pic>
      <p:sp>
        <p:nvSpPr>
          <p:cNvPr id="251" name="Google Shape;251;p12"/>
          <p:cNvSpPr/>
          <p:nvPr/>
        </p:nvSpPr>
        <p:spPr>
          <a:xfrm>
            <a:off x="395869" y="74184"/>
            <a:ext cx="1145217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3600">
                <a:solidFill>
                  <a:schemeClr val="accent5"/>
                </a:solidFill>
                <a:latin typeface="Century Gothic"/>
                <a:ea typeface="Century Gothic"/>
                <a:cs typeface="Century Gothic"/>
                <a:sym typeface="Century Gothic"/>
              </a:rPr>
              <a:t>Война согнала с обжитых мест 1,3 млн человек</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3"/>
          <p:cNvSpPr/>
          <p:nvPr/>
        </p:nvSpPr>
        <p:spPr>
          <a:xfrm>
            <a:off x="423800" y="938476"/>
            <a:ext cx="11513100" cy="544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2600">
                <a:solidFill>
                  <a:srgbClr val="DD7E6B"/>
                </a:solidFill>
                <a:latin typeface="Century Gothic"/>
                <a:ea typeface="Century Gothic"/>
                <a:cs typeface="Century Gothic"/>
                <a:sym typeface="Century Gothic"/>
              </a:rPr>
              <a:t>Неблагоприятные условия сложились для развития белорусского национального движения: </a:t>
            </a:r>
            <a:endParaRPr sz="1600">
              <a:solidFill>
                <a:srgbClr val="DD7E6B"/>
              </a:solidFill>
            </a:endParaRPr>
          </a:p>
          <a:p>
            <a:pPr indent="-355600" lvl="0" marL="342900" marR="0" rtl="0" algn="l">
              <a:spcBef>
                <a:spcPts val="0"/>
              </a:spcBef>
              <a:spcAft>
                <a:spcPts val="0"/>
              </a:spcAft>
              <a:buClr>
                <a:schemeClr val="lt1"/>
              </a:buClr>
              <a:buSzPts val="2600"/>
              <a:buFont typeface="Noto Sans Symbols"/>
              <a:buChar char="✔"/>
            </a:pPr>
            <a:r>
              <a:rPr b="1" lang="ru-RU" sz="2600">
                <a:solidFill>
                  <a:schemeClr val="lt1"/>
                </a:solidFill>
                <a:latin typeface="Century Gothic"/>
                <a:ea typeface="Century Gothic"/>
                <a:cs typeface="Century Gothic"/>
                <a:sym typeface="Century Gothic"/>
              </a:rPr>
              <a:t>прекращены издания белорусскоязычных газет и книг; </a:t>
            </a:r>
            <a:endParaRPr b="1" sz="2600">
              <a:solidFill>
                <a:schemeClr val="lt1"/>
              </a:solidFill>
              <a:latin typeface="Century Gothic"/>
              <a:ea typeface="Century Gothic"/>
              <a:cs typeface="Century Gothic"/>
              <a:sym typeface="Century Gothic"/>
            </a:endParaRPr>
          </a:p>
          <a:p>
            <a:pPr indent="-355600" lvl="0" marL="342900" marR="0" rtl="0" algn="l">
              <a:spcBef>
                <a:spcPts val="0"/>
              </a:spcBef>
              <a:spcAft>
                <a:spcPts val="0"/>
              </a:spcAft>
              <a:buClr>
                <a:schemeClr val="lt1"/>
              </a:buClr>
              <a:buSzPts val="2600"/>
              <a:buFont typeface="Noto Sans Symbols"/>
              <a:buChar char="✔"/>
            </a:pPr>
            <a:r>
              <a:rPr b="1" lang="ru-RU" sz="2600">
                <a:solidFill>
                  <a:schemeClr val="lt1"/>
                </a:solidFill>
                <a:latin typeface="Century Gothic"/>
                <a:ea typeface="Century Gothic"/>
                <a:cs typeface="Century Gothic"/>
                <a:sym typeface="Century Gothic"/>
              </a:rPr>
              <a:t>Прекращено издание газеты «Наша нива»;</a:t>
            </a:r>
            <a:endParaRPr sz="1600"/>
          </a:p>
          <a:p>
            <a:pPr indent="-355600" lvl="0" marL="342900" marR="0" rtl="0" algn="l">
              <a:spcBef>
                <a:spcPts val="0"/>
              </a:spcBef>
              <a:spcAft>
                <a:spcPts val="0"/>
              </a:spcAft>
              <a:buClr>
                <a:schemeClr val="lt1"/>
              </a:buClr>
              <a:buSzPts val="2600"/>
              <a:buFont typeface="Noto Sans Symbols"/>
              <a:buChar char="✔"/>
            </a:pPr>
            <a:r>
              <a:rPr b="1" lang="ru-RU" sz="2600">
                <a:solidFill>
                  <a:schemeClr val="lt1"/>
                </a:solidFill>
                <a:latin typeface="Century Gothic"/>
                <a:ea typeface="Century Gothic"/>
                <a:cs typeface="Century Gothic"/>
                <a:sym typeface="Century Gothic"/>
              </a:rPr>
              <a:t>Я. Купала, Я. Колас и другие деятели белорусского национального движения выехали на восток;</a:t>
            </a:r>
            <a:endParaRPr sz="1600"/>
          </a:p>
          <a:p>
            <a:pPr indent="-355600" lvl="0" marL="342900" marR="0" rtl="0" algn="l">
              <a:spcBef>
                <a:spcPts val="0"/>
              </a:spcBef>
              <a:spcAft>
                <a:spcPts val="0"/>
              </a:spcAft>
              <a:buClr>
                <a:schemeClr val="lt1"/>
              </a:buClr>
              <a:buSzPts val="2600"/>
              <a:buFont typeface="Noto Sans Symbols"/>
              <a:buChar char="✔"/>
            </a:pPr>
            <a:r>
              <a:rPr b="1" lang="ru-RU" sz="2600">
                <a:solidFill>
                  <a:schemeClr val="lt1"/>
                </a:solidFill>
                <a:latin typeface="Century Gothic"/>
                <a:ea typeface="Century Gothic"/>
                <a:cs typeface="Century Gothic"/>
                <a:sym typeface="Century Gothic"/>
              </a:rPr>
              <a:t>распались все довоенные национально-культурные общества. </a:t>
            </a:r>
            <a:endParaRPr b="1" sz="2600">
              <a:solidFill>
                <a:schemeClr val="lt1"/>
              </a:solidFill>
              <a:latin typeface="Century Gothic"/>
              <a:ea typeface="Century Gothic"/>
              <a:cs typeface="Century Gothic"/>
              <a:sym typeface="Century Gothic"/>
            </a:endParaRPr>
          </a:p>
          <a:p>
            <a:pPr indent="-355600" lvl="0" marL="342900" marR="0" rtl="0" algn="l">
              <a:spcBef>
                <a:spcPts val="0"/>
              </a:spcBef>
              <a:spcAft>
                <a:spcPts val="0"/>
              </a:spcAft>
              <a:buClr>
                <a:srgbClr val="FFFF00"/>
              </a:buClr>
              <a:buSzPts val="2600"/>
              <a:buFont typeface="Noto Sans Symbols"/>
              <a:buChar char="✔"/>
            </a:pPr>
            <a:r>
              <a:rPr b="1" lang="ru-RU" sz="2600">
                <a:solidFill>
                  <a:srgbClr val="FFFF00"/>
                </a:solidFill>
                <a:latin typeface="Century Gothic"/>
                <a:ea typeface="Century Gothic"/>
                <a:cs typeface="Century Gothic"/>
                <a:sym typeface="Century Gothic"/>
              </a:rPr>
              <a:t>В 1915 г. в Вильно </a:t>
            </a:r>
            <a:r>
              <a:rPr b="1" lang="ru-RU" sz="2600">
                <a:solidFill>
                  <a:schemeClr val="lt1"/>
                </a:solidFill>
                <a:latin typeface="Century Gothic"/>
                <a:ea typeface="Century Gothic"/>
                <a:cs typeface="Century Gothic"/>
                <a:sym typeface="Century Gothic"/>
              </a:rPr>
              <a:t>было создано благотворительное Белорусское общество помощи потерпевшим от войны во главе с братьями Луцкевичами и Вацлавом Ластовским. </a:t>
            </a:r>
            <a:endParaRPr b="1" sz="2600">
              <a:solidFill>
                <a:schemeClr val="lt1"/>
              </a:solidFill>
              <a:latin typeface="Century Gothic"/>
              <a:ea typeface="Century Gothic"/>
              <a:cs typeface="Century Gothic"/>
              <a:sym typeface="Century Gothic"/>
            </a:endParaRPr>
          </a:p>
          <a:p>
            <a:pPr indent="-355600" lvl="0" marL="342900" marR="0" rtl="0" algn="l">
              <a:spcBef>
                <a:spcPts val="0"/>
              </a:spcBef>
              <a:spcAft>
                <a:spcPts val="0"/>
              </a:spcAft>
              <a:buClr>
                <a:srgbClr val="FFC000"/>
              </a:buClr>
              <a:buSzPts val="2600"/>
              <a:buFont typeface="Noto Sans Symbols"/>
              <a:buChar char="✔"/>
            </a:pPr>
            <a:r>
              <a:rPr b="1" lang="ru-RU" sz="2600">
                <a:solidFill>
                  <a:srgbClr val="FFC000"/>
                </a:solidFill>
                <a:latin typeface="Century Gothic"/>
                <a:ea typeface="Century Gothic"/>
                <a:cs typeface="Century Gothic"/>
                <a:sym typeface="Century Gothic"/>
              </a:rPr>
              <a:t>в 1915 г. образован Белорусский народный комитет (БНК), </a:t>
            </a:r>
            <a:r>
              <a:rPr b="1" lang="ru-RU" sz="2600">
                <a:solidFill>
                  <a:schemeClr val="lt1"/>
                </a:solidFill>
                <a:latin typeface="Century Gothic"/>
                <a:ea typeface="Century Gothic"/>
                <a:cs typeface="Century Gothic"/>
                <a:sym typeface="Century Gothic"/>
              </a:rPr>
              <a:t>который обратился к идее возрождения Великого Княжества Литовского. </a:t>
            </a:r>
            <a:endParaRPr sz="1600"/>
          </a:p>
        </p:txBody>
      </p:sp>
      <p:sp>
        <p:nvSpPr>
          <p:cNvPr id="257" name="Google Shape;257;p13"/>
          <p:cNvSpPr/>
          <p:nvPr/>
        </p:nvSpPr>
        <p:spPr>
          <a:xfrm>
            <a:off x="1586378" y="100892"/>
            <a:ext cx="942116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3600">
                <a:solidFill>
                  <a:schemeClr val="accent5"/>
                </a:solidFill>
                <a:latin typeface="Century Gothic"/>
                <a:ea typeface="Century Gothic"/>
                <a:cs typeface="Century Gothic"/>
                <a:sym typeface="Century Gothic"/>
              </a:rPr>
              <a:t>Белорусское национальное движение.</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4"/>
          <p:cNvSpPr/>
          <p:nvPr/>
        </p:nvSpPr>
        <p:spPr>
          <a:xfrm>
            <a:off x="170350" y="201275"/>
            <a:ext cx="9821700" cy="6105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2500">
                <a:solidFill>
                  <a:schemeClr val="lt1"/>
                </a:solidFill>
                <a:latin typeface="Century Gothic"/>
                <a:ea typeface="Century Gothic"/>
                <a:cs typeface="Century Gothic"/>
                <a:sym typeface="Century Gothic"/>
              </a:rPr>
              <a:t>На смену идее возрождения ВКЛ </a:t>
            </a:r>
            <a:r>
              <a:rPr b="1" lang="ru-RU" sz="2500">
                <a:solidFill>
                  <a:srgbClr val="FFFF00"/>
                </a:solidFill>
                <a:latin typeface="Century Gothic"/>
                <a:ea typeface="Century Gothic"/>
                <a:cs typeface="Century Gothic"/>
                <a:sym typeface="Century Gothic"/>
              </a:rPr>
              <a:t>в 1916 г.</a:t>
            </a:r>
            <a:r>
              <a:rPr b="1" lang="ru-RU" sz="2500">
                <a:solidFill>
                  <a:srgbClr val="FFC000"/>
                </a:solidFill>
                <a:latin typeface="Century Gothic"/>
                <a:ea typeface="Century Gothic"/>
                <a:cs typeface="Century Gothic"/>
                <a:sym typeface="Century Gothic"/>
              </a:rPr>
              <a:t> </a:t>
            </a:r>
            <a:r>
              <a:rPr b="1" lang="ru-RU" sz="2500">
                <a:solidFill>
                  <a:schemeClr val="lt1"/>
                </a:solidFill>
                <a:latin typeface="Century Gothic"/>
                <a:ea typeface="Century Gothic"/>
                <a:cs typeface="Century Gothic"/>
                <a:sym typeface="Century Gothic"/>
              </a:rPr>
              <a:t>пришла другая - </a:t>
            </a:r>
            <a:r>
              <a:rPr b="1" lang="ru-RU" sz="2500">
                <a:solidFill>
                  <a:srgbClr val="FFFF00"/>
                </a:solidFill>
                <a:latin typeface="Century Gothic"/>
                <a:ea typeface="Century Gothic"/>
                <a:cs typeface="Century Gothic"/>
                <a:sym typeface="Century Gothic"/>
              </a:rPr>
              <a:t>о создании союза независимых государств - Соединенных штатов Беларуси, Литвы,Латвии и Украины от Балтийского до Черного моря.</a:t>
            </a:r>
            <a:r>
              <a:rPr b="1" lang="ru-RU" sz="2500">
                <a:solidFill>
                  <a:srgbClr val="FFC000"/>
                </a:solidFill>
                <a:latin typeface="Century Gothic"/>
                <a:ea typeface="Century Gothic"/>
                <a:cs typeface="Century Gothic"/>
                <a:sym typeface="Century Gothic"/>
              </a:rPr>
              <a:t> </a:t>
            </a:r>
            <a:r>
              <a:rPr b="1" lang="ru-RU" sz="2500">
                <a:solidFill>
                  <a:schemeClr val="lt1"/>
                </a:solidFill>
                <a:latin typeface="Century Gothic"/>
                <a:ea typeface="Century Gothic"/>
                <a:cs typeface="Century Gothic"/>
                <a:sym typeface="Century Gothic"/>
              </a:rPr>
              <a:t>Автором этой идеи был А. Луцкевич. С этой идеей белорусская делегация во главе с В. Ластовским выступила на международных конференциях народов России </a:t>
            </a:r>
            <a:r>
              <a:rPr b="1" lang="ru-RU" sz="2500">
                <a:solidFill>
                  <a:srgbClr val="DD7E6B"/>
                </a:solidFill>
                <a:latin typeface="Century Gothic"/>
                <a:ea typeface="Century Gothic"/>
                <a:cs typeface="Century Gothic"/>
                <a:sym typeface="Century Gothic"/>
              </a:rPr>
              <a:t>в 1916 г. в Стокгольме и Лозанне. </a:t>
            </a:r>
            <a:endParaRPr b="1" sz="2500">
              <a:solidFill>
                <a:srgbClr val="DD7E6B"/>
              </a:solidFill>
              <a:latin typeface="Century Gothic"/>
              <a:ea typeface="Century Gothic"/>
              <a:cs typeface="Century Gothic"/>
              <a:sym typeface="Century Gothic"/>
            </a:endParaRPr>
          </a:p>
          <a:p>
            <a:pPr indent="0" lvl="0" marL="0" marR="0" rtl="0" algn="l">
              <a:spcBef>
                <a:spcPts val="0"/>
              </a:spcBef>
              <a:spcAft>
                <a:spcPts val="0"/>
              </a:spcAft>
              <a:buNone/>
            </a:pPr>
            <a:r>
              <a:rPr b="1" lang="ru-RU" sz="2500">
                <a:solidFill>
                  <a:srgbClr val="FFFF00"/>
                </a:solidFill>
                <a:latin typeface="Century Gothic"/>
                <a:ea typeface="Century Gothic"/>
                <a:cs typeface="Century Gothic"/>
                <a:sym typeface="Century Gothic"/>
              </a:rPr>
              <a:t>В июне 1917 г. </a:t>
            </a:r>
            <a:r>
              <a:rPr b="1" lang="ru-RU" sz="2500">
                <a:solidFill>
                  <a:schemeClr val="lt1"/>
                </a:solidFill>
                <a:latin typeface="Century Gothic"/>
                <a:ea typeface="Century Gothic"/>
                <a:cs typeface="Century Gothic"/>
                <a:sym typeface="Century Gothic"/>
              </a:rPr>
              <a:t>группа деятелей белорусского национального движения во главе с В. Ластовским выступила за полную государственную независимость и территориальную целостность Беларуси в ее этнографических пределах.</a:t>
            </a:r>
            <a:endParaRPr b="1" sz="2500">
              <a:solidFill>
                <a:schemeClr val="lt1"/>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rPr b="1" lang="ru-RU" sz="2500">
                <a:solidFill>
                  <a:srgbClr val="DD7E6B"/>
                </a:solidFill>
                <a:latin typeface="Century Gothic"/>
                <a:ea typeface="Century Gothic"/>
                <a:cs typeface="Century Gothic"/>
                <a:sym typeface="Century Gothic"/>
              </a:rPr>
              <a:t>В. </a:t>
            </a:r>
            <a:r>
              <a:rPr b="1" lang="ru-RU" sz="2500">
                <a:solidFill>
                  <a:srgbClr val="DD7E6B"/>
                </a:solidFill>
                <a:latin typeface="Century Gothic"/>
                <a:ea typeface="Century Gothic"/>
                <a:cs typeface="Century Gothic"/>
                <a:sym typeface="Century Gothic"/>
              </a:rPr>
              <a:t>Ластовский был первым из белорусских политических лидеров, кто высказал идею полной независимости Беларуси.</a:t>
            </a:r>
            <a:endParaRPr b="1" sz="2500">
              <a:solidFill>
                <a:srgbClr val="DD7E6B"/>
              </a:solidFill>
              <a:latin typeface="Century Gothic"/>
              <a:ea typeface="Century Gothic"/>
              <a:cs typeface="Century Gothic"/>
              <a:sym typeface="Century Gothic"/>
            </a:endParaRPr>
          </a:p>
          <a:p>
            <a:pPr indent="0" lvl="0" marL="0" marR="0" rtl="0" algn="l">
              <a:spcBef>
                <a:spcPts val="0"/>
              </a:spcBef>
              <a:spcAft>
                <a:spcPts val="0"/>
              </a:spcAft>
              <a:buNone/>
            </a:pPr>
            <a:r>
              <a:t/>
            </a:r>
            <a:endParaRPr b="1" sz="2500">
              <a:solidFill>
                <a:schemeClr val="lt1"/>
              </a:solidFill>
              <a:latin typeface="Century Gothic"/>
              <a:ea typeface="Century Gothic"/>
              <a:cs typeface="Century Gothic"/>
              <a:sym typeface="Century Gothic"/>
            </a:endParaRPr>
          </a:p>
        </p:txBody>
      </p:sp>
      <p:pic>
        <p:nvPicPr>
          <p:cNvPr id="263" name="Google Shape;263;p14"/>
          <p:cNvPicPr preferRelativeResize="0"/>
          <p:nvPr/>
        </p:nvPicPr>
        <p:blipFill rotWithShape="1">
          <a:blip r:embed="rId3">
            <a:alphaModFix/>
          </a:blip>
          <a:srcRect b="0" l="0" r="0" t="0"/>
          <a:stretch/>
        </p:blipFill>
        <p:spPr>
          <a:xfrm>
            <a:off x="9818088" y="248853"/>
            <a:ext cx="2164200" cy="2791800"/>
          </a:xfrm>
          <a:prstGeom prst="ellipse">
            <a:avLst/>
          </a:prstGeom>
          <a:noFill/>
          <a:ln>
            <a:noFill/>
          </a:ln>
        </p:spPr>
      </p:pic>
      <p:pic>
        <p:nvPicPr>
          <p:cNvPr id="264" name="Google Shape;264;p14"/>
          <p:cNvPicPr preferRelativeResize="0"/>
          <p:nvPr/>
        </p:nvPicPr>
        <p:blipFill rotWithShape="1">
          <a:blip r:embed="rId4">
            <a:alphaModFix/>
          </a:blip>
          <a:srcRect b="25549" l="12122" r="10597" t="0"/>
          <a:stretch/>
        </p:blipFill>
        <p:spPr>
          <a:xfrm>
            <a:off x="9834671" y="3565347"/>
            <a:ext cx="2147700" cy="28095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5"/>
          <p:cNvSpPr/>
          <p:nvPr/>
        </p:nvSpPr>
        <p:spPr>
          <a:xfrm>
            <a:off x="2003378" y="2224044"/>
            <a:ext cx="8341567" cy="576262"/>
          </a:xfrm>
          <a:prstGeom prst="rect">
            <a:avLst/>
          </a:prstGeom>
          <a:solidFill>
            <a:srgbClr val="DBB69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2400">
                <a:solidFill>
                  <a:schemeClr val="lt1"/>
                </a:solidFill>
                <a:latin typeface="Century Gothic"/>
                <a:ea typeface="Century Gothic"/>
                <a:cs typeface="Century Gothic"/>
                <a:sym typeface="Century Gothic"/>
              </a:rPr>
              <a:t>Последствия Первой мировой войны для Беларуси</a:t>
            </a:r>
            <a:endParaRPr b="1" sz="2400">
              <a:solidFill>
                <a:schemeClr val="lt1"/>
              </a:solidFill>
              <a:latin typeface="Century Gothic"/>
              <a:ea typeface="Century Gothic"/>
              <a:cs typeface="Century Gothic"/>
              <a:sym typeface="Century Gothic"/>
            </a:endParaRPr>
          </a:p>
        </p:txBody>
      </p:sp>
      <p:sp>
        <p:nvSpPr>
          <p:cNvPr id="270" name="Google Shape;270;p15"/>
          <p:cNvSpPr/>
          <p:nvPr/>
        </p:nvSpPr>
        <p:spPr>
          <a:xfrm>
            <a:off x="2290391" y="2852382"/>
            <a:ext cx="144462" cy="1152525"/>
          </a:xfrm>
          <a:prstGeom prst="downArrow">
            <a:avLst>
              <a:gd fmla="val 50000" name="adj1"/>
              <a:gd fmla="val 199451"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1" name="Google Shape;271;p15"/>
          <p:cNvSpPr/>
          <p:nvPr/>
        </p:nvSpPr>
        <p:spPr>
          <a:xfrm>
            <a:off x="3298454" y="2852382"/>
            <a:ext cx="144463" cy="2232025"/>
          </a:xfrm>
          <a:prstGeom prst="downArrow">
            <a:avLst>
              <a:gd fmla="val 50000" name="adj1"/>
              <a:gd fmla="val 386262"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2" name="Google Shape;272;p15"/>
          <p:cNvSpPr/>
          <p:nvPr/>
        </p:nvSpPr>
        <p:spPr>
          <a:xfrm>
            <a:off x="4306516" y="2852382"/>
            <a:ext cx="144462" cy="1152525"/>
          </a:xfrm>
          <a:prstGeom prst="downArrow">
            <a:avLst>
              <a:gd fmla="val 50000" name="adj1"/>
              <a:gd fmla="val 199451"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3" name="Google Shape;273;p15"/>
          <p:cNvSpPr/>
          <p:nvPr/>
        </p:nvSpPr>
        <p:spPr>
          <a:xfrm>
            <a:off x="5459042" y="2852382"/>
            <a:ext cx="142875" cy="2232025"/>
          </a:xfrm>
          <a:prstGeom prst="downArrow">
            <a:avLst>
              <a:gd fmla="val 50000" name="adj1"/>
              <a:gd fmla="val 390556"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4" name="Google Shape;274;p15"/>
          <p:cNvSpPr/>
          <p:nvPr/>
        </p:nvSpPr>
        <p:spPr>
          <a:xfrm>
            <a:off x="6683004" y="2852382"/>
            <a:ext cx="144463" cy="1152525"/>
          </a:xfrm>
          <a:prstGeom prst="downArrow">
            <a:avLst>
              <a:gd fmla="val 50000" name="adj1"/>
              <a:gd fmla="val 199450"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5" name="Google Shape;275;p15"/>
          <p:cNvSpPr/>
          <p:nvPr/>
        </p:nvSpPr>
        <p:spPr>
          <a:xfrm>
            <a:off x="7762504" y="2852382"/>
            <a:ext cx="144463" cy="2232025"/>
          </a:xfrm>
          <a:prstGeom prst="downArrow">
            <a:avLst>
              <a:gd fmla="val 50000" name="adj1"/>
              <a:gd fmla="val 386262"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6" name="Google Shape;276;p15"/>
          <p:cNvSpPr/>
          <p:nvPr/>
        </p:nvSpPr>
        <p:spPr>
          <a:xfrm>
            <a:off x="8843591" y="2852382"/>
            <a:ext cx="144462" cy="1152525"/>
          </a:xfrm>
          <a:prstGeom prst="downArrow">
            <a:avLst>
              <a:gd fmla="val 50000" name="adj1"/>
              <a:gd fmla="val 199451"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7" name="Google Shape;277;p15"/>
          <p:cNvSpPr/>
          <p:nvPr/>
        </p:nvSpPr>
        <p:spPr>
          <a:xfrm>
            <a:off x="9851654" y="2852382"/>
            <a:ext cx="142875" cy="2232025"/>
          </a:xfrm>
          <a:prstGeom prst="downArrow">
            <a:avLst>
              <a:gd fmla="val 50000" name="adj1"/>
              <a:gd fmla="val 390556" name="adj2"/>
            </a:avLst>
          </a:prstGeom>
          <a:solidFill>
            <a:schemeClr val="accen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8" name="Google Shape;278;p15"/>
          <p:cNvSpPr/>
          <p:nvPr/>
        </p:nvSpPr>
        <p:spPr>
          <a:xfrm>
            <a:off x="1586376" y="4076350"/>
            <a:ext cx="1532700"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Военное</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положение</a:t>
            </a:r>
            <a:endParaRPr/>
          </a:p>
        </p:txBody>
      </p:sp>
      <p:sp>
        <p:nvSpPr>
          <p:cNvPr id="279" name="Google Shape;279;p15"/>
          <p:cNvSpPr/>
          <p:nvPr/>
        </p:nvSpPr>
        <p:spPr>
          <a:xfrm>
            <a:off x="2793628" y="5157431"/>
            <a:ext cx="1296988"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Боевые </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действия</a:t>
            </a:r>
            <a:endParaRPr b="1" sz="1600">
              <a:solidFill>
                <a:schemeClr val="dk1"/>
              </a:solidFill>
              <a:latin typeface="Century Gothic"/>
              <a:ea typeface="Century Gothic"/>
              <a:cs typeface="Century Gothic"/>
              <a:sym typeface="Century Gothic"/>
            </a:endParaRPr>
          </a:p>
        </p:txBody>
      </p:sp>
      <p:sp>
        <p:nvSpPr>
          <p:cNvPr id="280" name="Google Shape;280;p15"/>
          <p:cNvSpPr/>
          <p:nvPr/>
        </p:nvSpPr>
        <p:spPr>
          <a:xfrm>
            <a:off x="3803278" y="4076344"/>
            <a:ext cx="1296988"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Немецкая</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оккупация</a:t>
            </a:r>
            <a:endParaRPr b="1" sz="1600">
              <a:solidFill>
                <a:schemeClr val="dk1"/>
              </a:solidFill>
              <a:latin typeface="Century Gothic"/>
              <a:ea typeface="Century Gothic"/>
              <a:cs typeface="Century Gothic"/>
              <a:sym typeface="Century Gothic"/>
            </a:endParaRPr>
          </a:p>
        </p:txBody>
      </p:sp>
      <p:sp>
        <p:nvSpPr>
          <p:cNvPr id="281" name="Google Shape;281;p15"/>
          <p:cNvSpPr/>
          <p:nvPr/>
        </p:nvSpPr>
        <p:spPr>
          <a:xfrm>
            <a:off x="4954226" y="5157425"/>
            <a:ext cx="1441500"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Массовое</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беженство</a:t>
            </a:r>
            <a:endParaRPr b="1" sz="1600">
              <a:solidFill>
                <a:schemeClr val="dk1"/>
              </a:solidFill>
              <a:latin typeface="Century Gothic"/>
              <a:ea typeface="Century Gothic"/>
              <a:cs typeface="Century Gothic"/>
              <a:sym typeface="Century Gothic"/>
            </a:endParaRPr>
          </a:p>
        </p:txBody>
      </p:sp>
      <p:sp>
        <p:nvSpPr>
          <p:cNvPr id="282" name="Google Shape;282;p15"/>
          <p:cNvSpPr/>
          <p:nvPr/>
        </p:nvSpPr>
        <p:spPr>
          <a:xfrm>
            <a:off x="5962225" y="4076350"/>
            <a:ext cx="1441500"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Реквизиции </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на нужды </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войск</a:t>
            </a:r>
            <a:endParaRPr b="1" sz="1600">
              <a:solidFill>
                <a:schemeClr val="dk1"/>
              </a:solidFill>
              <a:latin typeface="Century Gothic"/>
              <a:ea typeface="Century Gothic"/>
              <a:cs typeface="Century Gothic"/>
              <a:sym typeface="Century Gothic"/>
            </a:endParaRPr>
          </a:p>
        </p:txBody>
      </p:sp>
      <p:sp>
        <p:nvSpPr>
          <p:cNvPr id="283" name="Google Shape;283;p15"/>
          <p:cNvSpPr/>
          <p:nvPr/>
        </p:nvSpPr>
        <p:spPr>
          <a:xfrm>
            <a:off x="7041774" y="5157425"/>
            <a:ext cx="1661100"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Мобилизация</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в армию</a:t>
            </a:r>
            <a:endParaRPr b="1" sz="1600">
              <a:solidFill>
                <a:schemeClr val="dk1"/>
              </a:solidFill>
              <a:latin typeface="Century Gothic"/>
              <a:ea typeface="Century Gothic"/>
              <a:cs typeface="Century Gothic"/>
              <a:sym typeface="Century Gothic"/>
            </a:endParaRPr>
          </a:p>
        </p:txBody>
      </p:sp>
      <p:sp>
        <p:nvSpPr>
          <p:cNvPr id="284" name="Google Shape;284;p15"/>
          <p:cNvSpPr/>
          <p:nvPr/>
        </p:nvSpPr>
        <p:spPr>
          <a:xfrm>
            <a:off x="8267328" y="4076344"/>
            <a:ext cx="1296988"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Упадок </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сельского</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хозяйства</a:t>
            </a:r>
            <a:endParaRPr/>
          </a:p>
        </p:txBody>
      </p:sp>
      <p:sp>
        <p:nvSpPr>
          <p:cNvPr id="285" name="Google Shape;285;p15"/>
          <p:cNvSpPr/>
          <p:nvPr/>
        </p:nvSpPr>
        <p:spPr>
          <a:xfrm>
            <a:off x="9202376" y="5157425"/>
            <a:ext cx="1532700" cy="914400"/>
          </a:xfrm>
          <a:prstGeom prst="rect">
            <a:avLst/>
          </a:prstGeom>
          <a:solidFill>
            <a:srgbClr val="FFFF99"/>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Сниженние</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жизненного </a:t>
            </a:r>
            <a:endParaRPr/>
          </a:p>
          <a:p>
            <a:pPr indent="0" lvl="0" marL="0" marR="0" rtl="0" algn="ctr">
              <a:spcBef>
                <a:spcPts val="0"/>
              </a:spcBef>
              <a:spcAft>
                <a:spcPts val="0"/>
              </a:spcAft>
              <a:buNone/>
            </a:pPr>
            <a:r>
              <a:rPr b="1" lang="ru-RU" sz="1600">
                <a:solidFill>
                  <a:schemeClr val="dk1"/>
                </a:solidFill>
                <a:latin typeface="Century Gothic"/>
                <a:ea typeface="Century Gothic"/>
                <a:cs typeface="Century Gothic"/>
                <a:sym typeface="Century Gothic"/>
              </a:rPr>
              <a:t>уровня</a:t>
            </a:r>
            <a:endParaRPr b="1" sz="1600">
              <a:solidFill>
                <a:schemeClr val="dk1"/>
              </a:solidFill>
              <a:latin typeface="Century Gothic"/>
              <a:ea typeface="Century Gothic"/>
              <a:cs typeface="Century Gothic"/>
              <a:sym typeface="Century Gothic"/>
            </a:endParaRPr>
          </a:p>
        </p:txBody>
      </p:sp>
      <p:sp>
        <p:nvSpPr>
          <p:cNvPr id="286" name="Google Shape;286;p15"/>
          <p:cNvSpPr txBox="1"/>
          <p:nvPr/>
        </p:nvSpPr>
        <p:spPr>
          <a:xfrm>
            <a:off x="1488282" y="413870"/>
            <a:ext cx="885666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Noto Sans Symbols"/>
              <a:buNone/>
            </a:pPr>
            <a:r>
              <a:rPr lang="ru-RU" sz="2400">
                <a:solidFill>
                  <a:schemeClr val="lt1"/>
                </a:solidFill>
                <a:latin typeface="Times New Roman"/>
                <a:ea typeface="Times New Roman"/>
                <a:cs typeface="Times New Roman"/>
                <a:sym typeface="Times New Roman"/>
              </a:rPr>
              <a:t>   </a:t>
            </a:r>
            <a:r>
              <a:rPr b="1" lang="ru-RU" sz="2400">
                <a:solidFill>
                  <a:schemeClr val="lt1"/>
                </a:solidFill>
                <a:latin typeface="Times New Roman"/>
                <a:ea typeface="Times New Roman"/>
                <a:cs typeface="Times New Roman"/>
                <a:sym typeface="Times New Roman"/>
              </a:rPr>
              <a:t>Таким образом, в 1915-1917 гг. территория Беларуси стала ареной боевых действий Первой мировой войны. Война привела к гибели людей, упадку экономики.</a:t>
            </a:r>
            <a:endParaRPr b="1" sz="24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20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2000"/>
                                        <p:tgtEl>
                                          <p:spTgt spid="26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2000"/>
                                        <p:tgtEl>
                                          <p:spTgt spid="27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2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2000"/>
                                        <p:tgtEl>
                                          <p:spTgt spid="279"/>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2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2000"/>
                                        <p:tgtEl>
                                          <p:spTgt spid="280"/>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2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2000"/>
                                        <p:tgtEl>
                                          <p:spTgt spid="281"/>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2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2000"/>
                                        <p:tgtEl>
                                          <p:spTgt spid="282"/>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2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2000"/>
                                        <p:tgtEl>
                                          <p:spTgt spid="283"/>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2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2000"/>
                                        <p:tgtEl>
                                          <p:spTgt spid="284"/>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20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2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123337b97c0_0_1"/>
          <p:cNvSpPr txBox="1"/>
          <p:nvPr/>
        </p:nvSpPr>
        <p:spPr>
          <a:xfrm>
            <a:off x="1315475" y="1122050"/>
            <a:ext cx="9479400" cy="301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RU" sz="4600">
                <a:solidFill>
                  <a:srgbClr val="F4CCCC"/>
                </a:solidFill>
                <a:latin typeface="Century Gothic"/>
                <a:ea typeface="Century Gothic"/>
                <a:cs typeface="Century Gothic"/>
                <a:sym typeface="Century Gothic"/>
              </a:rPr>
              <a:t>Домашнее задание:</a:t>
            </a:r>
            <a:endParaRPr b="1" sz="4600">
              <a:solidFill>
                <a:srgbClr val="F4CCCC"/>
              </a:solidFill>
              <a:latin typeface="Century Gothic"/>
              <a:ea typeface="Century Gothic"/>
              <a:cs typeface="Century Gothic"/>
              <a:sym typeface="Century Gothic"/>
            </a:endParaRPr>
          </a:p>
          <a:p>
            <a:pPr indent="0" lvl="0" marL="0" rtl="0" algn="ctr">
              <a:spcBef>
                <a:spcPts val="0"/>
              </a:spcBef>
              <a:spcAft>
                <a:spcPts val="0"/>
              </a:spcAft>
              <a:buNone/>
            </a:pPr>
            <a:r>
              <a:rPr b="1" lang="ru-RU" sz="4600">
                <a:solidFill>
                  <a:srgbClr val="9FC5E8"/>
                </a:solidFill>
                <a:latin typeface="Century Gothic"/>
                <a:ea typeface="Century Gothic"/>
                <a:cs typeface="Century Gothic"/>
                <a:sym typeface="Century Gothic"/>
              </a:rPr>
              <a:t>§27,</a:t>
            </a:r>
            <a:endParaRPr b="1" sz="4600">
              <a:solidFill>
                <a:srgbClr val="9FC5E8"/>
              </a:solidFill>
              <a:latin typeface="Century Gothic"/>
              <a:ea typeface="Century Gothic"/>
              <a:cs typeface="Century Gothic"/>
              <a:sym typeface="Century Gothic"/>
            </a:endParaRPr>
          </a:p>
          <a:p>
            <a:pPr indent="0" lvl="0" marL="0" rtl="0" algn="ctr">
              <a:spcBef>
                <a:spcPts val="0"/>
              </a:spcBef>
              <a:spcAft>
                <a:spcPts val="0"/>
              </a:spcAft>
              <a:buNone/>
            </a:pPr>
            <a:r>
              <a:rPr b="1" lang="ru-RU" sz="4600">
                <a:solidFill>
                  <a:srgbClr val="9FC5E8"/>
                </a:solidFill>
                <a:latin typeface="Century Gothic"/>
                <a:ea typeface="Century Gothic"/>
                <a:cs typeface="Century Gothic"/>
                <a:sym typeface="Century Gothic"/>
              </a:rPr>
              <a:t>вопросы и задания стр. 130-131.</a:t>
            </a:r>
            <a:endParaRPr b="1" sz="4600">
              <a:solidFill>
                <a:srgbClr val="9FC5E8"/>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
          <p:cNvPicPr preferRelativeResize="0"/>
          <p:nvPr/>
        </p:nvPicPr>
        <p:blipFill>
          <a:blip r:embed="rId3">
            <a:alphaModFix/>
          </a:blip>
          <a:stretch>
            <a:fillRect/>
          </a:stretch>
        </p:blipFill>
        <p:spPr>
          <a:xfrm>
            <a:off x="208938" y="343028"/>
            <a:ext cx="11774125" cy="6171925"/>
          </a:xfrm>
          <a:prstGeom prst="rect">
            <a:avLst/>
          </a:prstGeom>
          <a:noFill/>
          <a:ln>
            <a:noFill/>
          </a:ln>
        </p:spPr>
      </p:pic>
      <p:sp>
        <p:nvSpPr>
          <p:cNvPr id="139" name="Google Shape;139;p2"/>
          <p:cNvSpPr/>
          <p:nvPr/>
        </p:nvSpPr>
        <p:spPr>
          <a:xfrm>
            <a:off x="522350" y="692850"/>
            <a:ext cx="10765800" cy="180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ru-RU" sz="5150" u="none" cap="none" strike="noStrike">
                <a:solidFill>
                  <a:srgbClr val="990000"/>
                </a:solidFill>
                <a:latin typeface="Lobster"/>
                <a:ea typeface="Lobster"/>
                <a:cs typeface="Lobster"/>
                <a:sym typeface="Lobster"/>
              </a:rPr>
              <a:t>События Первой мировой войны</a:t>
            </a:r>
            <a:endParaRPr sz="2500">
              <a:solidFill>
                <a:srgbClr val="990000"/>
              </a:solidFill>
              <a:latin typeface="Lobster"/>
              <a:ea typeface="Lobster"/>
              <a:cs typeface="Lobster"/>
              <a:sym typeface="Lobster"/>
            </a:endParaRPr>
          </a:p>
          <a:p>
            <a:pPr indent="0" lvl="0" marL="0" marR="0" rtl="0" algn="ctr">
              <a:spcBef>
                <a:spcPts val="0"/>
              </a:spcBef>
              <a:spcAft>
                <a:spcPts val="0"/>
              </a:spcAft>
              <a:buNone/>
            </a:pPr>
            <a:r>
              <a:rPr b="1" i="0" lang="ru-RU" sz="5150" u="none" cap="none" strike="noStrike">
                <a:solidFill>
                  <a:srgbClr val="990000"/>
                </a:solidFill>
                <a:latin typeface="Lobster"/>
                <a:ea typeface="Lobster"/>
                <a:cs typeface="Lobster"/>
                <a:sym typeface="Lobster"/>
              </a:rPr>
              <a:t>на белорусских землях </a:t>
            </a:r>
            <a:endParaRPr sz="2500">
              <a:solidFill>
                <a:srgbClr val="990000"/>
              </a:solidFill>
              <a:latin typeface="Lobster"/>
              <a:ea typeface="Lobster"/>
              <a:cs typeface="Lobster"/>
              <a:sym typeface="Lobs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1237a275b07_0_0"/>
          <p:cNvSpPr txBox="1"/>
          <p:nvPr/>
        </p:nvSpPr>
        <p:spPr>
          <a:xfrm>
            <a:off x="367550" y="0"/>
            <a:ext cx="11578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RU" sz="3700">
                <a:solidFill>
                  <a:srgbClr val="FFCC66"/>
                </a:solidFill>
              </a:rPr>
              <a:t>Ситуация перед Первой Мировой  Войной</a:t>
            </a:r>
            <a:endParaRPr sz="100"/>
          </a:p>
        </p:txBody>
      </p:sp>
      <p:sp>
        <p:nvSpPr>
          <p:cNvPr id="145" name="Google Shape;145;g1237a275b07_0_0"/>
          <p:cNvSpPr txBox="1"/>
          <p:nvPr/>
        </p:nvSpPr>
        <p:spPr>
          <a:xfrm>
            <a:off x="306750" y="986625"/>
            <a:ext cx="7808700" cy="560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RU" sz="3200">
                <a:solidFill>
                  <a:srgbClr val="DD7E6B"/>
                </a:solidFill>
              </a:rPr>
              <a:t>В 1882 году</a:t>
            </a:r>
            <a:r>
              <a:rPr b="1" lang="ru-RU" sz="3200">
                <a:solidFill>
                  <a:srgbClr val="EAEAEA"/>
                </a:solidFill>
              </a:rPr>
              <a:t> Германия, Австро-Венгрия и Италия подписали договор о создании Тройственного союза.</a:t>
            </a:r>
            <a:endParaRPr b="1" sz="3200">
              <a:solidFill>
                <a:srgbClr val="EAEAEA"/>
              </a:solidFill>
            </a:endParaRPr>
          </a:p>
          <a:p>
            <a:pPr indent="0" lvl="0" marL="0" rtl="0" algn="l">
              <a:spcBef>
                <a:spcPts val="0"/>
              </a:spcBef>
              <a:spcAft>
                <a:spcPts val="0"/>
              </a:spcAft>
              <a:buNone/>
            </a:pPr>
            <a:r>
              <a:t/>
            </a:r>
            <a:endParaRPr b="1" sz="3200">
              <a:solidFill>
                <a:srgbClr val="EAEAEA"/>
              </a:solidFill>
            </a:endParaRPr>
          </a:p>
          <a:p>
            <a:pPr indent="0" lvl="0" marL="0" rtl="0" algn="l">
              <a:spcBef>
                <a:spcPts val="0"/>
              </a:spcBef>
              <a:spcAft>
                <a:spcPts val="0"/>
              </a:spcAft>
              <a:buNone/>
            </a:pPr>
            <a:r>
              <a:rPr b="1" lang="ru-RU" sz="3200">
                <a:solidFill>
                  <a:srgbClr val="DD7E6B"/>
                </a:solidFill>
              </a:rPr>
              <a:t>В 1904 - 1907</a:t>
            </a:r>
            <a:r>
              <a:rPr b="1" lang="ru-RU" sz="3200">
                <a:solidFill>
                  <a:srgbClr val="EAEAEA"/>
                </a:solidFill>
              </a:rPr>
              <a:t> годах сформировался военный блок Антанта, состоящий </a:t>
            </a:r>
            <a:endParaRPr b="1" sz="3200">
              <a:solidFill>
                <a:srgbClr val="EAEAEA"/>
              </a:solidFill>
            </a:endParaRPr>
          </a:p>
          <a:p>
            <a:pPr indent="0" lvl="0" marL="0" rtl="0" algn="l">
              <a:spcBef>
                <a:spcPts val="0"/>
              </a:spcBef>
              <a:spcAft>
                <a:spcPts val="0"/>
              </a:spcAft>
              <a:buNone/>
            </a:pPr>
            <a:r>
              <a:rPr b="1" lang="ru-RU" sz="3200">
                <a:solidFill>
                  <a:srgbClr val="EAEAEA"/>
                </a:solidFill>
              </a:rPr>
              <a:t>из Великобритании, Франции и России. Он был основан в противовес Тройственному союзу (центральным державам). </a:t>
            </a:r>
            <a:endParaRPr b="1" sz="3200">
              <a:solidFill>
                <a:srgbClr val="EAEAEA"/>
              </a:solidFill>
            </a:endParaRPr>
          </a:p>
        </p:txBody>
      </p:sp>
      <p:pic>
        <p:nvPicPr>
          <p:cNvPr id="146" name="Google Shape;146;g1237a275b07_0_0"/>
          <p:cNvPicPr preferRelativeResize="0"/>
          <p:nvPr/>
        </p:nvPicPr>
        <p:blipFill>
          <a:blip r:embed="rId3">
            <a:alphaModFix/>
          </a:blip>
          <a:stretch>
            <a:fillRect/>
          </a:stretch>
        </p:blipFill>
        <p:spPr>
          <a:xfrm>
            <a:off x="8174300" y="754200"/>
            <a:ext cx="3771751" cy="2577363"/>
          </a:xfrm>
          <a:prstGeom prst="rect">
            <a:avLst/>
          </a:prstGeom>
          <a:noFill/>
          <a:ln>
            <a:noFill/>
          </a:ln>
        </p:spPr>
      </p:pic>
      <p:pic>
        <p:nvPicPr>
          <p:cNvPr id="147" name="Google Shape;147;g1237a275b07_0_0"/>
          <p:cNvPicPr preferRelativeResize="0"/>
          <p:nvPr/>
        </p:nvPicPr>
        <p:blipFill rotWithShape="1">
          <a:blip r:embed="rId4">
            <a:alphaModFix/>
          </a:blip>
          <a:srcRect b="0" l="10738" r="0" t="0"/>
          <a:stretch/>
        </p:blipFill>
        <p:spPr>
          <a:xfrm>
            <a:off x="7728550" y="3664425"/>
            <a:ext cx="4297099" cy="286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1237a275b07_0_14"/>
          <p:cNvSpPr txBox="1"/>
          <p:nvPr/>
        </p:nvSpPr>
        <p:spPr>
          <a:xfrm>
            <a:off x="251500" y="0"/>
            <a:ext cx="11684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RU" sz="4000">
                <a:solidFill>
                  <a:srgbClr val="FFCC66"/>
                </a:solidFill>
              </a:rPr>
              <a:t>Основные причины Первой мировой войны</a:t>
            </a:r>
            <a:endParaRPr b="1"/>
          </a:p>
        </p:txBody>
      </p:sp>
      <p:sp>
        <p:nvSpPr>
          <p:cNvPr id="153" name="Google Shape;153;g1237a275b07_0_14"/>
          <p:cNvSpPr txBox="1"/>
          <p:nvPr/>
        </p:nvSpPr>
        <p:spPr>
          <a:xfrm>
            <a:off x="425625" y="800400"/>
            <a:ext cx="10707900" cy="5577000"/>
          </a:xfrm>
          <a:prstGeom prst="rect">
            <a:avLst/>
          </a:prstGeom>
          <a:noFill/>
          <a:ln>
            <a:noFill/>
          </a:ln>
        </p:spPr>
        <p:txBody>
          <a:bodyPr anchorCtr="0" anchor="t" bIns="91425" lIns="91425" spcFirstLastPara="1" rIns="91425" wrap="square" tIns="91425">
            <a:spAutoFit/>
          </a:bodyPr>
          <a:lstStyle/>
          <a:p>
            <a:pPr indent="-457200" lvl="0" marL="457200" rtl="0" algn="l">
              <a:lnSpc>
                <a:spcPct val="80000"/>
              </a:lnSpc>
              <a:spcBef>
                <a:spcPts val="600"/>
              </a:spcBef>
              <a:spcAft>
                <a:spcPts val="0"/>
              </a:spcAft>
              <a:buClr>
                <a:srgbClr val="DD7E6B"/>
              </a:buClr>
              <a:buSzPts val="3600"/>
              <a:buAutoNum type="arabicPeriod"/>
            </a:pPr>
            <a:r>
              <a:rPr b="1" lang="ru-RU" sz="3600">
                <a:solidFill>
                  <a:srgbClr val="DD7E6B"/>
                </a:solidFill>
              </a:rPr>
              <a:t>Стремление ведущих стран к экспансии:</a:t>
            </a:r>
            <a:endParaRPr b="1" sz="3600">
              <a:solidFill>
                <a:srgbClr val="DD7E6B"/>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территориальной</a:t>
            </a:r>
            <a:endParaRPr b="1" sz="3000">
              <a:solidFill>
                <a:srgbClr val="EAEAEA"/>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военно – политической</a:t>
            </a:r>
            <a:endParaRPr b="1" sz="3000">
              <a:solidFill>
                <a:srgbClr val="EAEAEA"/>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финансово-экономической</a:t>
            </a:r>
            <a:endParaRPr b="1" sz="3000">
              <a:solidFill>
                <a:srgbClr val="EAEAEA"/>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социокультурной</a:t>
            </a:r>
            <a:endParaRPr b="1" sz="3000">
              <a:solidFill>
                <a:srgbClr val="EAEAEA"/>
              </a:solidFill>
            </a:endParaRPr>
          </a:p>
          <a:p>
            <a:pPr indent="0" lvl="0" marL="0" rtl="0" algn="l">
              <a:lnSpc>
                <a:spcPct val="80000"/>
              </a:lnSpc>
              <a:spcBef>
                <a:spcPts val="600"/>
              </a:spcBef>
              <a:spcAft>
                <a:spcPts val="0"/>
              </a:spcAft>
              <a:buNone/>
            </a:pPr>
            <a:r>
              <a:rPr b="1" lang="ru-RU" sz="3600">
                <a:solidFill>
                  <a:srgbClr val="DD7E6B"/>
                </a:solidFill>
              </a:rPr>
              <a:t>2. Многовековое соперничество:</a:t>
            </a:r>
            <a:endParaRPr b="1" sz="3600">
              <a:solidFill>
                <a:srgbClr val="DD7E6B"/>
              </a:solidFill>
            </a:endParaRPr>
          </a:p>
          <a:p>
            <a:pPr indent="-419100" lvl="0" marL="457200" rtl="0" algn="l">
              <a:lnSpc>
                <a:spcPct val="80000"/>
              </a:lnSpc>
              <a:spcBef>
                <a:spcPts val="400"/>
              </a:spcBef>
              <a:spcAft>
                <a:spcPts val="0"/>
              </a:spcAft>
              <a:buClr>
                <a:srgbClr val="EAEAEA"/>
              </a:buClr>
              <a:buSzPts val="3000"/>
              <a:buChar char="❖"/>
            </a:pPr>
            <a:r>
              <a:rPr b="1" lang="ru-RU" sz="3000">
                <a:solidFill>
                  <a:srgbClr val="EAEAEA"/>
                </a:solidFill>
              </a:rPr>
              <a:t>между Францией и Германией</a:t>
            </a:r>
            <a:endParaRPr b="1" sz="3000">
              <a:solidFill>
                <a:srgbClr val="EAEAEA"/>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между  Австро-Венгрией и Россией на Балканах</a:t>
            </a:r>
            <a:endParaRPr b="1" sz="3000">
              <a:solidFill>
                <a:srgbClr val="EAEAEA"/>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между Россией и Германией в польском вопросе</a:t>
            </a:r>
            <a:endParaRPr b="1" sz="3000">
              <a:solidFill>
                <a:srgbClr val="EAEAEA"/>
              </a:solidFill>
            </a:endParaRPr>
          </a:p>
          <a:p>
            <a:pPr indent="-419100" lvl="0" marL="457200" rtl="0" algn="l">
              <a:lnSpc>
                <a:spcPct val="80000"/>
              </a:lnSpc>
              <a:spcBef>
                <a:spcPts val="0"/>
              </a:spcBef>
              <a:spcAft>
                <a:spcPts val="0"/>
              </a:spcAft>
              <a:buClr>
                <a:srgbClr val="EAEAEA"/>
              </a:buClr>
              <a:buSzPts val="3000"/>
              <a:buChar char="❖"/>
            </a:pPr>
            <a:r>
              <a:rPr b="1" lang="ru-RU" sz="3000">
                <a:solidFill>
                  <a:srgbClr val="EAEAEA"/>
                </a:solidFill>
              </a:rPr>
              <a:t>между Германией и Великобританией за гегемонию на морях и в колониях </a:t>
            </a:r>
            <a:endParaRPr b="1" sz="3000">
              <a:solidFill>
                <a:srgbClr val="EAEAEA"/>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1237a275b07_0_26"/>
          <p:cNvSpPr txBox="1"/>
          <p:nvPr/>
        </p:nvSpPr>
        <p:spPr>
          <a:xfrm>
            <a:off x="435275" y="145100"/>
            <a:ext cx="11355900" cy="1015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600"/>
              </a:spcBef>
              <a:spcAft>
                <a:spcPts val="0"/>
              </a:spcAft>
              <a:buNone/>
            </a:pPr>
            <a:r>
              <a:rPr b="1" lang="ru-RU" sz="3000">
                <a:solidFill>
                  <a:srgbClr val="DD7E6B"/>
                </a:solidFill>
              </a:rPr>
              <a:t>Повод к войне</a:t>
            </a:r>
            <a:r>
              <a:rPr b="1" lang="ru-RU" sz="2400">
                <a:solidFill>
                  <a:srgbClr val="FFE0A3"/>
                </a:solidFill>
              </a:rPr>
              <a:t> </a:t>
            </a:r>
            <a:r>
              <a:rPr b="1" lang="ru-RU" sz="2400">
                <a:solidFill>
                  <a:schemeClr val="lt1"/>
                </a:solidFill>
              </a:rPr>
              <a:t>– убийство наследника австро-венгерского престола эрцгерцога Франца-Фердинанда</a:t>
            </a:r>
            <a:endParaRPr b="1" sz="2400">
              <a:solidFill>
                <a:schemeClr val="lt1"/>
              </a:solidFill>
            </a:endParaRPr>
          </a:p>
        </p:txBody>
      </p:sp>
      <p:pic>
        <p:nvPicPr>
          <p:cNvPr id="159" name="Google Shape;159;g1237a275b07_0_26">
            <a:hlinkClick r:id="rId3"/>
          </p:cNvPr>
          <p:cNvPicPr preferRelativeResize="0"/>
          <p:nvPr/>
        </p:nvPicPr>
        <p:blipFill>
          <a:blip r:embed="rId4">
            <a:alphaModFix/>
          </a:blip>
          <a:stretch>
            <a:fillRect/>
          </a:stretch>
        </p:blipFill>
        <p:spPr>
          <a:xfrm>
            <a:off x="152400" y="1393050"/>
            <a:ext cx="7924374" cy="4845901"/>
          </a:xfrm>
          <a:prstGeom prst="rect">
            <a:avLst/>
          </a:prstGeom>
          <a:noFill/>
          <a:ln>
            <a:noFill/>
          </a:ln>
        </p:spPr>
      </p:pic>
      <p:pic>
        <p:nvPicPr>
          <p:cNvPr id="160" name="Google Shape;160;g1237a275b07_0_26"/>
          <p:cNvPicPr preferRelativeResize="0"/>
          <p:nvPr/>
        </p:nvPicPr>
        <p:blipFill>
          <a:blip r:embed="rId5">
            <a:alphaModFix/>
          </a:blip>
          <a:stretch>
            <a:fillRect/>
          </a:stretch>
        </p:blipFill>
        <p:spPr>
          <a:xfrm>
            <a:off x="8519375" y="1393050"/>
            <a:ext cx="3029925" cy="4367950"/>
          </a:xfrm>
          <a:prstGeom prst="rect">
            <a:avLst/>
          </a:prstGeom>
          <a:noFill/>
          <a:ln>
            <a:noFill/>
          </a:ln>
        </p:spPr>
      </p:pic>
      <p:sp>
        <p:nvSpPr>
          <p:cNvPr id="161" name="Google Shape;161;g1237a275b07_0_26"/>
          <p:cNvSpPr txBox="1"/>
          <p:nvPr/>
        </p:nvSpPr>
        <p:spPr>
          <a:xfrm>
            <a:off x="8879600" y="6035825"/>
            <a:ext cx="2805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RU" sz="2300">
                <a:solidFill>
                  <a:schemeClr val="lt1"/>
                </a:solidFill>
                <a:latin typeface="Century Gothic"/>
                <a:ea typeface="Century Gothic"/>
                <a:cs typeface="Century Gothic"/>
                <a:sym typeface="Century Gothic"/>
              </a:rPr>
              <a:t>Г</a:t>
            </a:r>
            <a:r>
              <a:rPr b="1" lang="ru-RU" sz="2300">
                <a:solidFill>
                  <a:schemeClr val="lt1"/>
                </a:solidFill>
                <a:latin typeface="Century Gothic"/>
                <a:ea typeface="Century Gothic"/>
                <a:cs typeface="Century Gothic"/>
                <a:sym typeface="Century Gothic"/>
              </a:rPr>
              <a:t>аврило Принцип</a:t>
            </a:r>
            <a:endParaRPr b="1" sz="2300">
              <a:solidFill>
                <a:schemeClr val="lt1"/>
              </a:solidFill>
              <a:latin typeface="Century Gothic"/>
              <a:ea typeface="Century Gothic"/>
              <a:cs typeface="Century Gothic"/>
              <a:sym typeface="Century Gothic"/>
            </a:endParaRPr>
          </a:p>
        </p:txBody>
      </p:sp>
      <p:sp>
        <p:nvSpPr>
          <p:cNvPr id="162" name="Google Shape;162;g1237a275b07_0_26"/>
          <p:cNvSpPr txBox="1"/>
          <p:nvPr/>
        </p:nvSpPr>
        <p:spPr>
          <a:xfrm>
            <a:off x="357875" y="6316325"/>
            <a:ext cx="58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RU" u="sng">
                <a:solidFill>
                  <a:schemeClr val="hlink"/>
                </a:solidFill>
                <a:hlinkClick r:id="rId6"/>
              </a:rPr>
              <a:t>https://www.youtube.com/watch?v=kCYAUiUGTns</a:t>
            </a:r>
            <a:r>
              <a:rPr lang="ru-RU">
                <a:solidFill>
                  <a:schemeClr val="lt1"/>
                </a:solidFill>
              </a:rPr>
              <a:t> </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
          <p:cNvSpPr/>
          <p:nvPr/>
        </p:nvSpPr>
        <p:spPr>
          <a:xfrm>
            <a:off x="365760" y="178370"/>
            <a:ext cx="11388436"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ru-RU" sz="2400" u="none" cap="none" strike="noStrike">
                <a:solidFill>
                  <a:schemeClr val="lt1"/>
                </a:solidFill>
                <a:latin typeface="Century Gothic"/>
                <a:ea typeface="Century Gothic"/>
                <a:cs typeface="Century Gothic"/>
                <a:sym typeface="Century Gothic"/>
              </a:rPr>
              <a:t>Обострение противоречий между Германией, Австро-Венгрией и Италией, с одной стороны, и Россией, Англией и Францией — с другой, привели </a:t>
            </a:r>
            <a:r>
              <a:rPr b="1" i="0" lang="ru-RU" sz="2400" u="none" cap="none" strike="noStrike">
                <a:solidFill>
                  <a:srgbClr val="FFC000"/>
                </a:solidFill>
                <a:latin typeface="Century Gothic"/>
                <a:ea typeface="Century Gothic"/>
                <a:cs typeface="Century Gothic"/>
                <a:sym typeface="Century Gothic"/>
              </a:rPr>
              <a:t>1 августа 1914 г. </a:t>
            </a:r>
            <a:r>
              <a:rPr b="1" i="0" lang="ru-RU" sz="2400" u="none" cap="none" strike="noStrike">
                <a:solidFill>
                  <a:schemeClr val="lt1"/>
                </a:solidFill>
                <a:latin typeface="Century Gothic"/>
                <a:ea typeface="Century Gothic"/>
                <a:cs typeface="Century Gothic"/>
                <a:sym typeface="Century Gothic"/>
              </a:rPr>
              <a:t>к началу Первой мировой войны. </a:t>
            </a:r>
            <a:endParaRPr/>
          </a:p>
          <a:p>
            <a:pPr indent="0" lvl="0" marL="0" marR="0" rtl="0" algn="l">
              <a:spcBef>
                <a:spcPts val="0"/>
              </a:spcBef>
              <a:spcAft>
                <a:spcPts val="0"/>
              </a:spcAft>
              <a:buNone/>
            </a:pPr>
            <a:r>
              <a:rPr b="1" lang="ru-RU" sz="2400">
                <a:solidFill>
                  <a:schemeClr val="lt1"/>
                </a:solidFill>
                <a:latin typeface="Century Gothic"/>
                <a:ea typeface="Century Gothic"/>
                <a:cs typeface="Century Gothic"/>
                <a:sym typeface="Century Gothic"/>
              </a:rPr>
              <a:t>В военные действия было втянуто </a:t>
            </a:r>
            <a:r>
              <a:rPr b="1" lang="ru-RU" sz="2400">
                <a:solidFill>
                  <a:srgbClr val="FFC000"/>
                </a:solidFill>
                <a:latin typeface="Century Gothic"/>
                <a:ea typeface="Century Gothic"/>
                <a:cs typeface="Century Gothic"/>
                <a:sym typeface="Century Gothic"/>
              </a:rPr>
              <a:t>38 стран с населением 1,5 млрд человек. </a:t>
            </a:r>
            <a:endParaRPr b="1" sz="2400">
              <a:solidFill>
                <a:schemeClr val="lt1"/>
              </a:solidFill>
              <a:latin typeface="Century Gothic"/>
              <a:ea typeface="Century Gothic"/>
              <a:cs typeface="Century Gothic"/>
              <a:sym typeface="Century Gothic"/>
            </a:endParaRPr>
          </a:p>
        </p:txBody>
      </p:sp>
      <p:pic>
        <p:nvPicPr>
          <p:cNvPr id="168" name="Google Shape;168;p3"/>
          <p:cNvPicPr preferRelativeResize="0"/>
          <p:nvPr/>
        </p:nvPicPr>
        <p:blipFill rotWithShape="1">
          <a:blip r:embed="rId3">
            <a:alphaModFix/>
          </a:blip>
          <a:srcRect b="0" l="0" r="0" t="0"/>
          <a:stretch/>
        </p:blipFill>
        <p:spPr>
          <a:xfrm>
            <a:off x="2643674" y="2249683"/>
            <a:ext cx="7035281" cy="40201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
          <p:cNvSpPr/>
          <p:nvPr/>
        </p:nvSpPr>
        <p:spPr>
          <a:xfrm>
            <a:off x="263125" y="183775"/>
            <a:ext cx="8171400" cy="606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2400">
                <a:solidFill>
                  <a:srgbClr val="DD7E6B"/>
                </a:solidFill>
                <a:latin typeface="Century Gothic"/>
                <a:ea typeface="Century Gothic"/>
                <a:cs typeface="Century Gothic"/>
                <a:sym typeface="Century Gothic"/>
              </a:rPr>
              <a:t>С первых дней войны белорусские губернии были переведены на военное положение:</a:t>
            </a:r>
            <a:endParaRPr sz="1600">
              <a:solidFill>
                <a:srgbClr val="DD7E6B"/>
              </a:solidFill>
            </a:endParaRPr>
          </a:p>
          <a:p>
            <a:pPr indent="-355600" lvl="0" marL="342900" marR="0" rtl="0" algn="l">
              <a:spcBef>
                <a:spcPts val="0"/>
              </a:spcBef>
              <a:spcAft>
                <a:spcPts val="0"/>
              </a:spcAft>
              <a:buClr>
                <a:schemeClr val="lt1"/>
              </a:buClr>
              <a:buSzPts val="2400"/>
              <a:buFont typeface="Noto Sans Symbols"/>
              <a:buChar char="✔"/>
            </a:pPr>
            <a:r>
              <a:rPr b="1" lang="ru-RU" sz="2400">
                <a:solidFill>
                  <a:schemeClr val="lt1"/>
                </a:solidFill>
                <a:latin typeface="Century Gothic"/>
                <a:ea typeface="Century Gothic"/>
                <a:cs typeface="Century Gothic"/>
                <a:sym typeface="Century Gothic"/>
              </a:rPr>
              <a:t>установлен жесткий военно-полицейский режим, </a:t>
            </a:r>
            <a:endParaRPr b="1" sz="2400">
              <a:solidFill>
                <a:schemeClr val="lt1"/>
              </a:solidFill>
              <a:latin typeface="Century Gothic"/>
              <a:ea typeface="Century Gothic"/>
              <a:cs typeface="Century Gothic"/>
              <a:sym typeface="Century Gothic"/>
            </a:endParaRPr>
          </a:p>
          <a:p>
            <a:pPr indent="-355600" lvl="0" marL="342900" marR="0" rtl="0" algn="l">
              <a:spcBef>
                <a:spcPts val="0"/>
              </a:spcBef>
              <a:spcAft>
                <a:spcPts val="0"/>
              </a:spcAft>
              <a:buClr>
                <a:schemeClr val="lt1"/>
              </a:buClr>
              <a:buSzPts val="2400"/>
              <a:buFont typeface="Noto Sans Symbols"/>
              <a:buChar char="✔"/>
            </a:pPr>
            <a:r>
              <a:rPr b="1" lang="ru-RU" sz="2400">
                <a:solidFill>
                  <a:schemeClr val="lt1"/>
                </a:solidFill>
                <a:latin typeface="Century Gothic"/>
                <a:ea typeface="Century Gothic"/>
                <a:cs typeface="Century Gothic"/>
                <a:sym typeface="Century Gothic"/>
              </a:rPr>
              <a:t>запрещена деятельность политических партий, собрания и митинги. большинство белорусских организаций прекратили свою деятельность.</a:t>
            </a:r>
            <a:endParaRPr sz="1600"/>
          </a:p>
          <a:p>
            <a:pPr indent="-355600" lvl="0" marL="342900" marR="0" rtl="0" algn="l">
              <a:spcBef>
                <a:spcPts val="0"/>
              </a:spcBef>
              <a:spcAft>
                <a:spcPts val="0"/>
              </a:spcAft>
              <a:buClr>
                <a:schemeClr val="lt1"/>
              </a:buClr>
              <a:buSzPts val="2400"/>
              <a:buFont typeface="Noto Sans Symbols"/>
              <a:buChar char="✔"/>
            </a:pPr>
            <a:r>
              <a:rPr b="1" lang="ru-RU" sz="2400">
                <a:solidFill>
                  <a:schemeClr val="lt1"/>
                </a:solidFill>
                <a:latin typeface="Century Gothic"/>
                <a:ea typeface="Century Gothic"/>
                <a:cs typeface="Century Gothic"/>
                <a:sym typeface="Century Gothic"/>
              </a:rPr>
              <a:t>в Беларуси разместилась полуторамиллионная царская армия. </a:t>
            </a:r>
            <a:endParaRPr b="1" sz="2400">
              <a:solidFill>
                <a:schemeClr val="lt1"/>
              </a:solidFill>
              <a:latin typeface="Century Gothic"/>
              <a:ea typeface="Century Gothic"/>
              <a:cs typeface="Century Gothic"/>
              <a:sym typeface="Century Gothic"/>
            </a:endParaRPr>
          </a:p>
          <a:p>
            <a:pPr indent="-355600" lvl="0" marL="342900" marR="0" rtl="0" algn="l">
              <a:spcBef>
                <a:spcPts val="0"/>
              </a:spcBef>
              <a:spcAft>
                <a:spcPts val="0"/>
              </a:spcAft>
              <a:buClr>
                <a:schemeClr val="lt1"/>
              </a:buClr>
              <a:buSzPts val="2400"/>
              <a:buFont typeface="Noto Sans Symbols"/>
              <a:buChar char="✔"/>
            </a:pPr>
            <a:r>
              <a:rPr b="1" lang="ru-RU" sz="2400">
                <a:solidFill>
                  <a:schemeClr val="lt1"/>
                </a:solidFill>
                <a:latin typeface="Century Gothic"/>
                <a:ea typeface="Century Gothic"/>
                <a:cs typeface="Century Gothic"/>
                <a:sym typeface="Century Gothic"/>
              </a:rPr>
              <a:t>города и местечки были переполнены солдатами, штабами, госпиталями, складами, мастерскими по ремонту оружия. </a:t>
            </a:r>
            <a:endParaRPr b="1" sz="2400">
              <a:solidFill>
                <a:schemeClr val="lt1"/>
              </a:solidFill>
              <a:latin typeface="Century Gothic"/>
              <a:ea typeface="Century Gothic"/>
              <a:cs typeface="Century Gothic"/>
              <a:sym typeface="Century Gothic"/>
            </a:endParaRPr>
          </a:p>
          <a:p>
            <a:pPr indent="-355600" lvl="0" marL="342900" marR="0" rtl="0" algn="l">
              <a:spcBef>
                <a:spcPts val="0"/>
              </a:spcBef>
              <a:spcAft>
                <a:spcPts val="0"/>
              </a:spcAft>
              <a:buClr>
                <a:srgbClr val="DD7E6B"/>
              </a:buClr>
              <a:buSzPts val="2400"/>
              <a:buFont typeface="Noto Sans Symbols"/>
              <a:buChar char="✔"/>
            </a:pPr>
            <a:r>
              <a:rPr b="1" lang="ru-RU" sz="2400">
                <a:solidFill>
                  <a:srgbClr val="DD7E6B"/>
                </a:solidFill>
                <a:latin typeface="Century Gothic"/>
                <a:ea typeface="Century Gothic"/>
                <a:cs typeface="Century Gothic"/>
                <a:sym typeface="Century Gothic"/>
              </a:rPr>
              <a:t>в Барановичах была размещена Ставка Верховного главнокомандующего. </a:t>
            </a:r>
            <a:endParaRPr b="1" sz="2400">
              <a:solidFill>
                <a:srgbClr val="DD7E6B"/>
              </a:solidFill>
              <a:latin typeface="Century Gothic"/>
              <a:ea typeface="Century Gothic"/>
              <a:cs typeface="Century Gothic"/>
              <a:sym typeface="Century Gothic"/>
            </a:endParaRPr>
          </a:p>
          <a:p>
            <a:pPr indent="-355600" lvl="0" marL="342900" marR="0" rtl="0" algn="l">
              <a:spcBef>
                <a:spcPts val="0"/>
              </a:spcBef>
              <a:spcAft>
                <a:spcPts val="0"/>
              </a:spcAft>
              <a:buClr>
                <a:schemeClr val="lt1"/>
              </a:buClr>
              <a:buSzPts val="2400"/>
              <a:buFont typeface="Noto Sans Symbols"/>
              <a:buChar char="✔"/>
            </a:pPr>
            <a:r>
              <a:rPr b="1" lang="ru-RU" sz="2400">
                <a:solidFill>
                  <a:schemeClr val="lt1"/>
                </a:solidFill>
                <a:latin typeface="Century Gothic"/>
                <a:ea typeface="Century Gothic"/>
                <a:cs typeface="Century Gothic"/>
                <a:sym typeface="Century Gothic"/>
              </a:rPr>
              <a:t>проходила мобилизация (призыв) жителей белорусских губерний в российскую армию. </a:t>
            </a:r>
            <a:endParaRPr sz="1600"/>
          </a:p>
        </p:txBody>
      </p:sp>
      <p:pic>
        <p:nvPicPr>
          <p:cNvPr id="174" name="Google Shape;174;p4"/>
          <p:cNvPicPr preferRelativeResize="0"/>
          <p:nvPr/>
        </p:nvPicPr>
        <p:blipFill rotWithShape="1">
          <a:blip r:embed="rId3">
            <a:alphaModFix/>
          </a:blip>
          <a:srcRect b="0" l="0" r="0" t="0"/>
          <a:stretch/>
        </p:blipFill>
        <p:spPr>
          <a:xfrm>
            <a:off x="8687000" y="4771300"/>
            <a:ext cx="3283475" cy="1999625"/>
          </a:xfrm>
          <a:prstGeom prst="rect">
            <a:avLst/>
          </a:prstGeom>
          <a:noFill/>
          <a:ln>
            <a:noFill/>
          </a:ln>
        </p:spPr>
      </p:pic>
      <p:pic>
        <p:nvPicPr>
          <p:cNvPr id="175" name="Google Shape;175;p4"/>
          <p:cNvPicPr preferRelativeResize="0"/>
          <p:nvPr/>
        </p:nvPicPr>
        <p:blipFill rotWithShape="1">
          <a:blip r:embed="rId4">
            <a:alphaModFix/>
          </a:blip>
          <a:srcRect b="0" l="0" r="0" t="0"/>
          <a:stretch/>
        </p:blipFill>
        <p:spPr>
          <a:xfrm>
            <a:off x="8687000" y="88900"/>
            <a:ext cx="3283475" cy="2277725"/>
          </a:xfrm>
          <a:prstGeom prst="rect">
            <a:avLst/>
          </a:prstGeom>
          <a:noFill/>
          <a:ln>
            <a:noFill/>
          </a:ln>
        </p:spPr>
      </p:pic>
      <p:pic>
        <p:nvPicPr>
          <p:cNvPr id="176" name="Google Shape;176;p4"/>
          <p:cNvPicPr preferRelativeResize="0"/>
          <p:nvPr/>
        </p:nvPicPr>
        <p:blipFill rotWithShape="1">
          <a:blip r:embed="rId5">
            <a:alphaModFix/>
          </a:blip>
          <a:srcRect b="0" l="0" r="0" t="0"/>
          <a:stretch/>
        </p:blipFill>
        <p:spPr>
          <a:xfrm>
            <a:off x="8687000" y="2523925"/>
            <a:ext cx="3283475" cy="2148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5"/>
          <p:cNvPicPr preferRelativeResize="0"/>
          <p:nvPr/>
        </p:nvPicPr>
        <p:blipFill rotWithShape="1">
          <a:blip r:embed="rId3">
            <a:alphaModFix/>
          </a:blip>
          <a:srcRect b="0" l="0" r="0" t="0"/>
          <a:stretch/>
        </p:blipFill>
        <p:spPr>
          <a:xfrm>
            <a:off x="270850" y="102275"/>
            <a:ext cx="11650976" cy="6539025"/>
          </a:xfrm>
          <a:prstGeom prst="rect">
            <a:avLst/>
          </a:prstGeom>
          <a:noFill/>
          <a:ln cap="flat" cmpd="sng" w="9525">
            <a:solidFill>
              <a:srgbClr val="DCB1BA"/>
            </a:solidFill>
            <a:prstDash val="solid"/>
            <a:round/>
            <a:headEnd len="sm" w="sm" type="none"/>
            <a:tailEnd len="sm" w="sm" type="none"/>
          </a:ln>
        </p:spPr>
      </p:pic>
      <p:sp>
        <p:nvSpPr>
          <p:cNvPr id="182" name="Google Shape;182;p5"/>
          <p:cNvSpPr/>
          <p:nvPr/>
        </p:nvSpPr>
        <p:spPr>
          <a:xfrm rot="1438284">
            <a:off x="2443968" y="1529623"/>
            <a:ext cx="978388" cy="240942"/>
          </a:xfrm>
          <a:prstGeom prst="rightArrow">
            <a:avLst>
              <a:gd fmla="val 50000" name="adj1"/>
              <a:gd fmla="val 50000" name="adj2"/>
            </a:avLst>
          </a:prstGeom>
          <a:solidFill>
            <a:srgbClr val="00B0F0"/>
          </a:solidFill>
          <a:ln cap="rnd" cmpd="sng" w="19050">
            <a:solidFill>
              <a:srgbClr val="515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183" name="Google Shape;183;p5"/>
          <p:cNvPicPr preferRelativeResize="0"/>
          <p:nvPr/>
        </p:nvPicPr>
        <p:blipFill rotWithShape="1">
          <a:blip r:embed="rId4">
            <a:alphaModFix/>
          </a:blip>
          <a:srcRect b="0" l="0" r="0" t="0"/>
          <a:stretch/>
        </p:blipFill>
        <p:spPr>
          <a:xfrm rot="511341">
            <a:off x="3538259" y="1892406"/>
            <a:ext cx="1468186" cy="672691"/>
          </a:xfrm>
          <a:prstGeom prst="rect">
            <a:avLst/>
          </a:prstGeom>
          <a:noFill/>
          <a:ln>
            <a:noFill/>
          </a:ln>
        </p:spPr>
      </p:pic>
      <p:pic>
        <p:nvPicPr>
          <p:cNvPr id="184" name="Google Shape;184;p5"/>
          <p:cNvPicPr preferRelativeResize="0"/>
          <p:nvPr/>
        </p:nvPicPr>
        <p:blipFill rotWithShape="1">
          <a:blip r:embed="rId5">
            <a:alphaModFix/>
          </a:blip>
          <a:srcRect b="0" l="0" r="0" t="0"/>
          <a:stretch/>
        </p:blipFill>
        <p:spPr>
          <a:xfrm>
            <a:off x="1151317" y="2467656"/>
            <a:ext cx="331801" cy="457657"/>
          </a:xfrm>
          <a:prstGeom prst="rect">
            <a:avLst/>
          </a:prstGeom>
          <a:noFill/>
          <a:ln>
            <a:noFill/>
          </a:ln>
        </p:spPr>
      </p:pic>
      <p:pic>
        <p:nvPicPr>
          <p:cNvPr id="185" name="Google Shape;185;p5"/>
          <p:cNvPicPr preferRelativeResize="0"/>
          <p:nvPr/>
        </p:nvPicPr>
        <p:blipFill rotWithShape="1">
          <a:blip r:embed="rId6">
            <a:alphaModFix/>
          </a:blip>
          <a:srcRect b="0" l="0" r="0" t="0"/>
          <a:stretch/>
        </p:blipFill>
        <p:spPr>
          <a:xfrm>
            <a:off x="1270336" y="4214685"/>
            <a:ext cx="329213" cy="457240"/>
          </a:xfrm>
          <a:prstGeom prst="rect">
            <a:avLst/>
          </a:prstGeom>
          <a:noFill/>
          <a:ln>
            <a:noFill/>
          </a:ln>
        </p:spPr>
      </p:pic>
      <p:sp>
        <p:nvSpPr>
          <p:cNvPr id="186" name="Google Shape;186;p5"/>
          <p:cNvSpPr txBox="1"/>
          <p:nvPr/>
        </p:nvSpPr>
        <p:spPr>
          <a:xfrm>
            <a:off x="772659" y="3246907"/>
            <a:ext cx="1924500" cy="646200"/>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1800">
                <a:solidFill>
                  <a:srgbClr val="002060"/>
                </a:solidFill>
                <a:latin typeface="Times New Roman"/>
                <a:ea typeface="Times New Roman"/>
                <a:cs typeface="Times New Roman"/>
                <a:sym typeface="Times New Roman"/>
              </a:rPr>
              <a:t>Август-сентябрь</a:t>
            </a:r>
            <a:endParaRPr/>
          </a:p>
          <a:p>
            <a:pPr indent="0" lvl="0" marL="0" marR="0" rtl="0" algn="ctr">
              <a:spcBef>
                <a:spcPts val="0"/>
              </a:spcBef>
              <a:spcAft>
                <a:spcPts val="0"/>
              </a:spcAft>
              <a:buNone/>
            </a:pPr>
            <a:r>
              <a:rPr b="1" lang="ru-RU" sz="1800">
                <a:solidFill>
                  <a:srgbClr val="002060"/>
                </a:solidFill>
                <a:latin typeface="Times New Roman"/>
                <a:ea typeface="Times New Roman"/>
                <a:cs typeface="Times New Roman"/>
                <a:sym typeface="Times New Roman"/>
              </a:rPr>
              <a:t>1915г.</a:t>
            </a:r>
            <a:endParaRPr b="1" sz="1800">
              <a:solidFill>
                <a:srgbClr val="002060"/>
              </a:solidFill>
              <a:latin typeface="Times New Roman"/>
              <a:ea typeface="Times New Roman"/>
              <a:cs typeface="Times New Roman"/>
              <a:sym typeface="Times New Roman"/>
            </a:endParaRPr>
          </a:p>
        </p:txBody>
      </p:sp>
      <p:pic>
        <p:nvPicPr>
          <p:cNvPr id="187" name="Google Shape;187;p5"/>
          <p:cNvPicPr preferRelativeResize="0"/>
          <p:nvPr/>
        </p:nvPicPr>
        <p:blipFill rotWithShape="1">
          <a:blip r:embed="rId7">
            <a:alphaModFix/>
          </a:blip>
          <a:srcRect b="0" l="0" r="0" t="0"/>
          <a:stretch/>
        </p:blipFill>
        <p:spPr>
          <a:xfrm>
            <a:off x="5483909" y="1558712"/>
            <a:ext cx="329213" cy="457240"/>
          </a:xfrm>
          <a:prstGeom prst="rect">
            <a:avLst/>
          </a:prstGeom>
          <a:noFill/>
          <a:ln>
            <a:noFill/>
          </a:ln>
        </p:spPr>
      </p:pic>
      <p:pic>
        <p:nvPicPr>
          <p:cNvPr id="188" name="Google Shape;188;p5"/>
          <p:cNvPicPr preferRelativeResize="0"/>
          <p:nvPr/>
        </p:nvPicPr>
        <p:blipFill rotWithShape="1">
          <a:blip r:embed="rId8">
            <a:alphaModFix/>
          </a:blip>
          <a:srcRect b="0" l="0" r="0" t="0"/>
          <a:stretch/>
        </p:blipFill>
        <p:spPr>
          <a:xfrm>
            <a:off x="4024792" y="4052415"/>
            <a:ext cx="329213" cy="457240"/>
          </a:xfrm>
          <a:prstGeom prst="rect">
            <a:avLst/>
          </a:prstGeom>
          <a:noFill/>
          <a:ln>
            <a:noFill/>
          </a:ln>
        </p:spPr>
      </p:pic>
      <p:pic>
        <p:nvPicPr>
          <p:cNvPr id="189" name="Google Shape;189;p5"/>
          <p:cNvPicPr preferRelativeResize="0"/>
          <p:nvPr/>
        </p:nvPicPr>
        <p:blipFill rotWithShape="1">
          <a:blip r:embed="rId9">
            <a:alphaModFix/>
          </a:blip>
          <a:srcRect b="0" l="0" r="0" t="0"/>
          <a:stretch/>
        </p:blipFill>
        <p:spPr>
          <a:xfrm>
            <a:off x="4438970" y="102282"/>
            <a:ext cx="329213" cy="457240"/>
          </a:xfrm>
          <a:prstGeom prst="rect">
            <a:avLst/>
          </a:prstGeom>
          <a:noFill/>
          <a:ln>
            <a:noFill/>
          </a:ln>
        </p:spPr>
      </p:pic>
      <p:pic>
        <p:nvPicPr>
          <p:cNvPr id="190" name="Google Shape;190;p5"/>
          <p:cNvPicPr preferRelativeResize="0"/>
          <p:nvPr/>
        </p:nvPicPr>
        <p:blipFill rotWithShape="1">
          <a:blip r:embed="rId10">
            <a:alphaModFix/>
          </a:blip>
          <a:srcRect b="0" l="0" r="0" t="0"/>
          <a:stretch/>
        </p:blipFill>
        <p:spPr>
          <a:xfrm>
            <a:off x="4354005" y="1650076"/>
            <a:ext cx="329213" cy="457240"/>
          </a:xfrm>
          <a:prstGeom prst="rect">
            <a:avLst/>
          </a:prstGeom>
          <a:noFill/>
          <a:ln>
            <a:noFill/>
          </a:ln>
        </p:spPr>
      </p:pic>
      <p:pic>
        <p:nvPicPr>
          <p:cNvPr id="191" name="Google Shape;191;p5"/>
          <p:cNvPicPr preferRelativeResize="0"/>
          <p:nvPr/>
        </p:nvPicPr>
        <p:blipFill rotWithShape="1">
          <a:blip r:embed="rId11">
            <a:alphaModFix/>
          </a:blip>
          <a:srcRect b="0" l="0" r="0" t="0"/>
          <a:stretch/>
        </p:blipFill>
        <p:spPr>
          <a:xfrm>
            <a:off x="4024792" y="3018287"/>
            <a:ext cx="329213" cy="457240"/>
          </a:xfrm>
          <a:prstGeom prst="rect">
            <a:avLst/>
          </a:prstGeom>
          <a:noFill/>
          <a:ln>
            <a:noFill/>
          </a:ln>
        </p:spPr>
      </p:pic>
      <p:pic>
        <p:nvPicPr>
          <p:cNvPr id="192" name="Google Shape;192;p5"/>
          <p:cNvPicPr preferRelativeResize="0"/>
          <p:nvPr/>
        </p:nvPicPr>
        <p:blipFill rotWithShape="1">
          <a:blip r:embed="rId12">
            <a:alphaModFix/>
          </a:blip>
          <a:srcRect b="0" l="0" r="0" t="0"/>
          <a:stretch/>
        </p:blipFill>
        <p:spPr>
          <a:xfrm>
            <a:off x="4768183" y="884004"/>
            <a:ext cx="329213" cy="457240"/>
          </a:xfrm>
          <a:prstGeom prst="rect">
            <a:avLst/>
          </a:prstGeom>
          <a:noFill/>
          <a:ln>
            <a:noFill/>
          </a:ln>
        </p:spPr>
      </p:pic>
      <p:sp>
        <p:nvSpPr>
          <p:cNvPr id="193" name="Google Shape;193;p5"/>
          <p:cNvSpPr txBox="1"/>
          <p:nvPr/>
        </p:nvSpPr>
        <p:spPr>
          <a:xfrm>
            <a:off x="5001996" y="1129754"/>
            <a:ext cx="867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ru-RU" sz="1200">
                <a:solidFill>
                  <a:schemeClr val="dk1"/>
                </a:solidFill>
                <a:latin typeface="Century Gothic"/>
                <a:ea typeface="Century Gothic"/>
                <a:cs typeface="Century Gothic"/>
                <a:sym typeface="Century Gothic"/>
              </a:rPr>
              <a:t>Поставы</a:t>
            </a:r>
            <a:endParaRPr b="1" sz="1200">
              <a:solidFill>
                <a:schemeClr val="dk1"/>
              </a:solidFill>
              <a:latin typeface="Century Gothic"/>
              <a:ea typeface="Century Gothic"/>
              <a:cs typeface="Century Gothic"/>
              <a:sym typeface="Century Gothic"/>
            </a:endParaRPr>
          </a:p>
        </p:txBody>
      </p:sp>
      <p:pic>
        <p:nvPicPr>
          <p:cNvPr id="194" name="Google Shape;194;p5"/>
          <p:cNvPicPr preferRelativeResize="0"/>
          <p:nvPr/>
        </p:nvPicPr>
        <p:blipFill rotWithShape="1">
          <a:blip r:embed="rId13">
            <a:alphaModFix/>
          </a:blip>
          <a:srcRect b="0" l="0" r="0" t="0"/>
          <a:stretch/>
        </p:blipFill>
        <p:spPr>
          <a:xfrm>
            <a:off x="8162319" y="1958910"/>
            <a:ext cx="822949" cy="835611"/>
          </a:xfrm>
          <a:prstGeom prst="rect">
            <a:avLst/>
          </a:prstGeom>
          <a:noFill/>
          <a:ln>
            <a:noFill/>
          </a:ln>
        </p:spPr>
      </p:pic>
      <p:pic>
        <p:nvPicPr>
          <p:cNvPr id="195" name="Google Shape;195;p5"/>
          <p:cNvPicPr preferRelativeResize="0"/>
          <p:nvPr/>
        </p:nvPicPr>
        <p:blipFill rotWithShape="1">
          <a:blip r:embed="rId14">
            <a:alphaModFix/>
          </a:blip>
          <a:srcRect b="0" l="0" r="0" t="0"/>
          <a:stretch/>
        </p:blipFill>
        <p:spPr>
          <a:xfrm>
            <a:off x="4024792" y="1384481"/>
            <a:ext cx="1041458" cy="1056887"/>
          </a:xfrm>
          <a:prstGeom prst="rect">
            <a:avLst/>
          </a:prstGeom>
          <a:noFill/>
          <a:ln>
            <a:noFill/>
          </a:ln>
        </p:spPr>
      </p:pic>
      <p:sp>
        <p:nvSpPr>
          <p:cNvPr id="196" name="Google Shape;196;p5"/>
          <p:cNvSpPr txBox="1"/>
          <p:nvPr/>
        </p:nvSpPr>
        <p:spPr>
          <a:xfrm>
            <a:off x="5002000" y="3571975"/>
            <a:ext cx="7143600" cy="31893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ru-RU" sz="1600">
                <a:solidFill>
                  <a:srgbClr val="FF0000"/>
                </a:solidFill>
                <a:latin typeface="Century Gothic"/>
                <a:ea typeface="Century Gothic"/>
                <a:cs typeface="Century Gothic"/>
                <a:sym typeface="Century Gothic"/>
              </a:rPr>
              <a:t>Летом 1915 г. </a:t>
            </a:r>
            <a:r>
              <a:rPr b="1" lang="ru-RU" sz="1600">
                <a:solidFill>
                  <a:schemeClr val="dk1"/>
                </a:solidFill>
                <a:latin typeface="Century Gothic"/>
                <a:ea typeface="Century Gothic"/>
                <a:cs typeface="Century Gothic"/>
                <a:sym typeface="Century Gothic"/>
              </a:rPr>
              <a:t>война перекинулась на белорусские земли.   Наступление немцев разворачивалось в направлении Ковно — Вильно — Минск. Наступательная операция германской армии, известная под названием</a:t>
            </a:r>
            <a:r>
              <a:rPr b="1" lang="ru-RU" sz="1600">
                <a:solidFill>
                  <a:srgbClr val="FF0000"/>
                </a:solidFill>
                <a:latin typeface="Century Gothic"/>
                <a:ea typeface="Century Gothic"/>
                <a:cs typeface="Century Gothic"/>
                <a:sym typeface="Century Gothic"/>
              </a:rPr>
              <a:t> «Свенцянский прорыв»,</a:t>
            </a:r>
            <a:r>
              <a:rPr b="1" lang="ru-RU" sz="1600">
                <a:solidFill>
                  <a:schemeClr val="dk1"/>
                </a:solidFill>
                <a:latin typeface="Century Gothic"/>
                <a:ea typeface="Century Gothic"/>
                <a:cs typeface="Century Gothic"/>
                <a:sym typeface="Century Gothic"/>
              </a:rPr>
              <a:t> создала угрозу захвата Минска. Огромными усилиями российским войскам удалось отбросить противника в район озер Свирь и Нарочь и ликвидировать прорыв. Ставка Верховного Главнокомандующего была перенесена из Баранович в Могилев.</a:t>
            </a:r>
            <a:endParaRPr b="1"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ru-RU" sz="1600">
                <a:solidFill>
                  <a:schemeClr val="dk1"/>
                </a:solidFill>
                <a:latin typeface="Century Gothic"/>
                <a:ea typeface="Century Gothic"/>
                <a:cs typeface="Century Gothic"/>
                <a:sym typeface="Century Gothic"/>
              </a:rPr>
              <a:t>В октябре 1915 г. немецко-российский фронт стабилизировался по линии:</a:t>
            </a:r>
            <a:r>
              <a:rPr b="1" lang="ru-RU" sz="1600">
                <a:solidFill>
                  <a:schemeClr val="dk1"/>
                </a:solidFill>
                <a:latin typeface="Century Gothic"/>
                <a:ea typeface="Century Gothic"/>
                <a:cs typeface="Century Gothic"/>
                <a:sym typeface="Century Gothic"/>
              </a:rPr>
              <a:t> </a:t>
            </a:r>
            <a:r>
              <a:rPr b="1" lang="ru-RU" sz="1600">
                <a:solidFill>
                  <a:srgbClr val="FF0000"/>
                </a:solidFill>
                <a:latin typeface="Century Gothic"/>
                <a:ea typeface="Century Gothic"/>
                <a:cs typeface="Century Gothic"/>
                <a:sym typeface="Century Gothic"/>
              </a:rPr>
              <a:t>Двинск—</a:t>
            </a:r>
            <a:r>
              <a:rPr b="1" lang="ru-RU" sz="1600">
                <a:solidFill>
                  <a:srgbClr val="FF0000"/>
                </a:solidFill>
                <a:latin typeface="Century Gothic"/>
                <a:ea typeface="Century Gothic"/>
                <a:cs typeface="Century Gothic"/>
                <a:sym typeface="Century Gothic"/>
              </a:rPr>
              <a:t>Браслав—Поставы—Сморгонь—Барановичи—Пинск.</a:t>
            </a:r>
            <a:endParaRPr b="1" sz="6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par>
                                <p:cTn fill="hold" nodeType="with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500"/>
                                        <p:tgtEl>
                                          <p:spTgt spid="19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500"/>
                                        <p:tgtEl>
                                          <p:spTgt spid="1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500"/>
                                        <p:tgtEl>
                                          <p:spTgt spid="1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500"/>
                                        <p:tgtEl>
                                          <p:spTgt spid="1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500"/>
                                        <p:tgtEl>
                                          <p:spTgt spid="1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500"/>
                                        <p:tgtEl>
                                          <p:spTgt spid="1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500"/>
                                        <p:tgtEl>
                                          <p:spTgt spid="1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500"/>
                                        <p:tgtEl>
                                          <p:spTgt spid="194"/>
                                        </p:tgtEl>
                                        <p:attrNameLst>
                                          <p:attrName>ppt_w</p:attrName>
                                        </p:attrNameLst>
                                      </p:cBhvr>
                                      <p:tavLst>
                                        <p:tav fmla="" tm="0">
                                          <p:val>
                                            <p:strVal val="0"/>
                                          </p:val>
                                        </p:tav>
                                        <p:tav fmla="" tm="100000">
                                          <p:val>
                                            <p:strVal val="#ppt_w"/>
                                          </p:val>
                                        </p:tav>
                                      </p:tavLst>
                                    </p:anim>
                                    <p:anim calcmode="lin" valueType="num">
                                      <p:cBhvr additive="base">
                                        <p:cTn dur="500"/>
                                        <p:tgtEl>
                                          <p:spTgt spid="19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500"/>
                                        <p:tgtEl>
                                          <p:spTgt spid="1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500"/>
                                        <p:tgtEl>
                                          <p:spTgt spid="1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500"/>
                                        <p:tgtEl>
                                          <p:spTgt spid="1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500"/>
                                        <p:tgtEl>
                                          <p:spTgt spid="1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500"/>
                                        <p:tgtEl>
                                          <p:spTgt spid="195"/>
                                        </p:tgtEl>
                                        <p:attrNameLst>
                                          <p:attrName>ppt_w</p:attrName>
                                        </p:attrNameLst>
                                      </p:cBhvr>
                                      <p:tavLst>
                                        <p:tav fmla="" tm="0">
                                          <p:val>
                                            <p:strVal val="0"/>
                                          </p:val>
                                        </p:tav>
                                        <p:tav fmla="" tm="100000">
                                          <p:val>
                                            <p:strVal val="#ppt_w"/>
                                          </p:val>
                                        </p:tav>
                                      </p:tavLst>
                                    </p:anim>
                                    <p:anim calcmode="lin" valueType="num">
                                      <p:cBhvr additive="base">
                                        <p:cTn dur="500"/>
                                        <p:tgtEl>
                                          <p:spTgt spid="1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Сетка">
  <a:themeElements>
    <a:clrScheme name="Сетка">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2018-05-04T17:40:53Z</dcterms:created>
  <dc:creator>Людмила Ларчик</dc:creator>
</cp:coreProperties>
</file>