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Lobster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obs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a123905c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a123905c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0a123905c8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2133600" y="1524000"/>
            <a:ext cx="8128000" cy="18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2243667" y="4076700"/>
            <a:ext cx="7814733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2336800" y="228600"/>
            <a:ext cx="9448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4533900" y="-647700"/>
            <a:ext cx="4038600" cy="9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11387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506384" y="6248400"/>
            <a:ext cx="35200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9619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607300" y="1917700"/>
            <a:ext cx="5867400" cy="24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2527300" y="-469900"/>
            <a:ext cx="5867400" cy="72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11387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506384" y="6248400"/>
            <a:ext cx="35200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9619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11387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506384" y="6248400"/>
            <a:ext cx="35200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9619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2336800" y="228600"/>
            <a:ext cx="9448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828800" y="2057400"/>
            <a:ext cx="94488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11387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506384" y="6248400"/>
            <a:ext cx="35200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9619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11387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506384" y="6248400"/>
            <a:ext cx="35200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9619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2336800" y="228600"/>
            <a:ext cx="9448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1828800" y="2057400"/>
            <a:ext cx="46228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654800" y="2057400"/>
            <a:ext cx="46228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11387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506384" y="6248400"/>
            <a:ext cx="35200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9619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11387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506384" y="6248400"/>
            <a:ext cx="35200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9619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2336800" y="228600"/>
            <a:ext cx="9448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11387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506384" y="6248400"/>
            <a:ext cx="35200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9619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11387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506384" y="6248400"/>
            <a:ext cx="35200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9619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11387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506384" y="6248400"/>
            <a:ext cx="35200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9619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336800" y="228600"/>
            <a:ext cx="9448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828800" y="2057400"/>
            <a:ext cx="94488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1387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06384" y="6248400"/>
            <a:ext cx="352001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961968" y="6248400"/>
            <a:ext cx="23156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515375" y="410200"/>
            <a:ext cx="11486100" cy="49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Нового времени в 7 классе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«Война за независимость и образование США»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>
            <a:off x="1524000" y="116633"/>
            <a:ext cx="93092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Причины победы колонистов</a:t>
            </a:r>
            <a:endParaRPr b="1" sz="4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911424" y="947629"/>
            <a:ext cx="9756576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Американцы воевали на своей земле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за свою свободу;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Высокий боевой дух солдат-фермеров;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Полководческий талант Джорджа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Вашингтона;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Постоянный приток пополнения 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армию повстанцев;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7648" y="4487059"/>
            <a:ext cx="3024336" cy="226825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144" name="Google Shape;14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4072" y="3940737"/>
            <a:ext cx="2088232" cy="281457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1878110" y="0"/>
            <a:ext cx="881773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</a:rPr>
              <a:t>И</a:t>
            </a: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тоги войны</a:t>
            </a:r>
            <a:endParaRPr b="1" sz="5400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482875" y="779075"/>
            <a:ext cx="11608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95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AutoNum type="arabicPeriod"/>
            </a:pPr>
            <a:r>
              <a:rPr b="1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июля 1776г.- принятие Декларации независимости 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на конгрессе в г. Филадельфии;</a:t>
            </a:r>
            <a:endParaRPr sz="2000"/>
          </a:p>
          <a:p>
            <a:pPr indent="-495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AutoNum type="arabicPeriod" startAt="2"/>
            </a:pPr>
            <a:r>
              <a:rPr b="1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Декларация провозгласила независимость колоний 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от Англии и образование самостоятельного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государства Соединённые Штаты Америки (США).</a:t>
            </a:r>
            <a:endParaRPr b="1"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0097" y="3180277"/>
            <a:ext cx="2737033" cy="362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8109" y="3180278"/>
            <a:ext cx="4896544" cy="358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7608" y="116633"/>
            <a:ext cx="2952328" cy="400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/>
          <p:nvPr/>
        </p:nvSpPr>
        <p:spPr>
          <a:xfrm>
            <a:off x="5879976" y="188640"/>
            <a:ext cx="446449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 чём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заключалась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противоречивость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этого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документа?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Стр.128.</a:t>
            </a:r>
            <a:endParaRPr b="1" sz="3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1919536" y="4090370"/>
            <a:ext cx="684076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Война между колониями и метрополией закончилась полным поражением английских войск.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мирному договору </a:t>
            </a:r>
            <a:r>
              <a:rPr b="1" lang="ru-RU" sz="36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1783 г.</a:t>
            </a:r>
            <a:r>
              <a:rPr b="1" lang="ru-RU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Англия признала независимость США.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1775520" y="5002"/>
            <a:ext cx="9145016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1787г.</a:t>
            </a:r>
            <a:r>
              <a:rPr b="1" lang="ru-RU" sz="54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ru-RU" sz="4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принятие Конституции.</a:t>
            </a:r>
            <a:endParaRPr>
              <a:solidFill>
                <a:srgbClr val="FF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Подумайте!</a:t>
            </a:r>
            <a:endParaRPr b="1" sz="4400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Каковы причины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принятия Конституции США?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552" y="2959656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2908968" y="22254"/>
            <a:ext cx="682430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Причины принятия</a:t>
            </a:r>
            <a:endParaRPr>
              <a:solidFill>
                <a:srgbClr val="FF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Конституции:</a:t>
            </a:r>
            <a:endParaRPr b="1" sz="5400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1818381" y="1861374"/>
            <a:ext cx="900547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Территориальные разногласия между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штатами;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Отсутствие общегосударственных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органов власти;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Отсутствие общенациональной валюты;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Угроза распада государства на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самостоятельные части;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/>
          <p:nvPr/>
        </p:nvSpPr>
        <p:spPr>
          <a:xfrm>
            <a:off x="2585266" y="476673"/>
            <a:ext cx="7167603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Какие изменения в </a:t>
            </a:r>
            <a:endParaRPr>
              <a:solidFill>
                <a:srgbClr val="FF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государственном</a:t>
            </a:r>
            <a:endParaRPr>
              <a:solidFill>
                <a:srgbClr val="FF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устройстве США</a:t>
            </a:r>
            <a:endParaRPr>
              <a:solidFill>
                <a:srgbClr val="FF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предусматривались</a:t>
            </a:r>
            <a:endParaRPr>
              <a:solidFill>
                <a:srgbClr val="FF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Конституцией?</a:t>
            </a:r>
            <a:endParaRPr>
              <a:solidFill>
                <a:srgbClr val="FF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Стр.130.</a:t>
            </a:r>
            <a:endParaRPr b="1" sz="5400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/>
        </p:nvSpPr>
        <p:spPr>
          <a:xfrm>
            <a:off x="471525" y="18900"/>
            <a:ext cx="11720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3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США –союзное ,</a:t>
            </a:r>
            <a:r>
              <a:rPr b="1" lang="ru-RU" sz="4300">
                <a:solidFill>
                  <a:srgbClr val="FFA5A5"/>
                </a:solidFill>
              </a:rPr>
              <a:t>буржуазное</a:t>
            </a:r>
            <a:r>
              <a:rPr b="1" lang="ru-RU" sz="43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 государство;</a:t>
            </a:r>
            <a:endParaRPr b="1" sz="4300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28"/>
          <p:cNvCxnSpPr>
            <a:stCxn id="181" idx="2"/>
          </p:cNvCxnSpPr>
          <p:nvPr/>
        </p:nvCxnSpPr>
        <p:spPr>
          <a:xfrm flipH="1">
            <a:off x="3911925" y="773100"/>
            <a:ext cx="2419800" cy="1211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83" name="Google Shape;183;p28"/>
          <p:cNvSpPr txBox="1"/>
          <p:nvPr/>
        </p:nvSpPr>
        <p:spPr>
          <a:xfrm>
            <a:off x="1847528" y="2204864"/>
            <a:ext cx="4140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  <a:t>Конгресс</a:t>
            </a:r>
            <a:endParaRPr>
              <a:solidFill>
                <a:srgbClr val="D9EAD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  <a:t>(парламент) -</a:t>
            </a:r>
            <a:endParaRPr>
              <a:solidFill>
                <a:srgbClr val="D9EAD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законодательная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власть</a:t>
            </a:r>
            <a:endParaRPr b="1" sz="3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28"/>
          <p:cNvCxnSpPr>
            <a:stCxn id="181" idx="2"/>
          </p:cNvCxnSpPr>
          <p:nvPr/>
        </p:nvCxnSpPr>
        <p:spPr>
          <a:xfrm>
            <a:off x="6331725" y="773100"/>
            <a:ext cx="2116800" cy="1355100"/>
          </a:xfrm>
          <a:prstGeom prst="straightConnector1">
            <a:avLst/>
          </a:prstGeom>
          <a:noFill/>
          <a:ln cap="flat" cmpd="sng" w="38100">
            <a:solidFill>
              <a:srgbClr val="0099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85" name="Google Shape;185;p28"/>
          <p:cNvSpPr txBox="1"/>
          <p:nvPr/>
        </p:nvSpPr>
        <p:spPr>
          <a:xfrm>
            <a:off x="6338762" y="2236210"/>
            <a:ext cx="41229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Президент-</a:t>
            </a:r>
            <a:endParaRPr>
              <a:solidFill>
                <a:srgbClr val="CFE2F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глава </a:t>
            </a:r>
            <a:endParaRPr>
              <a:solidFill>
                <a:srgbClr val="CFE2F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правительства-</a:t>
            </a:r>
            <a:endParaRPr>
              <a:solidFill>
                <a:srgbClr val="CFE2F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99FF99"/>
                </a:solidFill>
                <a:latin typeface="Arial"/>
                <a:ea typeface="Arial"/>
                <a:cs typeface="Arial"/>
                <a:sym typeface="Arial"/>
              </a:rPr>
              <a:t>исполнительная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99FF99"/>
                </a:solidFill>
                <a:latin typeface="Arial"/>
                <a:ea typeface="Arial"/>
                <a:cs typeface="Arial"/>
                <a:sym typeface="Arial"/>
              </a:rPr>
              <a:t>власть</a:t>
            </a:r>
            <a:endParaRPr b="1" sz="3600">
              <a:solidFill>
                <a:srgbClr val="99FF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 b="0" l="0" r="0" t="18687"/>
          <a:stretch/>
        </p:blipFill>
        <p:spPr>
          <a:xfrm>
            <a:off x="2030801" y="4513189"/>
            <a:ext cx="3631952" cy="2150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 rotWithShape="1">
          <a:blip r:embed="rId4">
            <a:alphaModFix/>
          </a:blip>
          <a:srcRect b="12541" l="26935" r="0" t="0"/>
          <a:stretch/>
        </p:blipFill>
        <p:spPr>
          <a:xfrm>
            <a:off x="7207157" y="5064023"/>
            <a:ext cx="2386198" cy="1604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674560" y="620689"/>
            <a:ext cx="4361971" cy="513727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/>
          <p:nvPr/>
        </p:nvSpPr>
        <p:spPr>
          <a:xfrm>
            <a:off x="6214636" y="223472"/>
            <a:ext cx="4183901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1789г.</a:t>
            </a:r>
            <a:endParaRPr>
              <a:solidFill>
                <a:srgbClr val="FF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избрание 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первым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президентом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США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Джорджа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Вашингтона</a:t>
            </a:r>
            <a:endParaRPr b="1" sz="4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1847528" y="0"/>
            <a:ext cx="8820473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600" u="none" cap="none" strike="noStrik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600" u="none" cap="none" strike="noStrike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§ 19,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вопросы и задания стр.130-131</a:t>
            </a:r>
            <a:endParaRPr b="1" i="0" sz="6600" u="none" cap="none" strike="noStrike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847350" y="1400675"/>
            <a:ext cx="104973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6200" u="none" cap="none" strike="noStrike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Война за независимость</a:t>
            </a:r>
            <a:endParaRPr sz="22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6200" u="none" cap="none" strike="noStrike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и образование Соединённых</a:t>
            </a:r>
            <a:endParaRPr sz="22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6200" u="none" cap="none" strike="noStrike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Штатов Америки</a:t>
            </a:r>
            <a:endParaRPr i="0" sz="6200" u="none" cap="none" strike="noStrike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546950" y="0"/>
            <a:ext cx="10823400" cy="6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ВЫЯСНИТЬ:</a:t>
            </a:r>
            <a:endParaRPr b="1" i="0" sz="5400" u="none" cap="none" strike="noStrike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5400" u="none" cap="none" strike="noStrike">
                <a:solidFill>
                  <a:srgbClr val="009900"/>
                </a:solidFill>
                <a:latin typeface="Lobster"/>
                <a:ea typeface="Lobster"/>
                <a:cs typeface="Lobster"/>
                <a:sym typeface="Lobster"/>
              </a:rPr>
              <a:t>КАКОВЫ ПРИЧИНЫ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5400" u="none" cap="none" strike="noStrike">
                <a:solidFill>
                  <a:srgbClr val="009900"/>
                </a:solidFill>
                <a:latin typeface="Lobster"/>
                <a:ea typeface="Lobster"/>
                <a:cs typeface="Lobster"/>
                <a:sym typeface="Lobster"/>
              </a:rPr>
              <a:t>ОБОСТРЕНИЯ ПРОТИВОРЕЧИЙ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5400" u="none" cap="none" strike="noStrike">
                <a:solidFill>
                  <a:srgbClr val="009900"/>
                </a:solidFill>
                <a:latin typeface="Lobster"/>
                <a:ea typeface="Lobster"/>
                <a:cs typeface="Lobster"/>
                <a:sym typeface="Lobster"/>
              </a:rPr>
              <a:t>МЕЖДУ КОЛОНИЯМИ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5400" u="none" cap="none" strike="noStrike">
                <a:solidFill>
                  <a:srgbClr val="009900"/>
                </a:solidFill>
                <a:latin typeface="Lobster"/>
                <a:ea typeface="Lobster"/>
                <a:cs typeface="Lobster"/>
                <a:sym typeface="Lobster"/>
              </a:rPr>
              <a:t>И АНГЛИЕЙ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5400" u="none" cap="none" strike="noStrike">
                <a:solidFill>
                  <a:srgbClr val="009900"/>
                </a:solidFill>
                <a:latin typeface="Lobster"/>
                <a:ea typeface="Lobster"/>
                <a:cs typeface="Lobster"/>
                <a:sym typeface="Lobster"/>
              </a:rPr>
              <a:t>СТР.125.</a:t>
            </a:r>
            <a:endParaRPr i="0" sz="5400" u="none" cap="none" strike="noStrike">
              <a:solidFill>
                <a:srgbClr val="0099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2063553" y="1"/>
            <a:ext cx="85236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Причины обострения противоречий</a:t>
            </a:r>
            <a:endParaRPr b="1" i="0" sz="3600" u="none" cap="none" strike="noStrike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999250" y="1192725"/>
            <a:ext cx="105606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/>
            </a:pPr>
            <a:r>
              <a:rPr b="0" i="0" lang="ru-RU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Жестокая эксплуатация колоний;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/>
            </a:pPr>
            <a:r>
              <a:rPr b="0" i="0" lang="ru-RU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Превращение колоний в источники сырья и рынки сбыта;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Сознательное торможение развития промышленности и   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</a:rPr>
              <a:t>    </a:t>
            </a:r>
            <a:r>
              <a:rPr lang="ru-RU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торговли;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 startAt="4"/>
            </a:pPr>
            <a:r>
              <a:rPr lang="ru-RU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Запрет на изготовление железных изделий и выделку шерстяных тканей в колониях;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Боязнь конкуренции со стороны североамериканской  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</a:rPr>
              <a:t>    </a:t>
            </a:r>
            <a:r>
              <a:rPr lang="ru-RU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буржуазии, формировавшейся в колониях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2567609" y="0"/>
            <a:ext cx="7682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862499" y="1196750"/>
            <a:ext cx="106341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Что же послужило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поводом к войне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между Англией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и её американскими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колониями?</a:t>
            </a:r>
            <a:endParaRPr b="1" sz="5400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1744" l="0" r="0" t="8932"/>
          <a:stretch/>
        </p:blipFill>
        <p:spPr>
          <a:xfrm>
            <a:off x="1919536" y="116633"/>
            <a:ext cx="4176465" cy="3486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1944" y="3717032"/>
            <a:ext cx="4926033" cy="2996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/>
          <p:nvPr/>
        </p:nvSpPr>
        <p:spPr>
          <a:xfrm>
            <a:off x="6552869" y="332657"/>
            <a:ext cx="4185505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1770г. </a:t>
            </a:r>
            <a:endParaRPr b="1"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«бостонская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бойня» </a:t>
            </a:r>
            <a:endParaRPr b="1" sz="480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1695449" y="3723892"/>
            <a:ext cx="4023473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1773г.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«бостонское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чаепитие»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4913" l="2416" r="2296" t="2733"/>
          <a:stretch/>
        </p:blipFill>
        <p:spPr>
          <a:xfrm>
            <a:off x="1991545" y="1988841"/>
            <a:ext cx="6353299" cy="475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1859000" y="116632"/>
            <a:ext cx="878497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 апреля 1775 г.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недалеко от Бостона произошло вооруженное столкновение между английскими войсками и отрядом восставших колонистов.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/>
          <p:nvPr/>
        </p:nvSpPr>
        <p:spPr>
          <a:xfrm>
            <a:off x="1847528" y="620689"/>
            <a:ext cx="8643392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Подумайте: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Что помогло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Джорджу Вашингтону 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его армии выиграть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войну?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224" y="332656"/>
            <a:ext cx="8128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ag1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