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7" r:id="rId12"/>
    <p:sldId id="28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  <p:sldId id="280" r:id="rId24"/>
    <p:sldId id="281" r:id="rId25"/>
    <p:sldId id="282" r:id="rId26"/>
    <p:sldId id="283" r:id="rId27"/>
    <p:sldId id="28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=""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5332" autoAdjust="0"/>
  </p:normalViewPr>
  <p:slideViewPr>
    <p:cSldViewPr snapToGrid="0">
      <p:cViewPr varScale="1">
        <p:scale>
          <a:sx n="64" d="100"/>
          <a:sy n="64" d="100"/>
        </p:scale>
        <p:origin x="-1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e/e7/Escut_Oblast_Brest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4064" y="1099457"/>
            <a:ext cx="11125872" cy="3329581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Региональное развитие Республики Беларусь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14384" y="4815840"/>
            <a:ext cx="8825658" cy="1754777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7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0033"/>
            <a:ext cx="12191999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РЕЙТИНГ СОЦИАЛЬНО-ЭКОНОМИЧЕСКОГО РАЗВИТИЯ РЕГИОНОВ РЕСПУБЛИКИ БЕЛАРУСЬ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рейти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58" y="4153990"/>
            <a:ext cx="3416681" cy="2063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Картинки по запросу топ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75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0"/>
            <a:ext cx="12191999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РЕГИОНОВ РБ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33244120"/>
              </p:ext>
            </p:extLst>
          </p:nvPr>
        </p:nvGraphicFramePr>
        <p:xfrm>
          <a:off x="1" y="1330035"/>
          <a:ext cx="12192000" cy="5527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8912">
                  <a:extLst>
                    <a:ext uri="{9D8B030D-6E8A-4147-A177-3AD203B41FA5}">
                      <a16:colId xmlns="" xmlns:a16="http://schemas.microsoft.com/office/drawing/2014/main" val="666440438"/>
                    </a:ext>
                  </a:extLst>
                </a:gridCol>
                <a:gridCol w="1220581">
                  <a:extLst>
                    <a:ext uri="{9D8B030D-6E8A-4147-A177-3AD203B41FA5}">
                      <a16:colId xmlns="" xmlns:a16="http://schemas.microsoft.com/office/drawing/2014/main" val="1852110259"/>
                    </a:ext>
                  </a:extLst>
                </a:gridCol>
                <a:gridCol w="883468">
                  <a:extLst>
                    <a:ext uri="{9D8B030D-6E8A-4147-A177-3AD203B41FA5}">
                      <a16:colId xmlns="" xmlns:a16="http://schemas.microsoft.com/office/drawing/2014/main" val="3201103920"/>
                    </a:ext>
                  </a:extLst>
                </a:gridCol>
                <a:gridCol w="895092">
                  <a:extLst>
                    <a:ext uri="{9D8B030D-6E8A-4147-A177-3AD203B41FA5}">
                      <a16:colId xmlns="" xmlns:a16="http://schemas.microsoft.com/office/drawing/2014/main" val="40604435"/>
                    </a:ext>
                  </a:extLst>
                </a:gridCol>
                <a:gridCol w="964839">
                  <a:extLst>
                    <a:ext uri="{9D8B030D-6E8A-4147-A177-3AD203B41FA5}">
                      <a16:colId xmlns="" xmlns:a16="http://schemas.microsoft.com/office/drawing/2014/main" val="1467077432"/>
                    </a:ext>
                  </a:extLst>
                </a:gridCol>
                <a:gridCol w="1034588">
                  <a:extLst>
                    <a:ext uri="{9D8B030D-6E8A-4147-A177-3AD203B41FA5}">
                      <a16:colId xmlns="" xmlns:a16="http://schemas.microsoft.com/office/drawing/2014/main" val="2810778703"/>
                    </a:ext>
                  </a:extLst>
                </a:gridCol>
                <a:gridCol w="616102">
                  <a:extLst>
                    <a:ext uri="{9D8B030D-6E8A-4147-A177-3AD203B41FA5}">
                      <a16:colId xmlns="" xmlns:a16="http://schemas.microsoft.com/office/drawing/2014/main" val="2659872491"/>
                    </a:ext>
                  </a:extLst>
                </a:gridCol>
                <a:gridCol w="89399">
                  <a:extLst>
                    <a:ext uri="{9D8B030D-6E8A-4147-A177-3AD203B41FA5}">
                      <a16:colId xmlns="" xmlns:a16="http://schemas.microsoft.com/office/drawing/2014/main" val="1481279583"/>
                    </a:ext>
                  </a:extLst>
                </a:gridCol>
                <a:gridCol w="945189">
                  <a:extLst>
                    <a:ext uri="{9D8B030D-6E8A-4147-A177-3AD203B41FA5}">
                      <a16:colId xmlns="" xmlns:a16="http://schemas.microsoft.com/office/drawing/2014/main" val="363342131"/>
                    </a:ext>
                  </a:extLst>
                </a:gridCol>
                <a:gridCol w="1243830">
                  <a:extLst>
                    <a:ext uri="{9D8B030D-6E8A-4147-A177-3AD203B41FA5}">
                      <a16:colId xmlns="" xmlns:a16="http://schemas.microsoft.com/office/drawing/2014/main" val="3721670800"/>
                    </a:ext>
                  </a:extLst>
                </a:gridCol>
              </a:tblGrid>
              <a:tr h="489974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Беларусь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Брестская обл.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Витебская обл.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Гомельская обл.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Гродненская обл.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Минск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Минская обл.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Могилевская обл.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extLst>
                  <a:ext uri="{0D108BD9-81ED-4DB2-BD59-A6C34878D82A}">
                    <a16:rowId xmlns="" xmlns:a16="http://schemas.microsoft.com/office/drawing/2014/main" val="1198785862"/>
                  </a:ext>
                </a:extLst>
              </a:tr>
              <a:tr h="274678">
                <a:tc gridSpan="10">
                  <a:txBody>
                    <a:bodyPr/>
                    <a:lstStyle/>
                    <a:p>
                      <a:pPr marL="144000" algn="ctr" fontAlgn="b">
                        <a:spcBef>
                          <a:spcPts val="0"/>
                        </a:spcBef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Макроэкономические индикаторы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5080282"/>
                  </a:ext>
                </a:extLst>
              </a:tr>
              <a:tr h="274678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ВВП, млн.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94 321,4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9 041,9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7 496,1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9 766,7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7 930,5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25 496,2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13 329,7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6 841,2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extLst>
                  <a:ext uri="{0D108BD9-81ED-4DB2-BD59-A6C34878D82A}">
                    <a16:rowId xmlns="" xmlns:a16="http://schemas.microsoft.com/office/drawing/2014/main" val="1827215464"/>
                  </a:ext>
                </a:extLst>
              </a:tr>
              <a:tr h="274678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промышленного производства, млн.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81 794,9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9 501,5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11 494,5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15 634,0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8 946,7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13 164,0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15 430,8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7 623,3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extLst>
                  <a:ext uri="{0D108BD9-81ED-4DB2-BD59-A6C34878D82A}">
                    <a16:rowId xmlns="" xmlns:a16="http://schemas.microsoft.com/office/drawing/2014/main" val="1911584329"/>
                  </a:ext>
                </a:extLst>
              </a:tr>
              <a:tr h="274678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Сальдо торгового баланса, млн.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-4 072,6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-751,5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-244,7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-2 672,5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947,8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686,8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extLst>
                  <a:ext uri="{0D108BD9-81ED-4DB2-BD59-A6C34878D82A}">
                    <a16:rowId xmlns="" xmlns:a16="http://schemas.microsoft.com/office/drawing/2014/main" val="4162830074"/>
                  </a:ext>
                </a:extLst>
              </a:tr>
              <a:tr h="274678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Денежные доходы, руб. в мес.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417,7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extLst>
                  <a:ext uri="{0D108BD9-81ED-4DB2-BD59-A6C34878D82A}">
                    <a16:rowId xmlns="" xmlns:a16="http://schemas.microsoft.com/office/drawing/2014/main" val="2678668039"/>
                  </a:ext>
                </a:extLst>
              </a:tr>
              <a:tr h="378779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екущие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затраты на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Ниокр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458 329,0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8 987,0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17 175,0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31 292,0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2 698,0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327 471,0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60 955,0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9 751,0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extLst>
                  <a:ext uri="{0D108BD9-81ED-4DB2-BD59-A6C34878D82A}">
                    <a16:rowId xmlns="" xmlns:a16="http://schemas.microsoft.com/office/drawing/2014/main" val="407149998"/>
                  </a:ext>
                </a:extLst>
              </a:tr>
              <a:tr h="274678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инвестиции, млн долл.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8 559,8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133,7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843,1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6 057,4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814,4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extLst>
                  <a:ext uri="{0D108BD9-81ED-4DB2-BD59-A6C34878D82A}">
                    <a16:rowId xmlns="" xmlns:a16="http://schemas.microsoft.com/office/drawing/2014/main" val="2898682007"/>
                  </a:ext>
                </a:extLst>
              </a:tr>
              <a:tr h="274678">
                <a:tc gridSpan="10">
                  <a:txBody>
                    <a:bodyPr/>
                    <a:lstStyle/>
                    <a:p>
                      <a:pPr marL="144000" algn="ctr" fontAlgn="b">
                        <a:spcBef>
                          <a:spcPts val="0"/>
                        </a:spcBef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индикаторы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8781846"/>
                  </a:ext>
                </a:extLst>
              </a:tr>
              <a:tr h="274678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зарегистрированных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безработных, чел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35 329,0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5 632,0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5 015,0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5 846,0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4 282,0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5 355,0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5 037,0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4 162,0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extLst>
                  <a:ext uri="{0D108BD9-81ED-4DB2-BD59-A6C34878D82A}">
                    <a16:rowId xmlns="" xmlns:a16="http://schemas.microsoft.com/office/drawing/2014/main" val="4081493249"/>
                  </a:ext>
                </a:extLst>
              </a:tr>
              <a:tr h="378779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зарегистрированных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правонарушений,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случаев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92 943,0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11 456,0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10 855,0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14 474,0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9 227,0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19 014,0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17 089,0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10 828,0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extLst>
                  <a:ext uri="{0D108BD9-81ED-4DB2-BD59-A6C34878D82A}">
                    <a16:rowId xmlns="" xmlns:a16="http://schemas.microsoft.com/office/drawing/2014/main" val="4279513131"/>
                  </a:ext>
                </a:extLst>
              </a:tr>
              <a:tr h="274678">
                <a:tc gridSpan="10">
                  <a:txBody>
                    <a:bodyPr/>
                    <a:lstStyle/>
                    <a:p>
                      <a:pPr marL="144000" algn="ctr" fontAlgn="b">
                        <a:spcBef>
                          <a:spcPts val="0"/>
                        </a:spcBef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Экологические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2074871"/>
                  </a:ext>
                </a:extLst>
              </a:tr>
              <a:tr h="378779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екущие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затраты на охрану окружающей среды, млрд.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832,1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189,4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extLst>
                  <a:ext uri="{0D108BD9-81ED-4DB2-BD59-A6C34878D82A}">
                    <a16:rowId xmlns="" xmlns:a16="http://schemas.microsoft.com/office/drawing/2014/main" val="3177539839"/>
                  </a:ext>
                </a:extLst>
              </a:tr>
              <a:tr h="489974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 на природоохранную деятельность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млрд.руб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130,3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extLst>
                  <a:ext uri="{0D108BD9-81ED-4DB2-BD59-A6C34878D82A}">
                    <a16:rowId xmlns="" xmlns:a16="http://schemas.microsoft.com/office/drawing/2014/main" val="1234033745"/>
                  </a:ext>
                </a:extLst>
              </a:tr>
              <a:tr h="274678">
                <a:tc gridSpan="10">
                  <a:txBody>
                    <a:bodyPr/>
                    <a:lstStyle/>
                    <a:p>
                      <a:pPr marL="144000" algn="ctr" fontAlgn="b">
                        <a:spcBef>
                          <a:spcPts val="0"/>
                        </a:spcBef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Демографические индикаторы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0496453"/>
                  </a:ext>
                </a:extLst>
              </a:tr>
              <a:tr h="378779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Ожидаемая продолжительность жизни при рождении, лет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76,5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extLst>
                  <a:ext uri="{0D108BD9-81ED-4DB2-BD59-A6C34878D82A}">
                    <a16:rowId xmlns="" xmlns:a16="http://schemas.microsoft.com/office/drawing/2014/main" val="3105002925"/>
                  </a:ext>
                </a:extLst>
              </a:tr>
              <a:tr h="286123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Естественный прирост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-1 600,0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-4 185,0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-223,0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5 234,0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-1 325,0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-1 562,0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03" marR="5103" marT="5103" marB="0" anchor="b"/>
                </a:tc>
                <a:extLst>
                  <a:ext uri="{0D108BD9-81ED-4DB2-BD59-A6C34878D82A}">
                    <a16:rowId xmlns="" xmlns:a16="http://schemas.microsoft.com/office/drawing/2014/main" val="2654011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065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0033"/>
            <a:ext cx="12191999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СОЦИАЛЬНО-ЭКОНОМИЧЕСКИЕ ПОКАЗАТЕЛИ ПО РЕСПУБЛИКЕ БЕЛАРУСЬ, ОБЛАСТЯМ И ГОРОДУ МИНСК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Картинки по запросу граф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4" y="422205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707" y="421667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98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91999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ВАЛОВОЙ РЕГИОНАЛЬНЫЙ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ПРОДУКТ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389" t="959" r="1"/>
          <a:stretch/>
        </p:blipFill>
        <p:spPr>
          <a:xfrm>
            <a:off x="209007" y="3736981"/>
            <a:ext cx="5517288" cy="2790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007" y="2813651"/>
            <a:ext cx="551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ВВП в 2016-2017гг.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процентах к соответствующему периоду предыдущего года; в сопоставимых ценах)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659" y="3736981"/>
            <a:ext cx="5517833" cy="2790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60659" y="2972746"/>
            <a:ext cx="5517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Объемы и удельный вес ВРП областей и г. Минска в ВВП в январе-августе 2017 г. </a:t>
            </a:r>
          </a:p>
        </p:txBody>
      </p:sp>
    </p:spTree>
    <p:extLst>
      <p:ext uri="{BB962C8B-B14F-4D97-AF65-F5344CB8AC3E}">
        <p14:creationId xmlns="" xmlns:p14="http://schemas.microsoft.com/office/powerpoint/2010/main" val="7633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91999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ВАЛОВОЙ РЕГИОНАЛЬНЫЙ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ПРОДУКТ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837" y="3689372"/>
            <a:ext cx="5353050" cy="2733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837" y="2766042"/>
            <a:ext cx="53530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Индексы ВРП в январе-августе 2017 г.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процентах к январю-августу 2016 г.;  в сопоставимых ценах)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997" y="3689371"/>
            <a:ext cx="5353050" cy="2733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9895" y="2463690"/>
            <a:ext cx="5449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областей и г. Минска 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ВВП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январе-августе 2017 г.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процентах) </a:t>
            </a:r>
          </a:p>
        </p:txBody>
      </p:sp>
    </p:spTree>
    <p:extLst>
      <p:ext uri="{BB962C8B-B14F-4D97-AF65-F5344CB8AC3E}">
        <p14:creationId xmlns="" xmlns:p14="http://schemas.microsoft.com/office/powerpoint/2010/main" val="2507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91999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ПРОИЗВОДИТЕЛЬНОСТЬ ТРУДА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57" y="4057719"/>
            <a:ext cx="5124450" cy="2571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50" y="4057719"/>
            <a:ext cx="5124450" cy="2571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005" y="2677235"/>
            <a:ext cx="5228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Производительность труда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ВВП и реальная заработная плата в 2016-2017 гг.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процентах к соответствующему периоду предыдущего года)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4550" y="2969623"/>
            <a:ext cx="512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ВВП,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ВРП 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одного занятого в экономике в январе-июле 2017 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рублей) </a:t>
            </a:r>
          </a:p>
        </p:txBody>
      </p:sp>
    </p:spTree>
    <p:extLst>
      <p:ext uri="{BB962C8B-B14F-4D97-AF65-F5344CB8AC3E}">
        <p14:creationId xmlns="" xmlns:p14="http://schemas.microsoft.com/office/powerpoint/2010/main" val="16186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91999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ПРОИЗВОДИТЕЛЬНОСТЬ ТРУДА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775" y="2782094"/>
            <a:ext cx="6648450" cy="2162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0278" y="1685201"/>
            <a:ext cx="8271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Производительность труда по ВВП,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ВРП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реальная заработная плата в январе-июле 2017 г.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(в процентах к январю-июлю 2016 г.)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9672" y="5905621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Производительность труда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8183" y="5899908"/>
            <a:ext cx="343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Реальная заработная плата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4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91999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ПРОМЫШЛЕННОСТЬ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968" y="3563793"/>
            <a:ext cx="5629275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508" y="3563793"/>
            <a:ext cx="5629274" cy="2295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968" y="2425020"/>
            <a:ext cx="562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Промышленное производство в 2016-2017 гг.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процентах к соответствующему периоду предыдущего года; в сопоставимых ценах)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0508" y="2413111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Индексы</a:t>
            </a:r>
            <a:r>
              <a:rPr lang="ru-RU" sz="2000" b="1" dirty="0"/>
              <a:t> промышленного производства в январе-августе 2017 г. </a:t>
            </a:r>
            <a:endParaRPr lang="ru-RU" sz="2000" b="1" dirty="0" smtClean="0"/>
          </a:p>
          <a:p>
            <a:pPr algn="ctr"/>
            <a:r>
              <a:rPr lang="ru-RU" sz="1400" dirty="0" smtClean="0"/>
              <a:t>(</a:t>
            </a:r>
            <a:r>
              <a:rPr lang="ru-RU" sz="1400" dirty="0"/>
              <a:t>в процентах к январю-августу 2016 г.;  в сопоставимых ценах) </a:t>
            </a:r>
          </a:p>
        </p:txBody>
      </p:sp>
    </p:spTree>
    <p:extLst>
      <p:ext uri="{BB962C8B-B14F-4D97-AF65-F5344CB8AC3E}">
        <p14:creationId xmlns="" xmlns:p14="http://schemas.microsoft.com/office/powerpoint/2010/main" val="13208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91999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ПРОМЫШЛЕННОСТЬ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482" y="3633720"/>
            <a:ext cx="5092021" cy="2807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482" y="2341057"/>
            <a:ext cx="5092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Объемы и удельный вес областей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г. Минска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общем объеме промышленного производства в январе-августе 2017 г.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753" y="2024925"/>
            <a:ext cx="55381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Удельный вес отгруженной инновационной продукции в общем объеме отгруженной продукции в январе-августе 2017 г.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процентах) </a:t>
            </a:r>
          </a:p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407" y="3633719"/>
            <a:ext cx="5742079" cy="2807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04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252959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ПРОМЫШЛЕННОСТЬ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44" y="4056357"/>
            <a:ext cx="5619750" cy="24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858" y="4056358"/>
            <a:ext cx="5619750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944" y="2760233"/>
            <a:ext cx="56197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Соотношение запасов готовой продукции и среднемесячного объема производства в 2016-2017 гг.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процентах)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7858" y="2517474"/>
            <a:ext cx="56197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Соотношение запасов готовой продукции и среднемесячного объема производства по областям и г. Минску в январе-августе 2017 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(в процентах)</a:t>
            </a:r>
          </a:p>
        </p:txBody>
      </p:sp>
    </p:spTree>
    <p:extLst>
      <p:ext uri="{BB962C8B-B14F-4D97-AF65-F5344CB8AC3E}">
        <p14:creationId xmlns="" xmlns:p14="http://schemas.microsoft.com/office/powerpoint/2010/main" val="31100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959" y="1149404"/>
            <a:ext cx="12252959" cy="1400530"/>
          </a:xfrm>
        </p:spPr>
        <p:txBody>
          <a:bodyPr>
            <a:normAutofit/>
          </a:bodyPr>
          <a:lstStyle/>
          <a:p>
            <a:pPr algn="ctr"/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568" y="707136"/>
            <a:ext cx="11228832" cy="58155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09" y="280416"/>
            <a:ext cx="8290560" cy="606447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67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91999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СЕЛЬСКОЕ ХОЗЯЙСТВО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28" y="4131741"/>
            <a:ext cx="5562600" cy="2266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211" y="4131741"/>
            <a:ext cx="5625738" cy="2276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228" y="2725783"/>
            <a:ext cx="5562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Производство продукции сельского хозяйства в хозяйствах всех категорий в 2016-2017 гг.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процентах к соответствующему периоду  предыдущего года; в сопоставимых ценах)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9211" y="2787338"/>
            <a:ext cx="5625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Объемы и удельный вес областей в производстве продукции сельского хозяйства в хозяйствах всех категорий  в январе-августе 2017 г. </a:t>
            </a:r>
          </a:p>
        </p:txBody>
      </p:sp>
    </p:spTree>
    <p:extLst>
      <p:ext uri="{BB962C8B-B14F-4D97-AF65-F5344CB8AC3E}">
        <p14:creationId xmlns="" xmlns:p14="http://schemas.microsoft.com/office/powerpoint/2010/main" val="7661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91999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ИНВЕСТИЦИИ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75" y="2448719"/>
            <a:ext cx="5429250" cy="282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3075" y="1767840"/>
            <a:ext cx="975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Объемы и удельный вес областей и г. Минска  в общем объеме инвестиций в основной капитал в январе-августе 2017 г. </a:t>
            </a:r>
          </a:p>
        </p:txBody>
      </p:sp>
    </p:spTree>
    <p:extLst>
      <p:ext uri="{BB962C8B-B14F-4D97-AF65-F5344CB8AC3E}">
        <p14:creationId xmlns="" xmlns:p14="http://schemas.microsoft.com/office/powerpoint/2010/main" val="12300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91999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2429669"/>
            <a:ext cx="10591800" cy="2867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8140" y="2002971"/>
            <a:ext cx="1005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Ввод в эксплуатацию жилых домов  в январе-августе 2017 г.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7109" y="2836370"/>
            <a:ext cx="94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всего</a:t>
            </a:r>
          </a:p>
        </p:txBody>
      </p:sp>
    </p:spTree>
    <p:extLst>
      <p:ext uri="{BB962C8B-B14F-4D97-AF65-F5344CB8AC3E}">
        <p14:creationId xmlns="" xmlns:p14="http://schemas.microsoft.com/office/powerpoint/2010/main" val="34736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91999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ВНЕШНЯЯ ТОРГОВЛЯ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209800" y="2624931"/>
            <a:ext cx="7772400" cy="247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1783" y="2109094"/>
            <a:ext cx="90917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Экспорт и импорт товаров в 2016-2017 гг.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процентах к соответствующему периоду  предыдущего года; в текущих ценах) </a:t>
            </a:r>
          </a:p>
        </p:txBody>
      </p:sp>
    </p:spTree>
    <p:extLst>
      <p:ext uri="{BB962C8B-B14F-4D97-AF65-F5344CB8AC3E}">
        <p14:creationId xmlns="" xmlns:p14="http://schemas.microsoft.com/office/powerpoint/2010/main" val="41555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92000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ВНЕШНЯЯ ТОРГОВЛЯ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3859190"/>
            <a:ext cx="5133975" cy="242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" y="2838994"/>
            <a:ext cx="50349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Экспорт товаров в январе-июле 2017 г.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процентах к январю-июлю 2016 г.; в текущих ценах)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5574"/>
          <a:stretch/>
        </p:blipFill>
        <p:spPr>
          <a:xfrm>
            <a:off x="6340792" y="3859190"/>
            <a:ext cx="5362575" cy="2428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0791" y="2908663"/>
            <a:ext cx="53625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Импорт товаров в январе-июле 2017 г.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процентах к январю-июлю 2016 г.; в текущих ценах) </a:t>
            </a:r>
          </a:p>
        </p:txBody>
      </p:sp>
    </p:spTree>
    <p:extLst>
      <p:ext uri="{BB962C8B-B14F-4D97-AF65-F5344CB8AC3E}">
        <p14:creationId xmlns="" xmlns:p14="http://schemas.microsoft.com/office/powerpoint/2010/main" val="33883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91999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ВНЕШНЯЯ ТОРГОВЛЯ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387" y="2672556"/>
            <a:ext cx="7515225" cy="2381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3255" y="2029126"/>
            <a:ext cx="92104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Экспорт и импорт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услуг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2016-2017 гг.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процентах к соответствующему периоду  предыдущего года; в текущих ценах) </a:t>
            </a:r>
          </a:p>
        </p:txBody>
      </p:sp>
    </p:spTree>
    <p:extLst>
      <p:ext uri="{BB962C8B-B14F-4D97-AF65-F5344CB8AC3E}">
        <p14:creationId xmlns="" xmlns:p14="http://schemas.microsoft.com/office/powerpoint/2010/main" val="22540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91999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ВНЕШНЯЯ ТОРГОВЛЯ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076" y="3682977"/>
            <a:ext cx="5350873" cy="2781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682977"/>
            <a:ext cx="5482998" cy="278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5360" y="2316481"/>
            <a:ext cx="9927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Объемы и удельный вес областей и г. Минска в общем объеме экспорта и импорта услуг в январе-июле 2017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9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91999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98" y="3811973"/>
            <a:ext cx="5467350" cy="2209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44" y="3811973"/>
            <a:ext cx="5554436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99" y="2832599"/>
            <a:ext cx="57389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Реальная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2016-2017 гг.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процентах к соответствующему периоду  предыдущего года)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9543" y="2673200"/>
            <a:ext cx="5625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Реальная заработная плата в январе-августе 2017 г.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процентах к январю-августу 2016 г.)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3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52718"/>
            <a:ext cx="12192000" cy="140053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МИНСК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7968" y="1515165"/>
            <a:ext cx="9717023" cy="4422339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 1 июля 2017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 в городе проживало 1 975,8 тыс.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столице формируется примерно 28% ВВП республики;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специализация: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грузовых автомобилей, тракторов, автобусов, троллейбусов, мотоциклов (МТЗ, МЗКТ, МАЗ,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Амкодор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телевизоров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Horizont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сектор (ПВТ,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Itransition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EPAM)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endParaRPr lang="ru-RU" dirty="0" smtClean="0"/>
          </a:p>
        </p:txBody>
      </p:sp>
      <p:pic>
        <p:nvPicPr>
          <p:cNvPr id="1026" name="Picture 2" descr="Герб города Мин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" y="4876800"/>
            <a:ext cx="1608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77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04913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МИНСКАЯ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473835"/>
            <a:ext cx="10058400" cy="48015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Крупнейшие города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Борисов, Солигорск, Молодечно, Жодино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Слуцк;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 вес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формировании ВВП составляет 14,1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редприятия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области произвели 18,6% республиканского объема промышленной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Основная специализация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калийных удобрений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Беларуськалий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легковых автомобилей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БелДжи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Юнисон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карьерных самосвалов (БЕЛАЗ);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трикотажных изделий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2" name="Picture 4" descr="Картинки по запросу герб мин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" y="4449807"/>
            <a:ext cx="2381250" cy="2390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02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91999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БРЕСТСКАЯ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4402" y="1643615"/>
            <a:ext cx="10239918" cy="5088111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Крупнейшие города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области: Брест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Барановичи, Пинск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Кобрин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 вес области в формировании ВВП составляет 9,8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редприятия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области произвели 11,2% республиканского объема промышленной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Основная специализация: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пищевой промышленности (Савушкин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Санта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Бремор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Производство бытовых электрических и газовых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плит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GEFEST)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Производство хлопчатобумажных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тканей (Полесье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Барановичское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производственное хлопчатобумажное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объединение);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Добыче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переработке плотных горных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пород (Гранит).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http://upload.wikimedia.org/wikipedia/commons/e/e7/Escut_Oblast_Brest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" y="5240338"/>
            <a:ext cx="143827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82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92000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ВИТЕБСКАЯ ОБЛАСТЬ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0498" y="1506584"/>
            <a:ext cx="9842861" cy="47418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Крупнейшие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области: Витебск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Орша, Новополоцк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Полоцк;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 вес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формировании ВВП составляет 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Предприятия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области произвели 13,9% республиканского объема промышленной продукции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Основная специализация: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телевизоров и медицинского оборудования (Витязь);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Переработка нефтепродуктов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Нафтан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lvl="1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102" name="Picture 6" descr="Картинки по запросу герб ВИТЕБСКАЯ ОБЛА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" y="5135606"/>
            <a:ext cx="1905000" cy="1704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62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91999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ГОМЕЛЬСКАЯ ОБЛАСТЬ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3635" y="1655910"/>
            <a:ext cx="9865069" cy="520209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Крупнейшие города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Гомель, Мозырь, Жлобин,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Светлогорск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Речица;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 вес области в формировании ВВП составляет 10,2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редприятия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области произвели 20,6% республиканского объема промышленной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Основная специализация: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Добыча и переработка нефтепродуктов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Белнефтихим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зерноуборочной техники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Гомсельмаш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столовой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кухонной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посуды.</a:t>
            </a:r>
          </a:p>
          <a:p>
            <a:pPr marL="457200" lvl="1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122" name="Picture 2" descr="Coat_of_arms_of_Gomel_reg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8" y="4792529"/>
            <a:ext cx="211772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56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52718"/>
            <a:ext cx="12192001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ГРОДНЕНСКАЯ ОБЛАСТЬ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7509" y="1497874"/>
            <a:ext cx="9744891" cy="501613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Крупнейшие города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Гродно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Лида;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Удельный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области в формировании ВВП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8,1%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Предприятия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области произвели 10,3% республиканского объема промышленной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Основная специализация: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капролактама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азотных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удобрений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(Гродно азот);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сельхозтехники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Мостовская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сельхозтехника,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Лиданопроммаш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сигарет ( гродненская табачная фабрика Неман).</a:t>
            </a:r>
          </a:p>
          <a:p>
            <a:pPr marL="800100" lvl="1" indent="-342900">
              <a:buFont typeface="+mj-lt"/>
              <a:buAutoNum type="arabicPeriod"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9" name="Picture 5" descr="Картинки по запросу герб ГРОДНЕНСКАЯ ОБЛА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" y="5068931"/>
            <a:ext cx="1905000" cy="1771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56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12191999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МОГИЛЕВСКАЯ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4297" y="1576252"/>
            <a:ext cx="9931255" cy="513805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Крупнейшие города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Могилев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Бобруйск;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 области в формировании ВВП составляет 7,2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предприятия области произвели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9,1% от республиканского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объема промышленной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Основная специализация: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автомобильных шин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Белшина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прицепов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СтройРемАвто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Деревообрабатываемая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промышленность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БелМогФорест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Escut_Oblast_Mohil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" y="5009833"/>
            <a:ext cx="1942010" cy="183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75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1140</Words>
  <Application>Microsoft Office PowerPoint</Application>
  <PresentationFormat>Произвольный</PresentationFormat>
  <Paragraphs>250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Региональное развитие Республики Беларусь</vt:lpstr>
      <vt:lpstr>Слайд 2</vt:lpstr>
      <vt:lpstr>МИНСК</vt:lpstr>
      <vt:lpstr>МИНСКАЯ ОБЛАСТЬ</vt:lpstr>
      <vt:lpstr>БРЕСТСКАЯ ОБЛАСТЬ</vt:lpstr>
      <vt:lpstr>ВИТЕБСКАЯ ОБЛАСТЬ </vt:lpstr>
      <vt:lpstr>ГОМЕЛЬСКАЯ ОБЛАСТЬ</vt:lpstr>
      <vt:lpstr>ГРОДНЕНСКАЯ ОБЛАСТЬ</vt:lpstr>
      <vt:lpstr>МОГИЛЕВСКАЯ ОБЛАСТЬ</vt:lpstr>
      <vt:lpstr>РЕЙТИНГ СОЦИАЛЬНО-ЭКОНОМИЧЕСКОГО РАЗВИТИЯ РЕГИОНОВ РЕСПУБЛИКИ БЕЛАРУСЬ</vt:lpstr>
      <vt:lpstr>ПОКАЗАТЕЛИ СОЦИАЛЬНО-ЭКОНОМИЧЕСКОГО РАЗВИТИЯ РЕГИОНОВ РБ</vt:lpstr>
      <vt:lpstr>ОСНОВНЫЕ СОЦИАЛЬНО-ЭКОНОМИЧЕСКИЕ ПОКАЗАТЕЛИ ПО РЕСПУБЛИКЕ БЕЛАРУСЬ, ОБЛАСТЯМ И ГОРОДУ МИНСК</vt:lpstr>
      <vt:lpstr>ВАЛОВОЙ РЕГИОНАЛЬНЫЙ  ПРОДУКТ </vt:lpstr>
      <vt:lpstr>ВАЛОВОЙ РЕГИОНАЛЬНЫЙ  ПРОДУКТ </vt:lpstr>
      <vt:lpstr>ПРОИЗВОДИТЕЛЬНОСТЬ ТРУДА </vt:lpstr>
      <vt:lpstr>ПРОИЗВОДИТЕЛЬНОСТЬ ТРУДА </vt:lpstr>
      <vt:lpstr>ПРОМЫШЛЕННОСТЬ </vt:lpstr>
      <vt:lpstr>ПРОМЫШЛЕННОСТЬ </vt:lpstr>
      <vt:lpstr>ПРОМЫШЛЕННОСТЬ </vt:lpstr>
      <vt:lpstr>СЕЛЬСКОЕ ХОЗЯЙСТВО </vt:lpstr>
      <vt:lpstr>ИНВЕСТИЦИИ</vt:lpstr>
      <vt:lpstr>СТРОИТЕЛЬСТВО</vt:lpstr>
      <vt:lpstr>ВНЕШНЯЯ ТОРГОВЛЯ </vt:lpstr>
      <vt:lpstr>ВНЕШНЯЯ ТОРГОВЛЯ </vt:lpstr>
      <vt:lpstr>ВНЕШНЯЯ ТОРГОВЛЯ </vt:lpstr>
      <vt:lpstr>ВНЕШНЯЯ ТОРГОВЛЯ </vt:lpstr>
      <vt:lpstr>ОПЛАТА ТРУДА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Социально-экономическое развитие регионов РБ Прокофьев Сергей</dc:title>
  <dc:creator>Пользователь Windows</dc:creator>
  <cp:lastModifiedBy>Lenovo</cp:lastModifiedBy>
  <cp:revision>82</cp:revision>
  <dcterms:created xsi:type="dcterms:W3CDTF">2017-10-16T16:24:18Z</dcterms:created>
  <dcterms:modified xsi:type="dcterms:W3CDTF">2018-06-11T16:58:26Z</dcterms:modified>
</cp:coreProperties>
</file>