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945675"/>
  <p:embeddedFontLst>
    <p:embeddedFont>
      <p:font typeface="Lobster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Lobster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0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 txBox="1"/>
          <p:nvPr>
            <p:ph idx="12" type="sldNum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9000"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7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2.jpg"/><Relationship Id="rId6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Relationship Id="rId4" Type="http://schemas.openxmlformats.org/officeDocument/2006/relationships/image" Target="../media/image10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1055440" y="836712"/>
            <a:ext cx="10225136" cy="4585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Государственное учреждение образования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«Гимназия №2 г. Солигорска»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Людмила Антоновна Ларчик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Учитель истории и обществоведения высшей квалификационной категории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Урок истории Средних веков в 6 классе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Тема урока : «Раннее Возрождение»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/>
          <p:nvPr/>
        </p:nvSpPr>
        <p:spPr>
          <a:xfrm>
            <a:off x="1566076" y="-11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Черты гуманизма: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biography.sgu.ru/bio/data/files/pictures/image/966.jpg"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376" y="1556792"/>
            <a:ext cx="4464496" cy="478915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5022373" y="942957"/>
            <a:ext cx="66000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Интерес к человеку: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«Человек-кузнец своего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счастья».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Интерес к культуре античности.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Утверждение нового образа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жизни, приветствовавшего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активность, практичность,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любознательность.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5087888" y="4502795"/>
            <a:ext cx="6096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Как Вы считаете, было ли Возрождение простым повторением античности?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rtcontext.info/images/stories/user/portrety-bottichelli/portrety_bottichelli_002.jpg" id="157" name="Google Shape;15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740" y="236510"/>
            <a:ext cx="4272409" cy="6384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5231904" y="418411"/>
            <a:ext cx="590465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Данте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Алигьери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5231904" y="2172737"/>
            <a:ext cx="583264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Стоял у истоков Возрождения.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Его творчество было переходом от старой средневековой культуры к новой.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Главный труд Данте — поэма «Божественная комедия».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ней Данте описывает свое фантастическое путешествие в ад и рай.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/>
          <p:nvPr/>
        </p:nvSpPr>
        <p:spPr>
          <a:xfrm>
            <a:off x="767408" y="116632"/>
            <a:ext cx="1015312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Франческо Петрарка.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/>
          </a:blip>
          <a:srcRect b="0" l="20840" r="20841" t="0"/>
          <a:stretch/>
        </p:blipFill>
        <p:spPr>
          <a:xfrm>
            <a:off x="148107" y="1444299"/>
            <a:ext cx="4726173" cy="445324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/>
          <p:nvPr/>
        </p:nvSpPr>
        <p:spPr>
          <a:xfrm>
            <a:off x="5015880" y="1125492"/>
            <a:ext cx="6264696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Был одним из первых итальянских гуманистов. Еще в молодости Петрарка стал лучшим знатоком античной истории и литературы. 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 собирал рукописи древнегреческих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древнеримских авторов. Петрарка считал, что человека делают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великим его образованность, занятия наукой, знание истории и культуры человечества. Этого величия каждый человек должен добиваться сам, своим трудом. Он высмеивал роскошь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безделие феодалов.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/>
        </p:nvSpPr>
        <p:spPr>
          <a:xfrm>
            <a:off x="2545431" y="-86974"/>
            <a:ext cx="70067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Великие художники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peoples.ru/art/painter/bondone_giotto/giotto_1.jpg" id="172" name="Google Shape;17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66" y="614995"/>
            <a:ext cx="3085892" cy="3156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/>
          <p:nvPr/>
        </p:nvSpPr>
        <p:spPr>
          <a:xfrm>
            <a:off x="290148" y="2818755"/>
            <a:ext cx="265136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D5ECED"/>
                </a:solidFill>
                <a:latin typeface="Arial"/>
                <a:ea typeface="Arial"/>
                <a:cs typeface="Arial"/>
                <a:sym typeface="Arial"/>
              </a:rPr>
              <a:t>Джотто</a:t>
            </a:r>
            <a:endParaRPr b="1" sz="5400">
              <a:solidFill>
                <a:srgbClr val="D5EC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3224303" y="764704"/>
            <a:ext cx="8488321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своих фресках и картинах он изображал в основном библейские сюжеты. Иисус, Богоматерь и святые словно обращались к зрителям, становились соучастниками их жизни.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Джотто одним из первых художников Средневековья рисовал объемно и углублял пространство картины. Человеческие фигуры у него не плоские,а выглядят как живые.</a:t>
            </a: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2224" y="2680694"/>
            <a:ext cx="3962514" cy="407724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8223509" y="6088570"/>
            <a:ext cx="385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«Рождество»</a:t>
            </a:r>
            <a:endParaRPr b="1" sz="44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1808" y="2699359"/>
            <a:ext cx="4047629" cy="4106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3927544" y="6344197"/>
            <a:ext cx="37561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«Поклонение волхвов»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767" y="3932904"/>
            <a:ext cx="3508648" cy="2825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153054" y="3945985"/>
            <a:ext cx="31638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«Возрождение Лазаря»</a:t>
            </a:r>
            <a:endParaRPr b="1"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/>
          <p:nvPr/>
        </p:nvSpPr>
        <p:spPr>
          <a:xfrm>
            <a:off x="263352" y="-70579"/>
            <a:ext cx="70067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Великие художники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-fotki.yandex.ru/get/31/bakz.172/0_1cd83_980f7bb1_XL" id="186" name="Google Shape;1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0832" y="846635"/>
            <a:ext cx="2328196" cy="286601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/>
          <p:nvPr/>
        </p:nvSpPr>
        <p:spPr>
          <a:xfrm>
            <a:off x="5335682" y="3033617"/>
            <a:ext cx="23401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Мазаччо</a:t>
            </a:r>
            <a:endParaRPr b="1" sz="4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4978068" y="3702618"/>
            <a:ext cx="313372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Томмазо ди сер Джованни ди Гвиди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6"/>
          <p:cNvSpPr/>
          <p:nvPr/>
        </p:nvSpPr>
        <p:spPr>
          <a:xfrm>
            <a:off x="191344" y="764704"/>
            <a:ext cx="514433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и у Джотто, фрески составляют основу художественного наследия Мазаччо. И, как Джотто, Мазаччо занимает выдающееся место в истории фресковой техники. Основным трудом и вершиной творчества художника были фрески в капелле Бранкаччи в церкви Санта Мария дель Кармине.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17" y="3933055"/>
            <a:ext cx="5341115" cy="284886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/>
          <p:nvPr/>
        </p:nvSpPr>
        <p:spPr>
          <a:xfrm>
            <a:off x="390762" y="4192603"/>
            <a:ext cx="322665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«Чудо со статиром»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4178" y="116632"/>
            <a:ext cx="4313643" cy="666528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9480376" y="5589240"/>
            <a:ext cx="16322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«Троица»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g0.liveinternet.ru/images/attach/b/3/19/190/19190189_Cikl_fresok__Scenuy_iz_zhizni_Petra.jpg" id="198" name="Google Shape;19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5718" y="260648"/>
            <a:ext cx="8212148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/>
          <p:nvPr/>
        </p:nvSpPr>
        <p:spPr>
          <a:xfrm>
            <a:off x="1935718" y="5349945"/>
            <a:ext cx="821214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Мазаччо. Цикл фресок в капелле Бранкаччи в Санта Мария дель Кармине.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rttrans.com.ua/imageproduct/1086/Masaccio_Crucifiction_art_b.jpg" id="204" name="Google Shape;20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5072" y="260648"/>
            <a:ext cx="4913613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/>
          <p:nvPr/>
        </p:nvSpPr>
        <p:spPr>
          <a:xfrm>
            <a:off x="6709363" y="1196752"/>
            <a:ext cx="367240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Полиптих для Санта Мария дель Кармине в Пизе 2. Распятие.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rtprojekt.ru/Gallery/Masaccio/Pic/05.jpg"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512" y="116632"/>
            <a:ext cx="8598596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/>
          <p:nvPr/>
        </p:nvSpPr>
        <p:spPr>
          <a:xfrm>
            <a:off x="4439817" y="3134145"/>
            <a:ext cx="47142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Поклонение волхвов. </a:t>
            </a:r>
            <a:endParaRPr/>
          </a:p>
        </p:txBody>
      </p:sp>
      <p:pic>
        <p:nvPicPr>
          <p:cNvPr descr="http://img0.liveinternet.ru/images/attach/c/0/46/215/46215349_1247325449_Masaccio_Chudo.jpg" id="212" name="Google Shape;21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3659" y="3718711"/>
            <a:ext cx="6879679" cy="308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9"/>
          <p:cNvSpPr/>
          <p:nvPr/>
        </p:nvSpPr>
        <p:spPr>
          <a:xfrm>
            <a:off x="8572895" y="5949280"/>
            <a:ext cx="209980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Шедевр эпохи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Квадроченто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432" y="24372"/>
            <a:ext cx="435934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/>
          <p:nvPr/>
        </p:nvSpPr>
        <p:spPr>
          <a:xfrm>
            <a:off x="983432" y="3687901"/>
            <a:ext cx="4359342" cy="2862322"/>
          </a:xfrm>
          <a:prstGeom prst="rect">
            <a:avLst/>
          </a:prstGeom>
          <a:solidFill>
            <a:srgbClr val="FFE0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Сандро</a:t>
            </a:r>
            <a:endParaRPr b="1" sz="3600">
              <a:solidFill>
                <a:srgbClr val="515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Ботичелли</a:t>
            </a:r>
            <a:endParaRPr b="1" sz="3600">
              <a:solidFill>
                <a:srgbClr val="515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1BEC4"/>
                </a:solidFill>
                <a:latin typeface="Arial"/>
                <a:ea typeface="Arial"/>
                <a:cs typeface="Arial"/>
                <a:sym typeface="Arial"/>
              </a:rPr>
              <a:t>(Алесандро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1BEC4"/>
                </a:solidFill>
                <a:latin typeface="Arial"/>
                <a:ea typeface="Arial"/>
                <a:cs typeface="Arial"/>
                <a:sym typeface="Arial"/>
              </a:rPr>
              <a:t>ди Мариано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71BEC4"/>
                </a:solidFill>
                <a:latin typeface="Arial"/>
                <a:ea typeface="Arial"/>
                <a:cs typeface="Arial"/>
                <a:sym typeface="Arial"/>
              </a:rPr>
              <a:t>Филипепи)</a:t>
            </a:r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47928" y="692696"/>
            <a:ext cx="609600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Был одним из первых живописцев Возрождения, который стал писать картины на сюжеты античной мифологии. 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Боттичелли писал также портреты и картины на религиозные темы.</a:t>
            </a:r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420888"/>
            <a:ext cx="4716204" cy="423048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6672064" y="6074984"/>
            <a:ext cx="29482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Алтарь св. Варны</a:t>
            </a:r>
            <a:endParaRPr b="1"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440" y="620688"/>
            <a:ext cx="10009112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/>
        </p:nvSpPr>
        <p:spPr>
          <a:xfrm>
            <a:off x="5303912" y="6165304"/>
            <a:ext cx="34898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«Мадонна и ребёнок»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ctrTitle"/>
          </p:nvPr>
        </p:nvSpPr>
        <p:spPr>
          <a:xfrm>
            <a:off x="1253716" y="764704"/>
            <a:ext cx="968456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/>
              <a:t>Домашнее задание:</a:t>
            </a:r>
            <a:endParaRPr sz="8000"/>
          </a:p>
        </p:txBody>
      </p:sp>
      <p:sp>
        <p:nvSpPr>
          <p:cNvPr id="94" name="Google Shape;94;p14"/>
          <p:cNvSpPr txBox="1"/>
          <p:nvPr>
            <p:ph idx="1" type="subTitle"/>
          </p:nvPr>
        </p:nvSpPr>
        <p:spPr>
          <a:xfrm>
            <a:off x="1631504" y="2204864"/>
            <a:ext cx="878497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ru-RU" sz="5400"/>
              <a:t>§15, подготовить творческие проекты о деятелях возрождения.</a:t>
            </a:r>
            <a:endParaRPr sz="5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/>
          <p:nvPr/>
        </p:nvSpPr>
        <p:spPr>
          <a:xfrm>
            <a:off x="2351584" y="908720"/>
            <a:ext cx="768223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Проблемное задание!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Чего хотел добиться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своих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произведениях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Донателло?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39" y="116632"/>
            <a:ext cx="4173561" cy="55647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/>
          <p:nvPr/>
        </p:nvSpPr>
        <p:spPr>
          <a:xfrm>
            <a:off x="263352" y="116632"/>
            <a:ext cx="393024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Донателло</a:t>
            </a:r>
            <a:endParaRPr/>
          </a:p>
        </p:txBody>
      </p:sp>
      <p:sp>
        <p:nvSpPr>
          <p:cNvPr id="240" name="Google Shape;240;p33"/>
          <p:cNvSpPr/>
          <p:nvPr/>
        </p:nvSpPr>
        <p:spPr>
          <a:xfrm>
            <a:off x="428273" y="5681380"/>
            <a:ext cx="3600400" cy="830997"/>
          </a:xfrm>
          <a:prstGeom prst="rect">
            <a:avLst/>
          </a:prstGeom>
          <a:solidFill>
            <a:srgbClr val="FFE0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Донато ди Никколо ди Бетто Барди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4391" y="260648"/>
            <a:ext cx="3263706" cy="434238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3"/>
          <p:cNvSpPr txBox="1"/>
          <p:nvPr/>
        </p:nvSpPr>
        <p:spPr>
          <a:xfrm>
            <a:off x="4622739" y="4603037"/>
            <a:ext cx="28870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«Святой Марк»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5036" y="188640"/>
            <a:ext cx="3335654" cy="600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/>
        </p:nvSpPr>
        <p:spPr>
          <a:xfrm>
            <a:off x="8256240" y="6175748"/>
            <a:ext cx="346383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«Юдифь и Олоферн»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408" y="548680"/>
            <a:ext cx="3744416" cy="460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/>
          <p:nvPr/>
        </p:nvSpPr>
        <p:spPr>
          <a:xfrm>
            <a:off x="1046391" y="5157705"/>
            <a:ext cx="3186449" cy="1200329"/>
          </a:xfrm>
          <a:prstGeom prst="rect">
            <a:avLst/>
          </a:prstGeom>
          <a:solidFill>
            <a:srgbClr val="FFE0B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Филиппо</a:t>
            </a:r>
            <a:endParaRPr b="1" sz="3600">
              <a:solidFill>
                <a:srgbClr val="515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rPr>
              <a:t>Брунеллески</a:t>
            </a:r>
            <a:endParaRPr/>
          </a:p>
        </p:txBody>
      </p:sp>
      <p:sp>
        <p:nvSpPr>
          <p:cNvPr id="251" name="Google Shape;251;p34"/>
          <p:cNvSpPr/>
          <p:nvPr/>
        </p:nvSpPr>
        <p:spPr>
          <a:xfrm>
            <a:off x="4511824" y="572825"/>
            <a:ext cx="662473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 его руководством был возведен купол над собором Санта-Марии в родной Флоренции — первый крупный памятник эпохи Возрождения. Купол диаметром 42 м стал символом города. Брунеллески считается родоначальником архитектуры Возрождения. </a:t>
            </a:r>
            <a:endParaRPr/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9836" y="2441770"/>
            <a:ext cx="6408712" cy="405388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4"/>
          <p:cNvSpPr/>
          <p:nvPr/>
        </p:nvSpPr>
        <p:spPr>
          <a:xfrm>
            <a:off x="5519936" y="6425606"/>
            <a:ext cx="52144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Собор Санта-Мария де ла Фьёре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/>
          <p:nvPr/>
        </p:nvSpPr>
        <p:spPr>
          <a:xfrm>
            <a:off x="2309787" y="642918"/>
            <a:ext cx="76822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Проблемное задание!</a:t>
            </a:r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2166911" y="1428736"/>
            <a:ext cx="792460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Можно ли назвать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изобретение Гуттенберга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революцией 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деле создания книг?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Почему?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9814" y="714375"/>
            <a:ext cx="7572375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/>
          <p:nvPr/>
        </p:nvSpPr>
        <p:spPr>
          <a:xfrm>
            <a:off x="2238349" y="1571613"/>
            <a:ext cx="7828683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Назови автора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произведений!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1725" y="785814"/>
            <a:ext cx="7448550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4125" y="665164"/>
            <a:ext cx="7143750" cy="55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251" y="642938"/>
            <a:ext cx="7358063" cy="55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1564" y="571500"/>
            <a:ext cx="3462337" cy="554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>
            <a:off x="2567608" y="980729"/>
            <a:ext cx="734387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Раннее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Возрождение </a:t>
            </a:r>
            <a:endParaRPr b="1" i="0" sz="8000" u="none" cap="none" strike="noStrike">
              <a:solidFill>
                <a:srgbClr val="6600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017.radikal.ru/1004/e1/48151aaa9451.jpg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501" y="76591"/>
            <a:ext cx="2401500" cy="23607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ttp://files.smallbay.ru/artitaly/images/ghirlandaio02.jpg" id="102" name="Google Shape;1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8426" y="3429001"/>
            <a:ext cx="2037467" cy="31375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artchive.com/web_gallery/reproductions/92501-93000/92564/size1.jpg" id="103" name="Google Shape;10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7057" y="4271669"/>
            <a:ext cx="2112000" cy="234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ttp://upload.wikimedia.org/wikipedia/commons/4/4f/Duomo_Firenze.jpg" id="104" name="Google Shape;10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71216" y="4225025"/>
            <a:ext cx="3787183" cy="229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/>
          <p:nvPr/>
        </p:nvSpPr>
        <p:spPr>
          <a:xfrm>
            <a:off x="2254886" y="19419"/>
            <a:ext cx="76822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Проблемное задание!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2294605" y="1268761"/>
            <a:ext cx="7896393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Каковы же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основные черты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культуры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Возрождения?</a:t>
            </a:r>
            <a:endParaRPr b="1" sz="7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/>
        </p:nvSpPr>
        <p:spPr>
          <a:xfrm>
            <a:off x="1738282" y="142853"/>
            <a:ext cx="9468874" cy="6555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Воспевание природы, восхищение её красотой.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Служение Богу, воинское подвиги- цель жизни и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высшее счастье.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3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Реалистичное изображение людей (портреты).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3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Утверждение, что человек грешен по своей сути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и необходимо отказаться от радостей жизни.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5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Осуждение античной, нехристианской культуры.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5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Интерес к человеку и его делам.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5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Изображение человека с немощным телом и 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некрасивым лицом.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8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Интерес к античной культуре, её изучение и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использование в качестве образца.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9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отвергали христианство, в своём творчестве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использовали библейские сюжеты.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1055440" y="-55648"/>
            <a:ext cx="1015312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Какие периоды можно выделить в истории Возрождения?</a:t>
            </a:r>
            <a:endParaRPr b="1" i="0" sz="5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560004" y="2636912"/>
            <a:ext cx="97326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Проторенессанс- XII-XIVв.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Раннее Возрождение – XIV – XVвв.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Высокое Возрождение – конец XV – начало XVIвв.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Позднее Возрождение - последние две трети XVIвека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/>
          <p:nvPr/>
        </p:nvSpPr>
        <p:spPr>
          <a:xfrm>
            <a:off x="515400" y="34825"/>
            <a:ext cx="11254800" cy="6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373D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1" lang="ru-RU" sz="48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Возрождение-</a:t>
            </a:r>
            <a:r>
              <a:rPr b="1" lang="ru-RU" sz="5400">
                <a:solidFill>
                  <a:srgbClr val="00005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новый тип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культуры,возникший в XIVв. В Италии, которой присущи    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</a:rPr>
              <a:t>        </a:t>
            </a: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гуманизм и интерес к античности.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373D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1" lang="ru-RU" sz="48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Банки-</a:t>
            </a:r>
            <a:r>
              <a:rPr b="1" lang="ru-RU" sz="5400">
                <a:solidFill>
                  <a:srgbClr val="2D2D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учреждения, осуществляющие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расчёты и хранящие денежные накопления.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7373D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lang="ru-RU" sz="48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Интеллигенция-</a:t>
            </a:r>
            <a:r>
              <a:rPr b="1" lang="ru-RU" sz="54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люди занимающиеся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умственным трудом.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373D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1" lang="ru-RU" sz="54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Гуманизм-</a:t>
            </a:r>
            <a:r>
              <a:rPr b="1" lang="ru-RU" sz="3200">
                <a:solidFill>
                  <a:srgbClr val="D5ECE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учение о человеке.</a:t>
            </a:r>
            <a:endParaRPr b="1"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1434556" y="0"/>
            <a:ext cx="923344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ПРОБЛЕМНОЕ ЗАДАНИЕ</a:t>
            </a:r>
            <a:r>
              <a:rPr b="1" lang="ru-RU" sz="5400" cap="none">
                <a:solidFill>
                  <a:srgbClr val="ACD2D5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sz="5400" cap="none">
              <a:solidFill>
                <a:srgbClr val="ACD2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3647728" y="913422"/>
            <a:ext cx="716275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Выяснить причины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появления новой культуры-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Возрождения.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Стр.84-85.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900igr.net/datas/istorija/Vozrozhdenie-v-Italii/0006-006-Okolo-1500-g.-v-tvorchestve-Leonardo-da-Vinchi-Rafaelja-Santi.jpg" id="122" name="Google Shape;122;p18"/>
          <p:cNvPicPr preferRelativeResize="0"/>
          <p:nvPr/>
        </p:nvPicPr>
        <p:blipFill rotWithShape="1">
          <a:blip r:embed="rId3">
            <a:alphaModFix/>
          </a:blip>
          <a:srcRect b="16521" l="3070" r="54489" t="9300"/>
          <a:stretch/>
        </p:blipFill>
        <p:spPr>
          <a:xfrm>
            <a:off x="1200180" y="2780928"/>
            <a:ext cx="2681925" cy="351298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>
            <a:off x="1903825" y="5775"/>
            <a:ext cx="86250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700">
                <a:solidFill>
                  <a:srgbClr val="660033"/>
                </a:solidFill>
              </a:rPr>
              <a:t>Поразмышляем</a:t>
            </a:r>
            <a:r>
              <a:rPr b="1" lang="ru-RU" sz="6700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sz="6700">
              <a:solidFill>
                <a:srgbClr val="6600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911424" y="1329211"/>
            <a:ext cx="1044116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Какое значение имело развитие города в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Позднем средневековье?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Как купцы и банкиры, владельцы мануфактур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влияли на появление новых взглядов на мир?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eriod" startAt="3"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Почему культура Возрождения возникла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именно в Северной Италии?</a:t>
            </a:r>
            <a:endParaRPr/>
          </a:p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0.liveinternet.ru/images/attach/c/0/52/934/52934749_Lippi_Fra_Filippo_Adoration_of_the_Magi_posters_b.gif"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417" y="4282600"/>
            <a:ext cx="2627700" cy="266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ttp://www.aldoor.ru/uploads/fckeditor/image/%D0%9A%D0%BB%D0%B0%D1%81%D1%81%D0%B8%D1%87%D0%B5%D1%81%D0%BA%D0%B8%D0%B5%20%D0%B4%D0%B2%D0%B5%D1%80%D0%B8/%D0%94%D0%B2%D0%BE%D1%80%D0%B5%D1%86%20%D0%94%D0%BE%D0%B6%D0%B5%D0%B9_%D0%92%D0%B5%D0%BD%D0%B5%D1%86%D0%B8%D1%8F.JPG" id="130" name="Google Shape;13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144" y="4574679"/>
            <a:ext cx="3279278" cy="1977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3-tub-by.yandex.net/i?id=76391347-66-72&amp;n=21" id="131" name="Google Shape;13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14297" y="3863229"/>
            <a:ext cx="1651075" cy="26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1825375" y="0"/>
            <a:ext cx="854124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Причины появления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B7BDB"/>
                </a:solidFill>
                <a:latin typeface="Arial"/>
                <a:ea typeface="Arial"/>
                <a:cs typeface="Arial"/>
                <a:sym typeface="Arial"/>
              </a:rPr>
              <a:t>культуры Возрождения:</a:t>
            </a:r>
            <a:endParaRPr b="1" sz="5400">
              <a:solidFill>
                <a:srgbClr val="7B7B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1631504" y="1750190"/>
            <a:ext cx="8914492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Расцвет  итальянских городов, развитие в них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образования.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Деятельность и предприимчивость горожан.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Стремление богатых купцов, банкиров 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владельцев мануфактур получить как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можно больше радостей и наслаждений 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земной, а не в  «загробной» жизни.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 startAt="4"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Необходимость в обширных знаниях 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различных областях науки, а также о самом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человеке.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g1.liveinternet.ru/images/attach/c/2/73/132/73132877_72ff417d4e0e.jpg" id="142" name="Google Shape;14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776" y="664688"/>
            <a:ext cx="8978720" cy="593266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1581777" y="0"/>
            <a:ext cx="906042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Познавательное задание!</a:t>
            </a:r>
            <a:endParaRPr b="1"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2927649" y="1088523"/>
            <a:ext cx="6217433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rgbClr val="000058"/>
                </a:solidFill>
                <a:latin typeface="Arial"/>
                <a:ea typeface="Arial"/>
                <a:cs typeface="Arial"/>
                <a:sym typeface="Arial"/>
              </a:rPr>
              <a:t>Перечислить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rgbClr val="000058"/>
                </a:solidFill>
                <a:latin typeface="Arial"/>
                <a:ea typeface="Arial"/>
                <a:cs typeface="Arial"/>
                <a:sym typeface="Arial"/>
              </a:rPr>
              <a:t> основные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rgbClr val="000058"/>
                </a:solidFill>
                <a:latin typeface="Arial"/>
                <a:ea typeface="Arial"/>
                <a:cs typeface="Arial"/>
                <a:sym typeface="Arial"/>
              </a:rPr>
              <a:t>черты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7200">
                <a:solidFill>
                  <a:srgbClr val="000058"/>
                </a:solidFill>
                <a:latin typeface="Arial"/>
                <a:ea typeface="Arial"/>
                <a:cs typeface="Arial"/>
                <a:sym typeface="Arial"/>
              </a:rPr>
              <a:t> гуманизма.</a:t>
            </a:r>
            <a:endParaRPr b="1" sz="7200">
              <a:solidFill>
                <a:srgbClr val="00005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№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