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9EFFA2-1F28-4C7B-B586-F525C1C5EBAE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39381BE-DECF-4715-BD7F-FD3FEEC44E17}">
      <dgm:prSet/>
      <dgm:spPr/>
      <dgm:t>
        <a:bodyPr/>
        <a:lstStyle/>
        <a:p>
          <a:r>
            <a:rPr lang="ru-RU"/>
            <a:t>Первая мировая война и победа Февральской революции</a:t>
          </a:r>
          <a:endParaRPr lang="en-US"/>
        </a:p>
      </dgm:t>
    </dgm:pt>
    <dgm:pt modelId="{0A4E87CC-B3F3-47DF-9BB9-25742CA1299E}" type="parTrans" cxnId="{A1A76947-CD4C-4650-8042-C4093FAC3B83}">
      <dgm:prSet/>
      <dgm:spPr/>
      <dgm:t>
        <a:bodyPr/>
        <a:lstStyle/>
        <a:p>
          <a:endParaRPr lang="en-US"/>
        </a:p>
      </dgm:t>
    </dgm:pt>
    <dgm:pt modelId="{EDD53DF8-A8B2-42AA-BC8C-E88D1F857F34}" type="sibTrans" cxnId="{A1A76947-CD4C-4650-8042-C4093FAC3B83}">
      <dgm:prSet/>
      <dgm:spPr/>
      <dgm:t>
        <a:bodyPr/>
        <a:lstStyle/>
        <a:p>
          <a:endParaRPr lang="en-US"/>
        </a:p>
      </dgm:t>
    </dgm:pt>
    <dgm:pt modelId="{05AF4375-802C-4EC1-B9D2-F4F90CB0A93F}">
      <dgm:prSet/>
      <dgm:spPr/>
      <dgm:t>
        <a:bodyPr/>
        <a:lstStyle/>
        <a:p>
          <a:r>
            <a:rPr lang="ru-RU"/>
            <a:t>Отречение Николая II и падение монархии</a:t>
          </a:r>
          <a:endParaRPr lang="en-US"/>
        </a:p>
      </dgm:t>
    </dgm:pt>
    <dgm:pt modelId="{54DB559C-B72F-459F-90A2-1ED5F138EAD8}" type="parTrans" cxnId="{D8DD2A8F-800B-4640-BE76-51C039BDD2EF}">
      <dgm:prSet/>
      <dgm:spPr/>
      <dgm:t>
        <a:bodyPr/>
        <a:lstStyle/>
        <a:p>
          <a:endParaRPr lang="en-US"/>
        </a:p>
      </dgm:t>
    </dgm:pt>
    <dgm:pt modelId="{9C038C3E-97AA-4FEB-930E-0EB315636622}" type="sibTrans" cxnId="{D8DD2A8F-800B-4640-BE76-51C039BDD2EF}">
      <dgm:prSet/>
      <dgm:spPr/>
      <dgm:t>
        <a:bodyPr/>
        <a:lstStyle/>
        <a:p>
          <a:endParaRPr lang="en-US"/>
        </a:p>
      </dgm:t>
    </dgm:pt>
    <dgm:pt modelId="{4C3FDA87-E7FD-495A-903B-2F2E85F802EC}">
      <dgm:prSet/>
      <dgm:spPr/>
      <dgm:t>
        <a:bodyPr/>
        <a:lstStyle/>
        <a:p>
          <a:r>
            <a:rPr lang="ru-RU"/>
            <a:t>Захват власти большевиками. Октябрьская революция</a:t>
          </a:r>
          <a:endParaRPr lang="en-US"/>
        </a:p>
      </dgm:t>
    </dgm:pt>
    <dgm:pt modelId="{D6753F05-B268-49E0-A00E-E12555739EA5}" type="parTrans" cxnId="{CD53003F-CAAB-4753-A7A1-41E9B9656DDB}">
      <dgm:prSet/>
      <dgm:spPr/>
      <dgm:t>
        <a:bodyPr/>
        <a:lstStyle/>
        <a:p>
          <a:endParaRPr lang="en-US"/>
        </a:p>
      </dgm:t>
    </dgm:pt>
    <dgm:pt modelId="{C3C5FCE2-315A-4887-AF98-F484EA895AC4}" type="sibTrans" cxnId="{CD53003F-CAAB-4753-A7A1-41E9B9656DDB}">
      <dgm:prSet/>
      <dgm:spPr/>
      <dgm:t>
        <a:bodyPr/>
        <a:lstStyle/>
        <a:p>
          <a:endParaRPr lang="en-US"/>
        </a:p>
      </dgm:t>
    </dgm:pt>
    <dgm:pt modelId="{2F62C101-EDD6-4EE3-83DD-7B4438FC6A55}">
      <dgm:prSet/>
      <dgm:spPr/>
      <dgm:t>
        <a:bodyPr/>
        <a:lstStyle/>
        <a:p>
          <a:r>
            <a:rPr lang="ru-RU"/>
            <a:t>Значение Февральской и Октябрьской революций</a:t>
          </a:r>
          <a:endParaRPr lang="en-US"/>
        </a:p>
      </dgm:t>
    </dgm:pt>
    <dgm:pt modelId="{3E7CB28C-CD5C-4861-BA7A-DB6DD4A2A4A5}" type="parTrans" cxnId="{0AE0DC7B-0201-4DF9-AE84-68EDADBAA5A3}">
      <dgm:prSet/>
      <dgm:spPr/>
      <dgm:t>
        <a:bodyPr/>
        <a:lstStyle/>
        <a:p>
          <a:endParaRPr lang="en-US"/>
        </a:p>
      </dgm:t>
    </dgm:pt>
    <dgm:pt modelId="{B0522563-902B-4B88-89AA-89DDDFD86ADE}" type="sibTrans" cxnId="{0AE0DC7B-0201-4DF9-AE84-68EDADBAA5A3}">
      <dgm:prSet/>
      <dgm:spPr/>
      <dgm:t>
        <a:bodyPr/>
        <a:lstStyle/>
        <a:p>
          <a:endParaRPr lang="en-US"/>
        </a:p>
      </dgm:t>
    </dgm:pt>
    <dgm:pt modelId="{544B8518-E3A4-4929-BE9D-92BAFB7AC276}" type="pres">
      <dgm:prSet presAssocID="{539EFFA2-1F28-4C7B-B586-F525C1C5EBAE}" presName="linear" presStyleCnt="0">
        <dgm:presLayoutVars>
          <dgm:animLvl val="lvl"/>
          <dgm:resizeHandles val="exact"/>
        </dgm:presLayoutVars>
      </dgm:prSet>
      <dgm:spPr/>
    </dgm:pt>
    <dgm:pt modelId="{FA193AE6-F9DA-4047-8FA1-996AF2EE0CAE}" type="pres">
      <dgm:prSet presAssocID="{339381BE-DECF-4715-BD7F-FD3FEEC44E1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5A1FC3E-45A0-437C-8DB1-E07AF3931C44}" type="pres">
      <dgm:prSet presAssocID="{EDD53DF8-A8B2-42AA-BC8C-E88D1F857F34}" presName="spacer" presStyleCnt="0"/>
      <dgm:spPr/>
    </dgm:pt>
    <dgm:pt modelId="{3B6E00DA-EDB9-4514-A4E6-8DA79C24422C}" type="pres">
      <dgm:prSet presAssocID="{05AF4375-802C-4EC1-B9D2-F4F90CB0A93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643C2D5-B88C-4BDA-9640-9C20605CBC56}" type="pres">
      <dgm:prSet presAssocID="{9C038C3E-97AA-4FEB-930E-0EB315636622}" presName="spacer" presStyleCnt="0"/>
      <dgm:spPr/>
    </dgm:pt>
    <dgm:pt modelId="{BD1C3F72-5372-45C5-A3B2-C537F55498FF}" type="pres">
      <dgm:prSet presAssocID="{4C3FDA87-E7FD-495A-903B-2F2E85F802E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522AA96-2834-4CB9-93B1-5C9CE712835D}" type="pres">
      <dgm:prSet presAssocID="{C3C5FCE2-315A-4887-AF98-F484EA895AC4}" presName="spacer" presStyleCnt="0"/>
      <dgm:spPr/>
    </dgm:pt>
    <dgm:pt modelId="{2565216E-A712-4180-94B9-4CBE45F02295}" type="pres">
      <dgm:prSet presAssocID="{2F62C101-EDD6-4EE3-83DD-7B4438FC6A55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362BC837-594C-45D5-8492-DCD245AC6393}" type="presOf" srcId="{05AF4375-802C-4EC1-B9D2-F4F90CB0A93F}" destId="{3B6E00DA-EDB9-4514-A4E6-8DA79C24422C}" srcOrd="0" destOrd="0" presId="urn:microsoft.com/office/officeart/2005/8/layout/vList2"/>
    <dgm:cxn modelId="{CD53003F-CAAB-4753-A7A1-41E9B9656DDB}" srcId="{539EFFA2-1F28-4C7B-B586-F525C1C5EBAE}" destId="{4C3FDA87-E7FD-495A-903B-2F2E85F802EC}" srcOrd="2" destOrd="0" parTransId="{D6753F05-B268-49E0-A00E-E12555739EA5}" sibTransId="{C3C5FCE2-315A-4887-AF98-F484EA895AC4}"/>
    <dgm:cxn modelId="{E9574361-9388-4BF5-A870-37373FAA9998}" type="presOf" srcId="{2F62C101-EDD6-4EE3-83DD-7B4438FC6A55}" destId="{2565216E-A712-4180-94B9-4CBE45F02295}" srcOrd="0" destOrd="0" presId="urn:microsoft.com/office/officeart/2005/8/layout/vList2"/>
    <dgm:cxn modelId="{A1A76947-CD4C-4650-8042-C4093FAC3B83}" srcId="{539EFFA2-1F28-4C7B-B586-F525C1C5EBAE}" destId="{339381BE-DECF-4715-BD7F-FD3FEEC44E17}" srcOrd="0" destOrd="0" parTransId="{0A4E87CC-B3F3-47DF-9BB9-25742CA1299E}" sibTransId="{EDD53DF8-A8B2-42AA-BC8C-E88D1F857F34}"/>
    <dgm:cxn modelId="{6C042F58-6C63-4A3E-8686-275CBD5D32ED}" type="presOf" srcId="{339381BE-DECF-4715-BD7F-FD3FEEC44E17}" destId="{FA193AE6-F9DA-4047-8FA1-996AF2EE0CAE}" srcOrd="0" destOrd="0" presId="urn:microsoft.com/office/officeart/2005/8/layout/vList2"/>
    <dgm:cxn modelId="{0AE0DC7B-0201-4DF9-AE84-68EDADBAA5A3}" srcId="{539EFFA2-1F28-4C7B-B586-F525C1C5EBAE}" destId="{2F62C101-EDD6-4EE3-83DD-7B4438FC6A55}" srcOrd="3" destOrd="0" parTransId="{3E7CB28C-CD5C-4861-BA7A-DB6DD4A2A4A5}" sibTransId="{B0522563-902B-4B88-89AA-89DDDFD86ADE}"/>
    <dgm:cxn modelId="{DFA8B586-FA8C-4E6B-A07F-67FFE4242D2D}" type="presOf" srcId="{539EFFA2-1F28-4C7B-B586-F525C1C5EBAE}" destId="{544B8518-E3A4-4929-BE9D-92BAFB7AC276}" srcOrd="0" destOrd="0" presId="urn:microsoft.com/office/officeart/2005/8/layout/vList2"/>
    <dgm:cxn modelId="{D8DD2A8F-800B-4640-BE76-51C039BDD2EF}" srcId="{539EFFA2-1F28-4C7B-B586-F525C1C5EBAE}" destId="{05AF4375-802C-4EC1-B9D2-F4F90CB0A93F}" srcOrd="1" destOrd="0" parTransId="{54DB559C-B72F-459F-90A2-1ED5F138EAD8}" sibTransId="{9C038C3E-97AA-4FEB-930E-0EB315636622}"/>
    <dgm:cxn modelId="{99786AA6-BD12-4030-A7A3-8F0F6A2CFBFF}" type="presOf" srcId="{4C3FDA87-E7FD-495A-903B-2F2E85F802EC}" destId="{BD1C3F72-5372-45C5-A3B2-C537F55498FF}" srcOrd="0" destOrd="0" presId="urn:microsoft.com/office/officeart/2005/8/layout/vList2"/>
    <dgm:cxn modelId="{4A0C94E8-B0E8-47BB-B42A-470525317950}" type="presParOf" srcId="{544B8518-E3A4-4929-BE9D-92BAFB7AC276}" destId="{FA193AE6-F9DA-4047-8FA1-996AF2EE0CAE}" srcOrd="0" destOrd="0" presId="urn:microsoft.com/office/officeart/2005/8/layout/vList2"/>
    <dgm:cxn modelId="{96AB57F4-505E-43A6-B0FF-E0B57D311830}" type="presParOf" srcId="{544B8518-E3A4-4929-BE9D-92BAFB7AC276}" destId="{85A1FC3E-45A0-437C-8DB1-E07AF3931C44}" srcOrd="1" destOrd="0" presId="urn:microsoft.com/office/officeart/2005/8/layout/vList2"/>
    <dgm:cxn modelId="{9DD5CCE7-4A90-497B-9505-6998BFF2CCF3}" type="presParOf" srcId="{544B8518-E3A4-4929-BE9D-92BAFB7AC276}" destId="{3B6E00DA-EDB9-4514-A4E6-8DA79C24422C}" srcOrd="2" destOrd="0" presId="urn:microsoft.com/office/officeart/2005/8/layout/vList2"/>
    <dgm:cxn modelId="{F96E043E-2930-4BA0-87C8-1188C30F043A}" type="presParOf" srcId="{544B8518-E3A4-4929-BE9D-92BAFB7AC276}" destId="{0643C2D5-B88C-4BDA-9640-9C20605CBC56}" srcOrd="3" destOrd="0" presId="urn:microsoft.com/office/officeart/2005/8/layout/vList2"/>
    <dgm:cxn modelId="{5C055A77-C7C1-4593-8F17-A8F74D483969}" type="presParOf" srcId="{544B8518-E3A4-4929-BE9D-92BAFB7AC276}" destId="{BD1C3F72-5372-45C5-A3B2-C537F55498FF}" srcOrd="4" destOrd="0" presId="urn:microsoft.com/office/officeart/2005/8/layout/vList2"/>
    <dgm:cxn modelId="{4F29C8E3-AD13-4CBD-BCF0-FDCC2A7B5BBF}" type="presParOf" srcId="{544B8518-E3A4-4929-BE9D-92BAFB7AC276}" destId="{F522AA96-2834-4CB9-93B1-5C9CE712835D}" srcOrd="5" destOrd="0" presId="urn:microsoft.com/office/officeart/2005/8/layout/vList2"/>
    <dgm:cxn modelId="{CA5A1FB9-371A-486E-BB47-EC8A7EE8637B}" type="presParOf" srcId="{544B8518-E3A4-4929-BE9D-92BAFB7AC276}" destId="{2565216E-A712-4180-94B9-4CBE45F0229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24B9D0-03A8-4B3A-807D-2C591167C52C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3D4C88B-8351-4470-B5E9-416266069D03}">
      <dgm:prSet custT="1"/>
      <dgm:spPr/>
      <dgm:t>
        <a:bodyPr/>
        <a:lstStyle/>
        <a:p>
          <a:r>
            <a:rPr lang="ru-RU" sz="4000" dirty="0"/>
            <a:t>Как изменялось положение России в годы Первой Мировой войны?</a:t>
          </a:r>
          <a:endParaRPr lang="en-US" sz="4000" dirty="0"/>
        </a:p>
      </dgm:t>
    </dgm:pt>
    <dgm:pt modelId="{AF3C0CD6-E02E-4BD3-8D73-A2970B89DC0C}" type="parTrans" cxnId="{2077FBBA-4D59-45E2-80FD-71739B33D54D}">
      <dgm:prSet/>
      <dgm:spPr/>
      <dgm:t>
        <a:bodyPr/>
        <a:lstStyle/>
        <a:p>
          <a:endParaRPr lang="en-US"/>
        </a:p>
      </dgm:t>
    </dgm:pt>
    <dgm:pt modelId="{E1391319-0F75-4DE1-9642-8366ED853863}" type="sibTrans" cxnId="{2077FBBA-4D59-45E2-80FD-71739B33D54D}">
      <dgm:prSet/>
      <dgm:spPr/>
      <dgm:t>
        <a:bodyPr/>
        <a:lstStyle/>
        <a:p>
          <a:endParaRPr lang="en-US"/>
        </a:p>
      </dgm:t>
    </dgm:pt>
    <dgm:pt modelId="{635F234E-3846-429F-9ADB-FC1DEFE74F1A}">
      <dgm:prSet custT="1"/>
      <dgm:spPr/>
      <dgm:t>
        <a:bodyPr/>
        <a:lstStyle/>
        <a:p>
          <a:r>
            <a:rPr lang="ru-RU" sz="4000" dirty="0"/>
            <a:t>Почему произошла Февральская революция?</a:t>
          </a:r>
          <a:endParaRPr lang="en-US" sz="4000" dirty="0"/>
        </a:p>
      </dgm:t>
    </dgm:pt>
    <dgm:pt modelId="{5B57D5C2-C113-4C14-993F-42238A621F7F}" type="parTrans" cxnId="{FB843E53-405D-45A6-874C-9BC97210F26C}">
      <dgm:prSet/>
      <dgm:spPr/>
      <dgm:t>
        <a:bodyPr/>
        <a:lstStyle/>
        <a:p>
          <a:endParaRPr lang="en-US"/>
        </a:p>
      </dgm:t>
    </dgm:pt>
    <dgm:pt modelId="{23689138-3D76-43DD-BA17-2CD60E3636DF}" type="sibTrans" cxnId="{FB843E53-405D-45A6-874C-9BC97210F26C}">
      <dgm:prSet/>
      <dgm:spPr/>
      <dgm:t>
        <a:bodyPr/>
        <a:lstStyle/>
        <a:p>
          <a:endParaRPr lang="en-US"/>
        </a:p>
      </dgm:t>
    </dgm:pt>
    <dgm:pt modelId="{133F6809-6C34-44F7-927D-B602A083D1A6}">
      <dgm:prSet custT="1"/>
      <dgm:spPr/>
      <dgm:t>
        <a:bodyPr/>
        <a:lstStyle/>
        <a:p>
          <a:r>
            <a:rPr lang="ru-RU" sz="4400"/>
            <a:t>В чём суть двоевластия?</a:t>
          </a:r>
          <a:endParaRPr lang="en-US" sz="4400"/>
        </a:p>
      </dgm:t>
    </dgm:pt>
    <dgm:pt modelId="{9BC2E8BA-5923-4BEF-A4CD-4A43D2762ABB}" type="parTrans" cxnId="{C062E460-68EF-412F-974C-F364175E957F}">
      <dgm:prSet/>
      <dgm:spPr/>
      <dgm:t>
        <a:bodyPr/>
        <a:lstStyle/>
        <a:p>
          <a:endParaRPr lang="en-US"/>
        </a:p>
      </dgm:t>
    </dgm:pt>
    <dgm:pt modelId="{AD2383A8-1E5E-4E06-9992-A4FBBD9ED218}" type="sibTrans" cxnId="{C062E460-68EF-412F-974C-F364175E957F}">
      <dgm:prSet/>
      <dgm:spPr/>
      <dgm:t>
        <a:bodyPr/>
        <a:lstStyle/>
        <a:p>
          <a:endParaRPr lang="en-US"/>
        </a:p>
      </dgm:t>
    </dgm:pt>
    <dgm:pt modelId="{2F896E65-CCED-4987-9AC8-BFBDACD2827B}" type="pres">
      <dgm:prSet presAssocID="{0324B9D0-03A8-4B3A-807D-2C591167C52C}" presName="vert0" presStyleCnt="0">
        <dgm:presLayoutVars>
          <dgm:dir/>
          <dgm:animOne val="branch"/>
          <dgm:animLvl val="lvl"/>
        </dgm:presLayoutVars>
      </dgm:prSet>
      <dgm:spPr/>
    </dgm:pt>
    <dgm:pt modelId="{98C43E2E-D54B-412B-B520-687EE06F5A9C}" type="pres">
      <dgm:prSet presAssocID="{C3D4C88B-8351-4470-B5E9-416266069D03}" presName="thickLine" presStyleLbl="alignNode1" presStyleIdx="0" presStyleCnt="3"/>
      <dgm:spPr/>
    </dgm:pt>
    <dgm:pt modelId="{2E206208-CE9E-4F64-AD4F-7D62F11F0422}" type="pres">
      <dgm:prSet presAssocID="{C3D4C88B-8351-4470-B5E9-416266069D03}" presName="horz1" presStyleCnt="0"/>
      <dgm:spPr/>
    </dgm:pt>
    <dgm:pt modelId="{691326B1-B7A1-47E8-8606-87F6F9F66FBD}" type="pres">
      <dgm:prSet presAssocID="{C3D4C88B-8351-4470-B5E9-416266069D03}" presName="tx1" presStyleLbl="revTx" presStyleIdx="0" presStyleCnt="3"/>
      <dgm:spPr/>
    </dgm:pt>
    <dgm:pt modelId="{88F98071-2CD2-4D1A-9936-6DB7CAFD78F0}" type="pres">
      <dgm:prSet presAssocID="{C3D4C88B-8351-4470-B5E9-416266069D03}" presName="vert1" presStyleCnt="0"/>
      <dgm:spPr/>
    </dgm:pt>
    <dgm:pt modelId="{C765477F-8B38-4CB3-8995-56C0D10508A8}" type="pres">
      <dgm:prSet presAssocID="{635F234E-3846-429F-9ADB-FC1DEFE74F1A}" presName="thickLine" presStyleLbl="alignNode1" presStyleIdx="1" presStyleCnt="3"/>
      <dgm:spPr/>
    </dgm:pt>
    <dgm:pt modelId="{DDF132B6-22EA-45D4-8242-81728F132B57}" type="pres">
      <dgm:prSet presAssocID="{635F234E-3846-429F-9ADB-FC1DEFE74F1A}" presName="horz1" presStyleCnt="0"/>
      <dgm:spPr/>
    </dgm:pt>
    <dgm:pt modelId="{85B0E591-6B29-4069-B29A-FFB2F0315CAE}" type="pres">
      <dgm:prSet presAssocID="{635F234E-3846-429F-9ADB-FC1DEFE74F1A}" presName="tx1" presStyleLbl="revTx" presStyleIdx="1" presStyleCnt="3"/>
      <dgm:spPr/>
    </dgm:pt>
    <dgm:pt modelId="{239FDE13-551A-4C43-B85E-2EAE1FCFF9C9}" type="pres">
      <dgm:prSet presAssocID="{635F234E-3846-429F-9ADB-FC1DEFE74F1A}" presName="vert1" presStyleCnt="0"/>
      <dgm:spPr/>
    </dgm:pt>
    <dgm:pt modelId="{CDBAF563-057C-4F3A-B19C-A887FCC012D1}" type="pres">
      <dgm:prSet presAssocID="{133F6809-6C34-44F7-927D-B602A083D1A6}" presName="thickLine" presStyleLbl="alignNode1" presStyleIdx="2" presStyleCnt="3"/>
      <dgm:spPr/>
    </dgm:pt>
    <dgm:pt modelId="{7EF5A914-71C9-4B9F-81EF-91BEE155CDD7}" type="pres">
      <dgm:prSet presAssocID="{133F6809-6C34-44F7-927D-B602A083D1A6}" presName="horz1" presStyleCnt="0"/>
      <dgm:spPr/>
    </dgm:pt>
    <dgm:pt modelId="{F6C673E2-07C7-4C7F-969F-647C38A49FD7}" type="pres">
      <dgm:prSet presAssocID="{133F6809-6C34-44F7-927D-B602A083D1A6}" presName="tx1" presStyleLbl="revTx" presStyleIdx="2" presStyleCnt="3"/>
      <dgm:spPr/>
    </dgm:pt>
    <dgm:pt modelId="{FF429BC3-C91B-4036-9F91-1E097A88B24C}" type="pres">
      <dgm:prSet presAssocID="{133F6809-6C34-44F7-927D-B602A083D1A6}" presName="vert1" presStyleCnt="0"/>
      <dgm:spPr/>
    </dgm:pt>
  </dgm:ptLst>
  <dgm:cxnLst>
    <dgm:cxn modelId="{C062E460-68EF-412F-974C-F364175E957F}" srcId="{0324B9D0-03A8-4B3A-807D-2C591167C52C}" destId="{133F6809-6C34-44F7-927D-B602A083D1A6}" srcOrd="2" destOrd="0" parTransId="{9BC2E8BA-5923-4BEF-A4CD-4A43D2762ABB}" sibTransId="{AD2383A8-1E5E-4E06-9992-A4FBBD9ED218}"/>
    <dgm:cxn modelId="{FB843E53-405D-45A6-874C-9BC97210F26C}" srcId="{0324B9D0-03A8-4B3A-807D-2C591167C52C}" destId="{635F234E-3846-429F-9ADB-FC1DEFE74F1A}" srcOrd="1" destOrd="0" parTransId="{5B57D5C2-C113-4C14-993F-42238A621F7F}" sibTransId="{23689138-3D76-43DD-BA17-2CD60E3636DF}"/>
    <dgm:cxn modelId="{53CC27AF-B68D-475E-B20F-FEC907446450}" type="presOf" srcId="{0324B9D0-03A8-4B3A-807D-2C591167C52C}" destId="{2F896E65-CCED-4987-9AC8-BFBDACD2827B}" srcOrd="0" destOrd="0" presId="urn:microsoft.com/office/officeart/2008/layout/LinedList"/>
    <dgm:cxn modelId="{2077FBBA-4D59-45E2-80FD-71739B33D54D}" srcId="{0324B9D0-03A8-4B3A-807D-2C591167C52C}" destId="{C3D4C88B-8351-4470-B5E9-416266069D03}" srcOrd="0" destOrd="0" parTransId="{AF3C0CD6-E02E-4BD3-8D73-A2970B89DC0C}" sibTransId="{E1391319-0F75-4DE1-9642-8366ED853863}"/>
    <dgm:cxn modelId="{C768FABC-4BC8-4FEA-AE05-7E99789D0E21}" type="presOf" srcId="{C3D4C88B-8351-4470-B5E9-416266069D03}" destId="{691326B1-B7A1-47E8-8606-87F6F9F66FBD}" srcOrd="0" destOrd="0" presId="urn:microsoft.com/office/officeart/2008/layout/LinedList"/>
    <dgm:cxn modelId="{0F83C4CF-F8BB-48A8-880C-5F75D5F0F323}" type="presOf" srcId="{133F6809-6C34-44F7-927D-B602A083D1A6}" destId="{F6C673E2-07C7-4C7F-969F-647C38A49FD7}" srcOrd="0" destOrd="0" presId="urn:microsoft.com/office/officeart/2008/layout/LinedList"/>
    <dgm:cxn modelId="{47024BE1-A315-49A2-A337-A846AC6AA25A}" type="presOf" srcId="{635F234E-3846-429F-9ADB-FC1DEFE74F1A}" destId="{85B0E591-6B29-4069-B29A-FFB2F0315CAE}" srcOrd="0" destOrd="0" presId="urn:microsoft.com/office/officeart/2008/layout/LinedList"/>
    <dgm:cxn modelId="{443CA167-FD77-42A9-AF8C-B7E6274A75EE}" type="presParOf" srcId="{2F896E65-CCED-4987-9AC8-BFBDACD2827B}" destId="{98C43E2E-D54B-412B-B520-687EE06F5A9C}" srcOrd="0" destOrd="0" presId="urn:microsoft.com/office/officeart/2008/layout/LinedList"/>
    <dgm:cxn modelId="{8BD74AB0-B55A-464B-82E4-C24F786BA587}" type="presParOf" srcId="{2F896E65-CCED-4987-9AC8-BFBDACD2827B}" destId="{2E206208-CE9E-4F64-AD4F-7D62F11F0422}" srcOrd="1" destOrd="0" presId="urn:microsoft.com/office/officeart/2008/layout/LinedList"/>
    <dgm:cxn modelId="{BFC79709-29E0-4CA5-BF94-95B9D94F4F27}" type="presParOf" srcId="{2E206208-CE9E-4F64-AD4F-7D62F11F0422}" destId="{691326B1-B7A1-47E8-8606-87F6F9F66FBD}" srcOrd="0" destOrd="0" presId="urn:microsoft.com/office/officeart/2008/layout/LinedList"/>
    <dgm:cxn modelId="{6B589985-3914-4EDE-AA26-AFFF552E8702}" type="presParOf" srcId="{2E206208-CE9E-4F64-AD4F-7D62F11F0422}" destId="{88F98071-2CD2-4D1A-9936-6DB7CAFD78F0}" srcOrd="1" destOrd="0" presId="urn:microsoft.com/office/officeart/2008/layout/LinedList"/>
    <dgm:cxn modelId="{0251C2EE-D54C-48AB-B301-65E7FE2985AA}" type="presParOf" srcId="{2F896E65-CCED-4987-9AC8-BFBDACD2827B}" destId="{C765477F-8B38-4CB3-8995-56C0D10508A8}" srcOrd="2" destOrd="0" presId="urn:microsoft.com/office/officeart/2008/layout/LinedList"/>
    <dgm:cxn modelId="{C80659D6-C562-4370-82B8-8050160D44F0}" type="presParOf" srcId="{2F896E65-CCED-4987-9AC8-BFBDACD2827B}" destId="{DDF132B6-22EA-45D4-8242-81728F132B57}" srcOrd="3" destOrd="0" presId="urn:microsoft.com/office/officeart/2008/layout/LinedList"/>
    <dgm:cxn modelId="{A84C775F-614A-492F-8112-151EA704194D}" type="presParOf" srcId="{DDF132B6-22EA-45D4-8242-81728F132B57}" destId="{85B0E591-6B29-4069-B29A-FFB2F0315CAE}" srcOrd="0" destOrd="0" presId="urn:microsoft.com/office/officeart/2008/layout/LinedList"/>
    <dgm:cxn modelId="{F35DAE44-3CA4-4C23-A2F6-A7BBB6154D57}" type="presParOf" srcId="{DDF132B6-22EA-45D4-8242-81728F132B57}" destId="{239FDE13-551A-4C43-B85E-2EAE1FCFF9C9}" srcOrd="1" destOrd="0" presId="urn:microsoft.com/office/officeart/2008/layout/LinedList"/>
    <dgm:cxn modelId="{9FE5EB2D-0C72-46D1-BAFA-B2D9DB6DD068}" type="presParOf" srcId="{2F896E65-CCED-4987-9AC8-BFBDACD2827B}" destId="{CDBAF563-057C-4F3A-B19C-A887FCC012D1}" srcOrd="4" destOrd="0" presId="urn:microsoft.com/office/officeart/2008/layout/LinedList"/>
    <dgm:cxn modelId="{7B2C9548-9F67-462E-80ED-764550474E3E}" type="presParOf" srcId="{2F896E65-CCED-4987-9AC8-BFBDACD2827B}" destId="{7EF5A914-71C9-4B9F-81EF-91BEE155CDD7}" srcOrd="5" destOrd="0" presId="urn:microsoft.com/office/officeart/2008/layout/LinedList"/>
    <dgm:cxn modelId="{AFB094E0-1C12-40A4-AA27-9FCE55581D0D}" type="presParOf" srcId="{7EF5A914-71C9-4B9F-81EF-91BEE155CDD7}" destId="{F6C673E2-07C7-4C7F-969F-647C38A49FD7}" srcOrd="0" destOrd="0" presId="urn:microsoft.com/office/officeart/2008/layout/LinedList"/>
    <dgm:cxn modelId="{296DA40D-FBEC-4EAB-A5FF-5B996E0D55A1}" type="presParOf" srcId="{7EF5A914-71C9-4B9F-81EF-91BEE155CDD7}" destId="{FF429BC3-C91B-4036-9F91-1E097A88B24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193AE6-F9DA-4047-8FA1-996AF2EE0CAE}">
      <dsp:nvSpPr>
        <dsp:cNvPr id="0" name=""/>
        <dsp:cNvSpPr/>
      </dsp:nvSpPr>
      <dsp:spPr>
        <a:xfrm>
          <a:off x="0" y="74046"/>
          <a:ext cx="10753725" cy="79150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kern="1200"/>
            <a:t>Первая мировая война и победа Февральской революции</a:t>
          </a:r>
          <a:endParaRPr lang="en-US" sz="3300" kern="1200"/>
        </a:p>
      </dsp:txBody>
      <dsp:txXfrm>
        <a:off x="38638" y="112684"/>
        <a:ext cx="10676449" cy="714229"/>
      </dsp:txXfrm>
    </dsp:sp>
    <dsp:sp modelId="{3B6E00DA-EDB9-4514-A4E6-8DA79C24422C}">
      <dsp:nvSpPr>
        <dsp:cNvPr id="0" name=""/>
        <dsp:cNvSpPr/>
      </dsp:nvSpPr>
      <dsp:spPr>
        <a:xfrm>
          <a:off x="0" y="960591"/>
          <a:ext cx="10753725" cy="79150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kern="1200"/>
            <a:t>Отречение Николая II и падение монархии</a:t>
          </a:r>
          <a:endParaRPr lang="en-US" sz="3300" kern="1200"/>
        </a:p>
      </dsp:txBody>
      <dsp:txXfrm>
        <a:off x="38638" y="999229"/>
        <a:ext cx="10676449" cy="714229"/>
      </dsp:txXfrm>
    </dsp:sp>
    <dsp:sp modelId="{BD1C3F72-5372-45C5-A3B2-C537F55498FF}">
      <dsp:nvSpPr>
        <dsp:cNvPr id="0" name=""/>
        <dsp:cNvSpPr/>
      </dsp:nvSpPr>
      <dsp:spPr>
        <a:xfrm>
          <a:off x="0" y="1847137"/>
          <a:ext cx="10753725" cy="79150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kern="1200"/>
            <a:t>Захват власти большевиками. Октябрьская революция</a:t>
          </a:r>
          <a:endParaRPr lang="en-US" sz="3300" kern="1200"/>
        </a:p>
      </dsp:txBody>
      <dsp:txXfrm>
        <a:off x="38638" y="1885775"/>
        <a:ext cx="10676449" cy="714229"/>
      </dsp:txXfrm>
    </dsp:sp>
    <dsp:sp modelId="{2565216E-A712-4180-94B9-4CBE45F02295}">
      <dsp:nvSpPr>
        <dsp:cNvPr id="0" name=""/>
        <dsp:cNvSpPr/>
      </dsp:nvSpPr>
      <dsp:spPr>
        <a:xfrm>
          <a:off x="0" y="2733682"/>
          <a:ext cx="10753725" cy="79150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kern="1200"/>
            <a:t>Значение Февральской и Октябрьской революций</a:t>
          </a:r>
          <a:endParaRPr lang="en-US" sz="3300" kern="1200"/>
        </a:p>
      </dsp:txBody>
      <dsp:txXfrm>
        <a:off x="38638" y="2772320"/>
        <a:ext cx="10676449" cy="7142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C43E2E-D54B-412B-B520-687EE06F5A9C}">
      <dsp:nvSpPr>
        <dsp:cNvPr id="0" name=""/>
        <dsp:cNvSpPr/>
      </dsp:nvSpPr>
      <dsp:spPr>
        <a:xfrm>
          <a:off x="0" y="2682"/>
          <a:ext cx="6348501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1326B1-B7A1-47E8-8606-87F6F9F66FBD}">
      <dsp:nvSpPr>
        <dsp:cNvPr id="0" name=""/>
        <dsp:cNvSpPr/>
      </dsp:nvSpPr>
      <dsp:spPr>
        <a:xfrm>
          <a:off x="0" y="2682"/>
          <a:ext cx="6348501" cy="18291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kern="1200" dirty="0"/>
            <a:t>Как изменялось положение России в годы Первой Мировой войны?</a:t>
          </a:r>
          <a:endParaRPr lang="en-US" sz="4000" kern="1200" dirty="0"/>
        </a:p>
      </dsp:txBody>
      <dsp:txXfrm>
        <a:off x="0" y="2682"/>
        <a:ext cx="6348501" cy="1829128"/>
      </dsp:txXfrm>
    </dsp:sp>
    <dsp:sp modelId="{C765477F-8B38-4CB3-8995-56C0D10508A8}">
      <dsp:nvSpPr>
        <dsp:cNvPr id="0" name=""/>
        <dsp:cNvSpPr/>
      </dsp:nvSpPr>
      <dsp:spPr>
        <a:xfrm>
          <a:off x="0" y="1831810"/>
          <a:ext cx="6348501" cy="0"/>
        </a:xfrm>
        <a:prstGeom prst="line">
          <a:avLst/>
        </a:prstGeom>
        <a:gradFill rotWithShape="0">
          <a:gsLst>
            <a:gs pos="0">
              <a:schemeClr val="accent2">
                <a:hueOff val="489413"/>
                <a:satOff val="6596"/>
                <a:lumOff val="8039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489413"/>
                <a:satOff val="6596"/>
                <a:lumOff val="8039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489413"/>
                <a:satOff val="6596"/>
                <a:lumOff val="8039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 w="9525" cap="flat" cmpd="sng" algn="ctr">
          <a:solidFill>
            <a:schemeClr val="accent2">
              <a:hueOff val="489413"/>
              <a:satOff val="6596"/>
              <a:lumOff val="803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B0E591-6B29-4069-B29A-FFB2F0315CAE}">
      <dsp:nvSpPr>
        <dsp:cNvPr id="0" name=""/>
        <dsp:cNvSpPr/>
      </dsp:nvSpPr>
      <dsp:spPr>
        <a:xfrm>
          <a:off x="0" y="1831810"/>
          <a:ext cx="6348501" cy="18291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kern="1200" dirty="0"/>
            <a:t>Почему произошла Февральская революция?</a:t>
          </a:r>
          <a:endParaRPr lang="en-US" sz="4000" kern="1200" dirty="0"/>
        </a:p>
      </dsp:txBody>
      <dsp:txXfrm>
        <a:off x="0" y="1831810"/>
        <a:ext cx="6348501" cy="1829128"/>
      </dsp:txXfrm>
    </dsp:sp>
    <dsp:sp modelId="{CDBAF563-057C-4F3A-B19C-A887FCC012D1}">
      <dsp:nvSpPr>
        <dsp:cNvPr id="0" name=""/>
        <dsp:cNvSpPr/>
      </dsp:nvSpPr>
      <dsp:spPr>
        <a:xfrm>
          <a:off x="0" y="3660939"/>
          <a:ext cx="6348501" cy="0"/>
        </a:xfrm>
        <a:prstGeom prst="line">
          <a:avLst/>
        </a:prstGeom>
        <a:gradFill rotWithShape="0">
          <a:gsLst>
            <a:gs pos="0">
              <a:schemeClr val="accent2">
                <a:hueOff val="978826"/>
                <a:satOff val="13192"/>
                <a:lumOff val="16078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2">
                <a:hueOff val="978826"/>
                <a:satOff val="13192"/>
                <a:lumOff val="16078"/>
                <a:alphaOff val="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978826"/>
                <a:satOff val="13192"/>
                <a:lumOff val="16078"/>
                <a:alphaOff val="0"/>
                <a:shade val="80000"/>
                <a:satMod val="100000"/>
                <a:lumMod val="99000"/>
              </a:schemeClr>
            </a:gs>
          </a:gsLst>
          <a:lin ang="2700000" scaled="0"/>
        </a:gradFill>
        <a:ln w="9525" cap="flat" cmpd="sng" algn="ctr">
          <a:solidFill>
            <a:schemeClr val="accent2">
              <a:hueOff val="978826"/>
              <a:satOff val="13192"/>
              <a:lumOff val="16078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C673E2-07C7-4C7F-969F-647C38A49FD7}">
      <dsp:nvSpPr>
        <dsp:cNvPr id="0" name=""/>
        <dsp:cNvSpPr/>
      </dsp:nvSpPr>
      <dsp:spPr>
        <a:xfrm>
          <a:off x="0" y="3660939"/>
          <a:ext cx="6348501" cy="18291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kern="1200"/>
            <a:t>В чём суть двоевластия?</a:t>
          </a:r>
          <a:endParaRPr lang="en-US" sz="4400" kern="1200"/>
        </a:p>
      </dsp:txBody>
      <dsp:txXfrm>
        <a:off x="0" y="3660939"/>
        <a:ext cx="6348501" cy="18291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60B3-EB73-4511-B9BF-6333D578C1F6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E5399-C19D-4624-BDA3-39B50AB6AD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6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60B3-EB73-4511-B9BF-6333D578C1F6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E5399-C19D-4624-BDA3-39B50AB6AD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65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60B3-EB73-4511-B9BF-6333D578C1F6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E5399-C19D-4624-BDA3-39B50AB6AD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26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60B3-EB73-4511-B9BF-6333D578C1F6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E5399-C19D-4624-BDA3-39B50AB6AD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37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60B3-EB73-4511-B9BF-6333D578C1F6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E5399-C19D-4624-BDA3-39B50AB6AD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75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60B3-EB73-4511-B9BF-6333D578C1F6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E5399-C19D-4624-BDA3-39B50AB6AD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49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2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60B3-EB73-4511-B9BF-6333D578C1F6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E5399-C19D-4624-BDA3-39B50AB6AD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67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60B3-EB73-4511-B9BF-6333D578C1F6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E5399-C19D-4624-BDA3-39B50AB6AD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02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60B3-EB73-4511-B9BF-6333D578C1F6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E5399-C19D-4624-BDA3-39B50AB6AD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57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60B3-EB73-4511-B9BF-6333D578C1F6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A86E5399-C19D-4624-BDA3-39B50AB6AD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0658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tx2"/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960B3-EB73-4511-B9BF-6333D578C1F6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E5399-C19D-4624-BDA3-39B50AB6AD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799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2FB960B3-EB73-4511-B9BF-6333D578C1F6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latin typeface="+mj-lt"/>
              </a:defRPr>
            </a:lvl1pPr>
          </a:lstStyle>
          <a:p>
            <a:fld id="{A86E5399-C19D-4624-BDA3-39B50AB6AD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297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2FE3A7B-DDFF-4F81-8AAE-11D96D138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9825ADD-F95C-4747-9B41-5DB21C28E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10905065" cy="5571066"/>
          </a:xfrm>
          <a:prstGeom prst="rect">
            <a:avLst/>
          </a:prstGeom>
          <a:noFill/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791A8E-B2BA-467D-BB87-8CFBFB13A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900" y="726948"/>
            <a:ext cx="10744200" cy="5404104"/>
          </a:xfrm>
          <a:prstGeom prst="rect">
            <a:avLst/>
          </a:prstGeom>
          <a:noFill/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CBAF7A-F77D-4F48-B029-166BDC2F82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6503" y="1285196"/>
            <a:ext cx="9607160" cy="4228364"/>
          </a:xfrm>
        </p:spPr>
        <p:txBody>
          <a:bodyPr anchor="ctr">
            <a:normAutofit/>
          </a:bodyPr>
          <a:lstStyle/>
          <a:p>
            <a:pPr algn="ctr"/>
            <a:r>
              <a:rPr lang="ru-RU" dirty="0"/>
              <a:t>Какие империи развалились в ходе и после ПМВ?</a:t>
            </a:r>
          </a:p>
        </p:txBody>
      </p:sp>
    </p:spTree>
    <p:extLst>
      <p:ext uri="{BB962C8B-B14F-4D97-AF65-F5344CB8AC3E}">
        <p14:creationId xmlns:p14="http://schemas.microsoft.com/office/powerpoint/2010/main" val="58897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еволюции 1917 года за 10 минут">
            <a:hlinkClick r:id="" action="ppaction://media"/>
            <a:extLst>
              <a:ext uri="{FF2B5EF4-FFF2-40B4-BE49-F238E27FC236}">
                <a16:creationId xmlns:a16="http://schemas.microsoft.com/office/drawing/2014/main" id="{5FB1BBA7-5431-4462-8521-CD57D04C0E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9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3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88FA52F-675E-4661-BA16-455C93943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583F8-5D9A-413C-884A-3F130CC9E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053" y="896684"/>
            <a:ext cx="3380655" cy="4979728"/>
          </a:xfrm>
        </p:spPr>
        <p:txBody>
          <a:bodyPr anchor="ctr">
            <a:normAutofit/>
          </a:bodyPr>
          <a:lstStyle/>
          <a:p>
            <a:pPr algn="r"/>
            <a:r>
              <a:rPr lang="ru-RU" b="1" dirty="0"/>
              <a:t>Повторим изученное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7BC4E14-913C-46C0-ABF7-BDDAEC08A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38EA90-9880-4463-A149-BC56E5475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345234"/>
            <a:ext cx="6855373" cy="6055568"/>
          </a:xfrm>
        </p:spPr>
        <p:txBody>
          <a:bodyPr anchor="ctr">
            <a:normAutofit/>
          </a:bodyPr>
          <a:lstStyle/>
          <a:p>
            <a:r>
              <a:rPr lang="ru-RU" sz="4800" dirty="0"/>
              <a:t>Предпосылки и причины Октябрьской революции</a:t>
            </a:r>
          </a:p>
          <a:p>
            <a:r>
              <a:rPr lang="ru-RU" sz="4800" dirty="0"/>
              <a:t>Основные события и динамику революционного движения</a:t>
            </a:r>
          </a:p>
          <a:p>
            <a:r>
              <a:rPr lang="ru-RU" sz="4800" dirty="0"/>
              <a:t>Итоги и последствия Октябрьской революции</a:t>
            </a:r>
          </a:p>
        </p:txBody>
      </p:sp>
    </p:spTree>
    <p:extLst>
      <p:ext uri="{BB962C8B-B14F-4D97-AF65-F5344CB8AC3E}">
        <p14:creationId xmlns:p14="http://schemas.microsoft.com/office/powerpoint/2010/main" val="355479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3C1FE-E937-4AC2-9AFE-61C8BB589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8359" y="2599901"/>
            <a:ext cx="7075282" cy="1658198"/>
          </a:xfr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b="1" dirty="0"/>
              <a:t>Значение Февральской и Октябрьской революций</a:t>
            </a: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6F4D0398-56CB-46B7-939D-72CFA17002A9}"/>
              </a:ext>
            </a:extLst>
          </p:cNvPr>
          <p:cNvCxnSpPr/>
          <p:nvPr/>
        </p:nvCxnSpPr>
        <p:spPr>
          <a:xfrm flipV="1">
            <a:off x="6228784" y="1720158"/>
            <a:ext cx="0" cy="68806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53548A67-1C98-4BE1-9D96-B025E414F556}"/>
              </a:ext>
            </a:extLst>
          </p:cNvPr>
          <p:cNvCxnSpPr>
            <a:cxnSpLocks/>
          </p:cNvCxnSpPr>
          <p:nvPr/>
        </p:nvCxnSpPr>
        <p:spPr>
          <a:xfrm>
            <a:off x="9857714" y="3429000"/>
            <a:ext cx="79821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71CF25F7-581C-4E1A-809A-136A0865DFDA}"/>
              </a:ext>
            </a:extLst>
          </p:cNvPr>
          <p:cNvCxnSpPr>
            <a:cxnSpLocks/>
          </p:cNvCxnSpPr>
          <p:nvPr/>
        </p:nvCxnSpPr>
        <p:spPr>
          <a:xfrm>
            <a:off x="6228784" y="4522961"/>
            <a:ext cx="0" cy="75520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4A589980-89FD-48E8-9297-23E39D2E0F35}"/>
              </a:ext>
            </a:extLst>
          </p:cNvPr>
          <p:cNvCxnSpPr>
            <a:cxnSpLocks/>
          </p:cNvCxnSpPr>
          <p:nvPr/>
        </p:nvCxnSpPr>
        <p:spPr>
          <a:xfrm>
            <a:off x="8445374" y="4522960"/>
            <a:ext cx="0" cy="75520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20A3D7A9-DC9D-4927-878F-391628172148}"/>
              </a:ext>
            </a:extLst>
          </p:cNvPr>
          <p:cNvCxnSpPr>
            <a:cxnSpLocks/>
          </p:cNvCxnSpPr>
          <p:nvPr/>
        </p:nvCxnSpPr>
        <p:spPr>
          <a:xfrm>
            <a:off x="3844705" y="4522960"/>
            <a:ext cx="0" cy="75520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1CB87A98-2FBB-49B5-B538-41827E9E6CE1}"/>
              </a:ext>
            </a:extLst>
          </p:cNvPr>
          <p:cNvCxnSpPr>
            <a:cxnSpLocks/>
          </p:cNvCxnSpPr>
          <p:nvPr/>
        </p:nvCxnSpPr>
        <p:spPr>
          <a:xfrm flipV="1">
            <a:off x="3844705" y="1602463"/>
            <a:ext cx="0" cy="80575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4585E128-B34E-4EF0-BE79-B64438764271}"/>
              </a:ext>
            </a:extLst>
          </p:cNvPr>
          <p:cNvCxnSpPr>
            <a:cxnSpLocks/>
          </p:cNvCxnSpPr>
          <p:nvPr/>
        </p:nvCxnSpPr>
        <p:spPr>
          <a:xfrm flipV="1">
            <a:off x="8495168" y="1602462"/>
            <a:ext cx="0" cy="80575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0E76C690-C180-4342-BD59-ABB8B94A7319}"/>
              </a:ext>
            </a:extLst>
          </p:cNvPr>
          <p:cNvCxnSpPr>
            <a:cxnSpLocks/>
          </p:cNvCxnSpPr>
          <p:nvPr/>
        </p:nvCxnSpPr>
        <p:spPr>
          <a:xfrm flipH="1">
            <a:off x="1611517" y="3583664"/>
            <a:ext cx="786143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45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D976C13-68E6-4E25-B13E-FC3A2D3F6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97E041-634B-4B3E-8669-42583D956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9825ADD-F95C-4747-9B41-5DB21C28E6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10905065" cy="5571066"/>
          </a:xfrm>
          <a:prstGeom prst="rect">
            <a:avLst/>
          </a:prstGeom>
          <a:solidFill>
            <a:schemeClr val="accent1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6791A8E-B2BA-467D-BB87-8CFBFB13A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5" y="809244"/>
            <a:ext cx="10579608" cy="5239512"/>
          </a:xfrm>
          <a:prstGeom prst="rect">
            <a:avLst/>
          </a:prstGeom>
          <a:noFill/>
          <a:ln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F7AF0B-CFA2-49E4-8AB4-72EA28854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359" y="1045030"/>
            <a:ext cx="10086392" cy="475861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80000"/>
              </a:lnSpc>
            </a:pPr>
            <a:r>
              <a:rPr lang="en-US" sz="4800" b="1" dirty="0">
                <a:solidFill>
                  <a:srgbClr val="FFFFFF"/>
                </a:solidFill>
              </a:rPr>
              <a:t>§ 14, в. 2 (п.), в. 4-5 (</a:t>
            </a:r>
            <a:r>
              <a:rPr lang="en-US" sz="4800" b="1" dirty="0" err="1">
                <a:solidFill>
                  <a:srgbClr val="FFFFFF"/>
                </a:solidFill>
              </a:rPr>
              <a:t>доп</a:t>
            </a:r>
            <a:r>
              <a:rPr lang="en-US" sz="4800" b="1" dirty="0">
                <a:solidFill>
                  <a:srgbClr val="FFFFFF"/>
                </a:solidFill>
              </a:rPr>
              <a:t>.), в. С. 109-111 (</a:t>
            </a:r>
            <a:r>
              <a:rPr lang="en-US" sz="4800" b="1" dirty="0" err="1">
                <a:solidFill>
                  <a:srgbClr val="FFFFFF"/>
                </a:solidFill>
              </a:rPr>
              <a:t>доп</a:t>
            </a:r>
            <a:r>
              <a:rPr lang="en-US" sz="4800" b="1" dirty="0">
                <a:solidFill>
                  <a:srgbClr val="FFFFFF"/>
                </a:solidFill>
              </a:rPr>
              <a:t>. з.)</a:t>
            </a:r>
            <a:br>
              <a:rPr lang="ru-RU" sz="4800" b="1" dirty="0">
                <a:solidFill>
                  <a:srgbClr val="FFFFFF"/>
                </a:solidFill>
              </a:rPr>
            </a:br>
            <a:br>
              <a:rPr lang="en-US" sz="4800" b="1" dirty="0">
                <a:solidFill>
                  <a:srgbClr val="FFFFFF"/>
                </a:solidFill>
              </a:rPr>
            </a:br>
            <a:r>
              <a:rPr lang="en-US" sz="4800" b="1" dirty="0" err="1">
                <a:solidFill>
                  <a:srgbClr val="FFFFFF"/>
                </a:solidFill>
              </a:rPr>
              <a:t>Доп</a:t>
            </a:r>
            <a:r>
              <a:rPr lang="en-US" sz="4800" b="1" dirty="0">
                <a:solidFill>
                  <a:srgbClr val="FFFFFF"/>
                </a:solidFill>
              </a:rPr>
              <a:t>. </a:t>
            </a:r>
            <a:r>
              <a:rPr lang="en-US" sz="4800" b="1" dirty="0" err="1">
                <a:solidFill>
                  <a:srgbClr val="FFFFFF"/>
                </a:solidFill>
              </a:rPr>
              <a:t>доп</a:t>
            </a:r>
            <a:r>
              <a:rPr lang="en-US" sz="4800" b="1" dirty="0">
                <a:solidFill>
                  <a:srgbClr val="FFFFFF"/>
                </a:solidFill>
              </a:rPr>
              <a:t>.: </a:t>
            </a:r>
            <a:r>
              <a:rPr lang="en-US" sz="4800" b="1" dirty="0" err="1">
                <a:solidFill>
                  <a:srgbClr val="FFFFFF"/>
                </a:solidFill>
              </a:rPr>
              <a:t>эссе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на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тему</a:t>
            </a:r>
            <a:r>
              <a:rPr lang="en-US" sz="4800" b="1" dirty="0">
                <a:solidFill>
                  <a:srgbClr val="FFFFFF"/>
                </a:solidFill>
              </a:rPr>
              <a:t> «</a:t>
            </a:r>
            <a:r>
              <a:rPr lang="en-US" sz="4800" b="1" dirty="0" err="1">
                <a:solidFill>
                  <a:srgbClr val="FFFFFF"/>
                </a:solidFill>
              </a:rPr>
              <a:t>Роль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Октябрьской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революции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на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развитие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стран</a:t>
            </a:r>
            <a:r>
              <a:rPr lang="en-US" sz="4800" b="1" dirty="0">
                <a:solidFill>
                  <a:srgbClr val="FFFFFF"/>
                </a:solidFill>
              </a:rPr>
              <a:t> и </a:t>
            </a:r>
            <a:r>
              <a:rPr lang="en-US" sz="4800" b="1" dirty="0" err="1">
                <a:solidFill>
                  <a:srgbClr val="FFFFFF"/>
                </a:solidFill>
              </a:rPr>
              <a:t>народов</a:t>
            </a:r>
            <a:r>
              <a:rPr lang="en-US" sz="4800" b="1" dirty="0">
                <a:solidFill>
                  <a:srgbClr val="FFFFFF"/>
                </a:solidFill>
              </a:rPr>
              <a:t>»</a:t>
            </a:r>
            <a:br>
              <a:rPr lang="en-US" sz="4800" b="1" dirty="0">
                <a:solidFill>
                  <a:srgbClr val="FFFFFF"/>
                </a:solidFill>
              </a:rPr>
            </a:br>
            <a:r>
              <a:rPr lang="en-US" sz="4800" b="1" dirty="0" err="1">
                <a:solidFill>
                  <a:srgbClr val="FFFFFF"/>
                </a:solidFill>
              </a:rPr>
              <a:t>Требования</a:t>
            </a:r>
            <a:r>
              <a:rPr lang="en-US" sz="4800" b="1" dirty="0">
                <a:solidFill>
                  <a:srgbClr val="FFFFFF"/>
                </a:solidFill>
              </a:rPr>
              <a:t>: </a:t>
            </a:r>
            <a:r>
              <a:rPr lang="en-US" sz="4800" b="1" dirty="0" err="1">
                <a:solidFill>
                  <a:srgbClr val="FFFFFF"/>
                </a:solidFill>
              </a:rPr>
              <a:t>электронный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вид</a:t>
            </a:r>
            <a:r>
              <a:rPr lang="en-US" sz="4800" b="1" dirty="0">
                <a:solidFill>
                  <a:srgbClr val="FFFFFF"/>
                </a:solidFill>
              </a:rPr>
              <a:t> (</a:t>
            </a:r>
            <a:r>
              <a:rPr lang="en-US" sz="4800" b="1" dirty="0" err="1">
                <a:solidFill>
                  <a:srgbClr val="FFFFFF"/>
                </a:solidFill>
              </a:rPr>
              <a:t>не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менее</a:t>
            </a:r>
            <a:r>
              <a:rPr lang="en-US" sz="4800" b="1" dirty="0">
                <a:solidFill>
                  <a:srgbClr val="FFFFFF"/>
                </a:solidFill>
              </a:rPr>
              <a:t> 1 </a:t>
            </a:r>
            <a:r>
              <a:rPr lang="en-US" sz="4800" b="1" dirty="0" err="1">
                <a:solidFill>
                  <a:srgbClr val="FFFFFF"/>
                </a:solidFill>
              </a:rPr>
              <a:t>стр</a:t>
            </a:r>
            <a:r>
              <a:rPr lang="en-US" sz="4800" b="1" dirty="0">
                <a:solidFill>
                  <a:srgbClr val="FFFFFF"/>
                </a:solidFill>
              </a:rPr>
              <a:t>., </a:t>
            </a:r>
            <a:r>
              <a:rPr lang="en-US" sz="4800" b="1" dirty="0" err="1">
                <a:solidFill>
                  <a:srgbClr val="FFFFFF"/>
                </a:solidFill>
              </a:rPr>
              <a:t>шрифт</a:t>
            </a:r>
            <a:r>
              <a:rPr lang="en-US" sz="4800" b="1" dirty="0">
                <a:solidFill>
                  <a:srgbClr val="FFFFFF"/>
                </a:solidFill>
              </a:rPr>
              <a:t> Times New Roman, </a:t>
            </a:r>
            <a:r>
              <a:rPr lang="en-US" sz="4800" b="1" dirty="0" err="1">
                <a:solidFill>
                  <a:srgbClr val="FFFFFF"/>
                </a:solidFill>
              </a:rPr>
              <a:t>уникальность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не</a:t>
            </a:r>
            <a:r>
              <a:rPr lang="en-US" sz="4800" b="1" dirty="0">
                <a:solidFill>
                  <a:srgbClr val="FFFFFF"/>
                </a:solidFill>
              </a:rPr>
              <a:t> </a:t>
            </a:r>
            <a:r>
              <a:rPr lang="en-US" sz="4800" b="1" dirty="0" err="1">
                <a:solidFill>
                  <a:srgbClr val="FFFFFF"/>
                </a:solidFill>
              </a:rPr>
              <a:t>менее</a:t>
            </a:r>
            <a:r>
              <a:rPr lang="en-US" sz="4800" b="1" dirty="0">
                <a:solidFill>
                  <a:srgbClr val="FFFFFF"/>
                </a:solidFill>
              </a:rPr>
              <a:t> 60%).</a:t>
            </a:r>
          </a:p>
        </p:txBody>
      </p:sp>
    </p:spTree>
    <p:extLst>
      <p:ext uri="{BB962C8B-B14F-4D97-AF65-F5344CB8AC3E}">
        <p14:creationId xmlns:p14="http://schemas.microsoft.com/office/powerpoint/2010/main" val="21100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ткань&#10;&#10;Автоматически созданное описание">
            <a:extLst>
              <a:ext uri="{FF2B5EF4-FFF2-40B4-BE49-F238E27FC236}">
                <a16:creationId xmlns:a16="http://schemas.microsoft.com/office/drawing/2014/main" id="{A5BF2543-8B28-4575-90F3-CEB89E6D24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5" t="4707" b="4384"/>
          <a:stretch/>
        </p:blipFill>
        <p:spPr>
          <a:xfrm>
            <a:off x="20" y="10"/>
            <a:ext cx="1218470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797D846-12CC-4274-9D5A-7E6E196D8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267" y="0"/>
            <a:ext cx="4633540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7474C3-F120-4A81-8DC4-0790911B2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3406" y="770467"/>
            <a:ext cx="3829476" cy="33528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4700" b="1" dirty="0" err="1">
                <a:solidFill>
                  <a:schemeClr val="tx1"/>
                </a:solidFill>
              </a:rPr>
              <a:t>Россия</a:t>
            </a:r>
            <a:r>
              <a:rPr lang="en-US" sz="4700" b="1" dirty="0">
                <a:solidFill>
                  <a:schemeClr val="tx1"/>
                </a:solidFill>
              </a:rPr>
              <a:t> в 1917 г.: </a:t>
            </a:r>
            <a:r>
              <a:rPr lang="en-US" sz="4700" b="1" dirty="0" err="1">
                <a:solidFill>
                  <a:schemeClr val="tx1"/>
                </a:solidFill>
              </a:rPr>
              <a:t>Февральская</a:t>
            </a:r>
            <a:r>
              <a:rPr lang="en-US" sz="4700" b="1" dirty="0">
                <a:solidFill>
                  <a:schemeClr val="tx1"/>
                </a:solidFill>
              </a:rPr>
              <a:t> и </a:t>
            </a:r>
            <a:r>
              <a:rPr lang="en-US" sz="4700" b="1" dirty="0" err="1">
                <a:solidFill>
                  <a:schemeClr val="tx1"/>
                </a:solidFill>
              </a:rPr>
              <a:t>Октябрьская</a:t>
            </a:r>
            <a:r>
              <a:rPr lang="en-US" sz="4700" b="1" dirty="0">
                <a:solidFill>
                  <a:schemeClr val="tx1"/>
                </a:solidFill>
              </a:rPr>
              <a:t> </a:t>
            </a:r>
            <a:r>
              <a:rPr lang="en-US" sz="4700" b="1" dirty="0" err="1">
                <a:solidFill>
                  <a:schemeClr val="tx1"/>
                </a:solidFill>
              </a:rPr>
              <a:t>революции</a:t>
            </a:r>
            <a:endParaRPr lang="en-US" sz="47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02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72D1FC-2119-4F20-9484-B23B20070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ru-RU" sz="8000" b="1" dirty="0"/>
              <a:t>План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0EF50D91-F51C-4DB9-ADD2-CC241AE241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5858786"/>
              </p:ext>
            </p:extLst>
          </p:nvPr>
        </p:nvGraphicFramePr>
        <p:xfrm>
          <a:off x="676275" y="2373549"/>
          <a:ext cx="10753725" cy="3599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2121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оружие&#10;&#10;Автоматически созданное описание">
            <a:extLst>
              <a:ext uri="{FF2B5EF4-FFF2-40B4-BE49-F238E27FC236}">
                <a16:creationId xmlns:a16="http://schemas.microsoft.com/office/drawing/2014/main" id="{ED3B0277-7CEE-48E4-A653-2DE581C4F3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1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C84B8F5-9074-4543-905F-B53C6643E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14537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A16417-3EF5-40E6-ACE7-E5BF93D1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5" y="223935"/>
            <a:ext cx="7214566" cy="170986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FFFF"/>
                </a:solidFill>
              </a:rPr>
              <a:t>Россия в Первой Мировой войне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CA82E7-9488-4EDC-9AF0-82A63CD05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79" y="1656784"/>
            <a:ext cx="7372108" cy="4977281"/>
          </a:xfrm>
        </p:spPr>
        <p:txBody>
          <a:bodyPr anchor="ctr">
            <a:normAutofit/>
          </a:bodyPr>
          <a:lstStyle/>
          <a:p>
            <a:r>
              <a:rPr lang="ru-RU" sz="3200" dirty="0">
                <a:solidFill>
                  <a:srgbClr val="FFFFFF"/>
                </a:solidFill>
              </a:rPr>
              <a:t>Первоначальное воодушевление и сплочение жителей России вокруг единой цели – победы в войне</a:t>
            </a:r>
          </a:p>
          <a:p>
            <a:r>
              <a:rPr lang="ru-RU" sz="3200" dirty="0">
                <a:solidFill>
                  <a:srgbClr val="FFFFFF"/>
                </a:solidFill>
              </a:rPr>
              <a:t>К 1916 г. Россия потеряла сотни тысяч человек и промышленных объектов. Серьёзный ущерб социальному-экономическому потенциалу страны</a:t>
            </a:r>
          </a:p>
          <a:p>
            <a:r>
              <a:rPr lang="ru-RU" sz="3200" dirty="0">
                <a:solidFill>
                  <a:srgbClr val="FFFFFF"/>
                </a:solidFill>
              </a:rPr>
              <a:t>В политической сфере возникли противоречия, а в обществе – непонимание происходящего</a:t>
            </a:r>
          </a:p>
        </p:txBody>
      </p:sp>
    </p:spTree>
    <p:extLst>
      <p:ext uri="{BB962C8B-B14F-4D97-AF65-F5344CB8AC3E}">
        <p14:creationId xmlns:p14="http://schemas.microsoft.com/office/powerpoint/2010/main" val="120111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D976C13-68E6-4E25-B13E-FC3A2D3F6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0EBAE0B-DD72-4094-8934-3B46A9142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8455C9-AFCC-46CB-BA56-6F6D75009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731" y="482235"/>
            <a:ext cx="8252538" cy="1972733"/>
          </a:xfr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6600" dirty="0" err="1">
                <a:solidFill>
                  <a:srgbClr val="FFFFFF"/>
                </a:solidFill>
              </a:rPr>
              <a:t>Политическая</a:t>
            </a:r>
            <a:r>
              <a:rPr lang="en-US" sz="6600" dirty="0">
                <a:solidFill>
                  <a:srgbClr val="FFFFFF"/>
                </a:solidFill>
              </a:rPr>
              <a:t> </a:t>
            </a:r>
            <a:r>
              <a:rPr lang="en-US" sz="6600" dirty="0" err="1">
                <a:solidFill>
                  <a:srgbClr val="FFFFFF"/>
                </a:solidFill>
              </a:rPr>
              <a:t>ситуация</a:t>
            </a:r>
            <a:r>
              <a:rPr lang="en-US" sz="6600" dirty="0">
                <a:solidFill>
                  <a:srgbClr val="FFFFFF"/>
                </a:solidFill>
              </a:rPr>
              <a:t> в 1917 г.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7D18E3D-E2FB-4CD1-AE09-FE8D75CA72A7}"/>
              </a:ext>
            </a:extLst>
          </p:cNvPr>
          <p:cNvSpPr txBox="1">
            <a:spLocks/>
          </p:cNvSpPr>
          <p:nvPr/>
        </p:nvSpPr>
        <p:spPr>
          <a:xfrm>
            <a:off x="715372" y="3216106"/>
            <a:ext cx="2748634" cy="3159659"/>
          </a:xfrm>
          <a:prstGeom prst="rect">
            <a:avLst/>
          </a:prstGeom>
          <a:solidFill>
            <a:schemeClr val="dk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sz="3600" dirty="0">
                <a:solidFill>
                  <a:srgbClr val="FFFFFF"/>
                </a:solidFill>
              </a:rPr>
              <a:t>Отсутствие доверия к Николаю </a:t>
            </a:r>
            <a:r>
              <a:rPr lang="en-US" sz="3600" dirty="0">
                <a:solidFill>
                  <a:srgbClr val="FFFFFF"/>
                </a:solidFill>
              </a:rPr>
              <a:t>II </a:t>
            </a:r>
            <a:r>
              <a:rPr lang="ru-RU" sz="3600" dirty="0">
                <a:solidFill>
                  <a:srgbClr val="FFFFFF"/>
                </a:solidFill>
              </a:rPr>
              <a:t>и его приближённым со стороны народа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4708DD91-F26A-4747-8D6C-9FA0DE96A05A}"/>
              </a:ext>
            </a:extLst>
          </p:cNvPr>
          <p:cNvSpPr txBox="1">
            <a:spLocks/>
          </p:cNvSpPr>
          <p:nvPr/>
        </p:nvSpPr>
        <p:spPr>
          <a:xfrm>
            <a:off x="8863342" y="3494639"/>
            <a:ext cx="2886547" cy="2888054"/>
          </a:xfrm>
          <a:prstGeom prst="rect">
            <a:avLst/>
          </a:prstGeom>
          <a:solidFill>
            <a:schemeClr val="dk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sz="3600" dirty="0">
                <a:solidFill>
                  <a:srgbClr val="FFFFFF"/>
                </a:solidFill>
              </a:rPr>
              <a:t>Отсутствие доверия государству со стороны политических сил</a:t>
            </a:r>
            <a:endParaRPr lang="en-US" sz="3600" dirty="0">
              <a:solidFill>
                <a:srgbClr val="FFFFFF"/>
              </a:solidFill>
            </a:endParaRP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48B71B90-ECCD-4621-889C-B4324D71821B}"/>
              </a:ext>
            </a:extLst>
          </p:cNvPr>
          <p:cNvCxnSpPr>
            <a:cxnSpLocks/>
          </p:cNvCxnSpPr>
          <p:nvPr/>
        </p:nvCxnSpPr>
        <p:spPr>
          <a:xfrm flipH="1">
            <a:off x="3701131" y="2589291"/>
            <a:ext cx="2394870" cy="114999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B2AD74CF-DA11-446B-A64C-E0F31D1959C2}"/>
              </a:ext>
            </a:extLst>
          </p:cNvPr>
          <p:cNvCxnSpPr>
            <a:cxnSpLocks/>
          </p:cNvCxnSpPr>
          <p:nvPr/>
        </p:nvCxnSpPr>
        <p:spPr>
          <a:xfrm>
            <a:off x="6096000" y="2589291"/>
            <a:ext cx="2613434" cy="114999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1C93BF97-8925-4533-BDE4-747B85C8E559}"/>
              </a:ext>
            </a:extLst>
          </p:cNvPr>
          <p:cNvSpPr txBox="1">
            <a:spLocks/>
          </p:cNvSpPr>
          <p:nvPr/>
        </p:nvSpPr>
        <p:spPr>
          <a:xfrm>
            <a:off x="4056026" y="4285738"/>
            <a:ext cx="4215295" cy="2025811"/>
          </a:xfrm>
          <a:prstGeom prst="rect">
            <a:avLst/>
          </a:prstGeom>
          <a:solidFill>
            <a:schemeClr val="dk1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sz="4400" dirty="0">
                <a:solidFill>
                  <a:srgbClr val="FFFFFF"/>
                </a:solidFill>
              </a:rPr>
              <a:t>Потеря доверия офицерского состава и солдат</a:t>
            </a:r>
            <a:endParaRPr lang="en-US" sz="4400" dirty="0">
              <a:solidFill>
                <a:srgbClr val="FFFFFF"/>
              </a:solidFill>
            </a:endParaRP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8D8BAB79-7815-4E02-88A3-516E9FE1B887}"/>
              </a:ext>
            </a:extLst>
          </p:cNvPr>
          <p:cNvCxnSpPr>
            <a:cxnSpLocks/>
          </p:cNvCxnSpPr>
          <p:nvPr/>
        </p:nvCxnSpPr>
        <p:spPr>
          <a:xfrm>
            <a:off x="6130591" y="2572262"/>
            <a:ext cx="0" cy="159233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70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7996CBB6-8D24-4FA5-A518-D9D878A40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3E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EE8857F7-F05F-4317-9D97-F35571819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CF2FF4-DF63-43CE-8803-24F658DF4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" t="5149" r="-1" b="6667"/>
          <a:stretch/>
        </p:blipFill>
        <p:spPr>
          <a:xfrm>
            <a:off x="2142055" y="804333"/>
            <a:ext cx="7930060" cy="526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19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D884152-7CD5-44A9-AC99-E84A84E22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733F5-D6A6-4884-A02B-B58EA8A39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299" y="639763"/>
            <a:ext cx="3573872" cy="5492750"/>
          </a:xfrm>
        </p:spPr>
        <p:txBody>
          <a:bodyPr>
            <a:normAutofit/>
          </a:bodyPr>
          <a:lstStyle/>
          <a:p>
            <a:r>
              <a:rPr lang="ru-RU" sz="6000" b="1" dirty="0">
                <a:solidFill>
                  <a:schemeClr val="bg1"/>
                </a:solidFill>
              </a:rPr>
              <a:t>Повторим изученное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6B1AD3E9-B77C-49DF-A053-D63E656050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3927824"/>
              </p:ext>
            </p:extLst>
          </p:nvPr>
        </p:nvGraphicFramePr>
        <p:xfrm>
          <a:off x="5194570" y="639763"/>
          <a:ext cx="6348501" cy="5492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313841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88FA52F-675E-4661-BA16-455C939430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EEBC9D-FC9D-4050-907A-8A0EC1491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78" y="896684"/>
            <a:ext cx="3921830" cy="4979728"/>
          </a:xfrm>
        </p:spPr>
        <p:txBody>
          <a:bodyPr anchor="ctr">
            <a:normAutofit/>
          </a:bodyPr>
          <a:lstStyle/>
          <a:p>
            <a:pPr algn="r"/>
            <a:r>
              <a:rPr lang="ru-RU" b="1" dirty="0"/>
              <a:t>Что же делал в это время Николай </a:t>
            </a:r>
            <a:r>
              <a:rPr lang="en-US" b="1" dirty="0"/>
              <a:t>II?</a:t>
            </a:r>
            <a:endParaRPr lang="ru-RU" b="1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7BC4E14-913C-46C0-ABF7-BDDAEC08A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63440" y="2071116"/>
            <a:ext cx="0" cy="2715768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8B6A38-58B1-49FC-B615-170BBF5A5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172" y="345234"/>
            <a:ext cx="6855375" cy="6036906"/>
          </a:xfrm>
        </p:spPr>
        <p:txBody>
          <a:bodyPr anchor="ctr">
            <a:normAutofit/>
          </a:bodyPr>
          <a:lstStyle/>
          <a:p>
            <a:r>
              <a:rPr lang="ru-RU" sz="4000" dirty="0">
                <a:solidFill>
                  <a:schemeClr val="tx1"/>
                </a:solidFill>
              </a:rPr>
              <a:t>Изучите 2 пункт и составьте рассказ по алгоритму:</a:t>
            </a:r>
          </a:p>
          <a:p>
            <a:pPr lvl="1"/>
            <a:r>
              <a:rPr lang="ru-RU" sz="4000" dirty="0">
                <a:solidFill>
                  <a:schemeClr val="tx1"/>
                </a:solidFill>
              </a:rPr>
              <a:t>Почему Николай </a:t>
            </a:r>
            <a:r>
              <a:rPr lang="en-US" sz="4000" dirty="0">
                <a:solidFill>
                  <a:schemeClr val="tx1"/>
                </a:solidFill>
              </a:rPr>
              <a:t>II </a:t>
            </a:r>
            <a:r>
              <a:rPr lang="ru-RU" sz="4000" dirty="0">
                <a:solidFill>
                  <a:schemeClr val="tx1"/>
                </a:solidFill>
              </a:rPr>
              <a:t>отрёкся от престола?</a:t>
            </a:r>
          </a:p>
          <a:p>
            <a:pPr lvl="1"/>
            <a:r>
              <a:rPr lang="ru-RU" sz="4000" dirty="0">
                <a:solidFill>
                  <a:schemeClr val="tx1"/>
                </a:solidFill>
              </a:rPr>
              <a:t>Чем обусловлено отсутствие поддержки самодержавной власти?</a:t>
            </a:r>
          </a:p>
          <a:p>
            <a:pPr lvl="1"/>
            <a:r>
              <a:rPr lang="ru-RU" sz="4000" dirty="0">
                <a:solidFill>
                  <a:schemeClr val="tx1"/>
                </a:solidFill>
              </a:rPr>
              <a:t>Какова ваша версия причины отречения Николая </a:t>
            </a:r>
            <a:r>
              <a:rPr lang="en-US" sz="4000" dirty="0">
                <a:solidFill>
                  <a:schemeClr val="tx1"/>
                </a:solidFill>
              </a:rPr>
              <a:t>II </a:t>
            </a:r>
            <a:r>
              <a:rPr lang="ru-RU" sz="4000" dirty="0">
                <a:solidFill>
                  <a:schemeClr val="tx1"/>
                </a:solidFill>
              </a:rPr>
              <a:t>от престола?</a:t>
            </a:r>
          </a:p>
        </p:txBody>
      </p:sp>
    </p:spTree>
    <p:extLst>
      <p:ext uri="{BB962C8B-B14F-4D97-AF65-F5344CB8AC3E}">
        <p14:creationId xmlns:p14="http://schemas.microsoft.com/office/powerpoint/2010/main" val="160792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1CCD5EF-766D-43B9-A25D-19122E5FB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10905065" cy="1989682"/>
          </a:xfrm>
          <a:prstGeom prst="rect">
            <a:avLst/>
          </a:prstGeom>
          <a:solidFill>
            <a:schemeClr val="accent1"/>
          </a:solidFill>
          <a:ln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9699C9-77F1-4E33-A750-CB78C7EA29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5" y="806204"/>
            <a:ext cx="10579608" cy="1664208"/>
          </a:xfrm>
          <a:prstGeom prst="rect">
            <a:avLst/>
          </a:prstGeom>
          <a:noFill/>
          <a:ln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A583F8-5D9A-413C-884A-3F130CC9E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846" y="1059736"/>
            <a:ext cx="10040233" cy="1228130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>
                <a:solidFill>
                  <a:srgbClr val="FFFFFF"/>
                </a:solidFill>
              </a:rPr>
              <a:t>Из видео ты узнаешь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38EA90-9880-4463-A149-BC56E5475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846" y="2973313"/>
            <a:ext cx="10040233" cy="3241220"/>
          </a:xfrm>
        </p:spPr>
        <p:txBody>
          <a:bodyPr anchor="ctr">
            <a:normAutofit lnSpcReduction="10000"/>
          </a:bodyPr>
          <a:lstStyle/>
          <a:p>
            <a:r>
              <a:rPr lang="ru-RU" sz="4000" dirty="0"/>
              <a:t>Предпосылки и причины Октябрьской революции</a:t>
            </a:r>
          </a:p>
          <a:p>
            <a:r>
              <a:rPr lang="ru-RU" sz="4000" dirty="0"/>
              <a:t>Основные события и динамику революционного движения</a:t>
            </a:r>
          </a:p>
          <a:p>
            <a:r>
              <a:rPr lang="ru-RU" sz="4000" dirty="0"/>
              <a:t>Итоги и последствия Октябрьской революции</a:t>
            </a:r>
          </a:p>
        </p:txBody>
      </p:sp>
    </p:spTree>
    <p:extLst>
      <p:ext uri="{BB962C8B-B14F-4D97-AF65-F5344CB8AC3E}">
        <p14:creationId xmlns:p14="http://schemas.microsoft.com/office/powerpoint/2010/main" val="398152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Метропол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D5487D36-20B9-4AF8-9845-4EE893DA08C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Метрополия</Template>
  <TotalTime>71</TotalTime>
  <Words>293</Words>
  <Application>Microsoft Office PowerPoint</Application>
  <PresentationFormat>Широкоэкранный</PresentationFormat>
  <Paragraphs>34</Paragraphs>
  <Slides>13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Arial</vt:lpstr>
      <vt:lpstr>Calibri Light</vt:lpstr>
      <vt:lpstr>Метрополия</vt:lpstr>
      <vt:lpstr>Какие империи развалились в ходе и после ПМВ?</vt:lpstr>
      <vt:lpstr>Россия в 1917 г.: Февральская и Октябрьская революции</vt:lpstr>
      <vt:lpstr>План</vt:lpstr>
      <vt:lpstr>Россия в Первой Мировой войне</vt:lpstr>
      <vt:lpstr>Политическая ситуация в 1917 г.</vt:lpstr>
      <vt:lpstr>Презентация PowerPoint</vt:lpstr>
      <vt:lpstr>Повторим изученное</vt:lpstr>
      <vt:lpstr>Что же делал в это время Николай II?</vt:lpstr>
      <vt:lpstr>Из видео ты узнаешь</vt:lpstr>
      <vt:lpstr>Презентация PowerPoint</vt:lpstr>
      <vt:lpstr>Повторим изученное</vt:lpstr>
      <vt:lpstr>Значение Февральской и Октябрьской революций</vt:lpstr>
      <vt:lpstr>§ 14, в. 2 (п.), в. 4-5 (доп.), в. С. 109-111 (доп. з.)  Доп. доп.: эссе на тему «Роль Октябрьской революции на развитие стран и народов» Требования: электронный вид (не менее 1 стр., шрифт Times New Roman, уникальность не менее 60%).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Krasinski</dc:creator>
  <cp:lastModifiedBy>Иван Красинский</cp:lastModifiedBy>
  <cp:revision>9</cp:revision>
  <dcterms:created xsi:type="dcterms:W3CDTF">2021-12-21T17:12:28Z</dcterms:created>
  <dcterms:modified xsi:type="dcterms:W3CDTF">2022-01-11T15:37:06Z</dcterms:modified>
</cp:coreProperties>
</file>