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2" r:id="rId5"/>
    <p:sldMasterId id="2147483693" r:id="rId6"/>
    <p:sldMasterId id="2147483694" r:id="rId7"/>
    <p:sldMasterId id="2147483695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</p:sldIdLst>
  <p:sldSz cy="5143500" cx="9144000"/>
  <p:notesSz cx="6858000" cy="9144000"/>
  <p:embeddedFontLst>
    <p:embeddedFont>
      <p:font typeface="Lobster"/>
      <p:regular r:id="rId36"/>
    </p:embeddedFont>
    <p:embeddedFont>
      <p:font typeface="Century Gothic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CD2FA8E-94D1-4BD0-BFFA-06349277516B}">
  <a:tblStyle styleId="{5CD2FA8E-94D1-4BD0-BFFA-06349277516B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7EDE7"/>
          </a:solidFill>
        </a:fill>
      </a:tcStyle>
    </a:wholeTbl>
    <a:band1H>
      <a:tcTxStyle/>
      <a:tcStyle>
        <a:fill>
          <a:solidFill>
            <a:srgbClr val="F0D8CB"/>
          </a:solidFill>
        </a:fill>
      </a:tcStyle>
    </a:band1H>
    <a:band2H>
      <a:tcTxStyle/>
    </a:band2H>
    <a:band1V>
      <a:tcTxStyle/>
      <a:tcStyle>
        <a:fill>
          <a:solidFill>
            <a:srgbClr val="F0D8CB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enturyGothic-boldItalic.fntdata"/><Relationship Id="rId20" Type="http://schemas.openxmlformats.org/officeDocument/2006/relationships/slide" Target="slides/slide11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notesMaster" Target="notesMasters/notesMaster1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11" Type="http://schemas.openxmlformats.org/officeDocument/2006/relationships/slide" Target="slides/slide2.xml"/><Relationship Id="rId33" Type="http://schemas.openxmlformats.org/officeDocument/2006/relationships/slide" Target="slides/slide24.xml"/><Relationship Id="rId10" Type="http://schemas.openxmlformats.org/officeDocument/2006/relationships/slide" Target="slides/slide1.xml"/><Relationship Id="rId32" Type="http://schemas.openxmlformats.org/officeDocument/2006/relationships/slide" Target="slides/slide23.xml"/><Relationship Id="rId13" Type="http://schemas.openxmlformats.org/officeDocument/2006/relationships/slide" Target="slides/slide4.xml"/><Relationship Id="rId35" Type="http://schemas.openxmlformats.org/officeDocument/2006/relationships/slide" Target="slides/slide26.xml"/><Relationship Id="rId12" Type="http://schemas.openxmlformats.org/officeDocument/2006/relationships/slide" Target="slides/slide3.xml"/><Relationship Id="rId34" Type="http://schemas.openxmlformats.org/officeDocument/2006/relationships/slide" Target="slides/slide25.xml"/><Relationship Id="rId15" Type="http://schemas.openxmlformats.org/officeDocument/2006/relationships/slide" Target="slides/slide6.xml"/><Relationship Id="rId37" Type="http://schemas.openxmlformats.org/officeDocument/2006/relationships/font" Target="fonts/CenturyGothic-regular.fntdata"/><Relationship Id="rId14" Type="http://schemas.openxmlformats.org/officeDocument/2006/relationships/slide" Target="slides/slide5.xml"/><Relationship Id="rId36" Type="http://schemas.openxmlformats.org/officeDocument/2006/relationships/font" Target="fonts/Lobster-regular.fntdata"/><Relationship Id="rId17" Type="http://schemas.openxmlformats.org/officeDocument/2006/relationships/slide" Target="slides/slide8.xml"/><Relationship Id="rId39" Type="http://schemas.openxmlformats.org/officeDocument/2006/relationships/font" Target="fonts/CenturyGothic-italic.fntdata"/><Relationship Id="rId16" Type="http://schemas.openxmlformats.org/officeDocument/2006/relationships/slide" Target="slides/slide7.xml"/><Relationship Id="rId38" Type="http://schemas.openxmlformats.org/officeDocument/2006/relationships/font" Target="fonts/CenturyGothic-bold.fntdata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0f5dfc1389_2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g10f5dfc1389_2_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0f5dfc1389_2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g10f5dfc1389_2_1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0f5dfc1389_2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g10f5dfc1389_2_1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0f5dfc1389_2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g10f5dfc1389_2_1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0f5dfc1389_2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g10f5dfc1389_2_15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0f5dfc1389_2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g10f5dfc1389_2_2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0f5dfc1389_2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g10f5dfc1389_2_2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0f5dfc1389_2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g10f5dfc1389_2_2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0f5dfc1389_2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g10f5dfc1389_2_25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0f5dfc1389_2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g10f5dfc1389_2_26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0f5dfc1389_2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g10f5dfc1389_2_27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0f5dfc1389_2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g10f5dfc1389_2_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0f5dfc1389_2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g10f5dfc1389_2_27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0f5dfc1389_2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g10f5dfc1389_2_28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0f5dfc1389_2_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g10f5dfc1389_2_28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0f5dfc1389_2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g10f5dfc1389_2_29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0f5dfc1389_2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g10f5dfc1389_2_30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0f5dfc1389_2_3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g10f5dfc1389_2_3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10f5dfc1389_2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g10f5dfc1389_2_3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0f5dfc1389_2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g10f5dfc1389_2_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0f5dfc1389_2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g10f5dfc1389_2_9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0f5dfc1389_2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g10f5dfc1389_2_9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0f5dfc1389_2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g10f5dfc1389_2_10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0f5dfc1389_2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g10f5dfc1389_2_1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0f5dfc1389_2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g10f5dfc1389_2_1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0f5dfc1389_2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g10f5dfc1389_2_1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/>
          <p:nvPr>
            <p:ph type="ctrTitle"/>
          </p:nvPr>
        </p:nvSpPr>
        <p:spPr>
          <a:xfrm>
            <a:off x="1812925" y="742951"/>
            <a:ext cx="6934200" cy="110251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6" name="Google Shape;56;p15"/>
          <p:cNvSpPr txBox="1"/>
          <p:nvPr>
            <p:ph idx="1" type="subTitle"/>
          </p:nvPr>
        </p:nvSpPr>
        <p:spPr>
          <a:xfrm>
            <a:off x="2362200" y="262890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ctr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lvl="2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lvl="3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lvl="4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lvl="5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6pPr>
            <a:lvl7pPr lvl="6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7pPr>
            <a:lvl8pPr lvl="7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8pPr>
            <a:lvl9pPr lvl="8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6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" name="Google Shape;59;p16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7"/>
          <p:cNvSpPr txBox="1"/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sz="3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2" name="Google Shape;62;p17"/>
          <p:cNvSpPr txBox="1"/>
          <p:nvPr>
            <p:ph idx="1" type="body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/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8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5" name="Google Shape;65;p18"/>
          <p:cNvSpPr txBox="1"/>
          <p:nvPr>
            <p:ph idx="1" type="body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/>
            </a:lvl1pPr>
            <a:lvl2pPr indent="-3429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2pPr>
            <a:lvl3pPr indent="-32385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9pPr>
          </a:lstStyle>
          <a:p/>
        </p:txBody>
      </p:sp>
      <p:sp>
        <p:nvSpPr>
          <p:cNvPr id="66" name="Google Shape;66;p18"/>
          <p:cNvSpPr txBox="1"/>
          <p:nvPr>
            <p:ph idx="2" type="body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/>
            </a:lvl1pPr>
            <a:lvl2pPr indent="-3429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2pPr>
            <a:lvl3pPr indent="-32385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9" name="Google Shape;69;p19"/>
          <p:cNvSpPr txBox="1"/>
          <p:nvPr>
            <p:ph idx="1" type="body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sz="1500"/>
            </a:lvl2pPr>
            <a:lvl3pPr indent="-22860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14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9pPr>
          </a:lstStyle>
          <a:p/>
        </p:txBody>
      </p:sp>
      <p:sp>
        <p:nvSpPr>
          <p:cNvPr id="70" name="Google Shape;70;p19"/>
          <p:cNvSpPr txBox="1"/>
          <p:nvPr>
            <p:ph idx="2" type="body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429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1pPr>
            <a:lvl2pPr indent="-32385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/>
            </a:lvl3pPr>
            <a:lvl4pPr indent="-3048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/>
            </a:lvl4pPr>
            <a:lvl5pPr indent="-3048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5pPr>
            <a:lvl6pPr indent="-3048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6pPr>
            <a:lvl7pPr indent="-3048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7pPr>
            <a:lvl8pPr indent="-3048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8pPr>
            <a:lvl9pPr indent="-3048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9pPr>
          </a:lstStyle>
          <a:p/>
        </p:txBody>
      </p:sp>
      <p:sp>
        <p:nvSpPr>
          <p:cNvPr id="71" name="Google Shape;71;p19"/>
          <p:cNvSpPr txBox="1"/>
          <p:nvPr>
            <p:ph idx="3" type="body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sz="1500"/>
            </a:lvl2pPr>
            <a:lvl3pPr indent="-22860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14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9pPr>
          </a:lstStyle>
          <a:p/>
        </p:txBody>
      </p:sp>
      <p:sp>
        <p:nvSpPr>
          <p:cNvPr id="72" name="Google Shape;72;p19"/>
          <p:cNvSpPr txBox="1"/>
          <p:nvPr>
            <p:ph idx="4" type="body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429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1pPr>
            <a:lvl2pPr indent="-32385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/>
            </a:lvl3pPr>
            <a:lvl4pPr indent="-3048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/>
            </a:lvl4pPr>
            <a:lvl5pPr indent="-3048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5pPr>
            <a:lvl6pPr indent="-3048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6pPr>
            <a:lvl7pPr indent="-3048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7pPr>
            <a:lvl8pPr indent="-3048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8pPr>
            <a:lvl9pPr indent="-3048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0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1"/>
          <p:cNvSpPr txBox="1"/>
          <p:nvPr>
            <p:ph type="title"/>
          </p:nvPr>
        </p:nvSpPr>
        <p:spPr>
          <a:xfrm>
            <a:off x="457201" y="204788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sz="1500"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7" name="Google Shape;77;p21"/>
          <p:cNvSpPr txBox="1"/>
          <p:nvPr>
            <p:ph idx="1" type="body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indent="-36195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/>
            </a:lvl2pPr>
            <a:lvl3pPr indent="-3429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indent="-32385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/>
            </a:lvl4pPr>
            <a:lvl5pPr indent="-32385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/>
            </a:lvl5pPr>
            <a:lvl6pPr indent="-32385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/>
            </a:lvl6pPr>
            <a:lvl7pPr indent="-32385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/>
            </a:lvl7pPr>
            <a:lvl8pPr indent="-32385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/>
            </a:lvl8pPr>
            <a:lvl9pPr indent="-32385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/>
            </a:lvl9pPr>
          </a:lstStyle>
          <a:p/>
        </p:txBody>
      </p:sp>
      <p:sp>
        <p:nvSpPr>
          <p:cNvPr id="78" name="Google Shape;78;p21"/>
          <p:cNvSpPr txBox="1"/>
          <p:nvPr>
            <p:ph idx="2" type="body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2"/>
          <p:cNvSpPr txBox="1"/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sz="1500"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1" name="Google Shape;81;p22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82" name="Google Shape;82;p22"/>
          <p:cNvSpPr txBox="1"/>
          <p:nvPr>
            <p:ph idx="1" type="body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3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5" name="Google Shape;85;p23"/>
          <p:cNvSpPr txBox="1"/>
          <p:nvPr>
            <p:ph idx="1" type="body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4"/>
          <p:cNvSpPr txBox="1"/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8" name="Google Shape;88;p24"/>
          <p:cNvSpPr txBox="1"/>
          <p:nvPr>
            <p:ph idx="1" type="body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7"/>
          <p:cNvSpPr txBox="1"/>
          <p:nvPr>
            <p:ph type="ctr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5" name="Google Shape;95;p27"/>
          <p:cNvSpPr txBox="1"/>
          <p:nvPr>
            <p:ph idx="1" type="subTitle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ctr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/>
            </a:lvl2pPr>
            <a:lvl3pPr lvl="2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8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" name="Google Shape;98;p28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9"/>
          <p:cNvSpPr txBox="1"/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sz="3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29"/>
          <p:cNvSpPr txBox="1"/>
          <p:nvPr>
            <p:ph idx="1" type="body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/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0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30"/>
          <p:cNvSpPr txBox="1"/>
          <p:nvPr>
            <p:ph idx="1" type="body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/>
            </a:lvl1pPr>
            <a:lvl2pPr indent="-3429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2pPr>
            <a:lvl3pPr indent="-32385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9pPr>
          </a:lstStyle>
          <a:p/>
        </p:txBody>
      </p:sp>
      <p:sp>
        <p:nvSpPr>
          <p:cNvPr id="105" name="Google Shape;105;p30"/>
          <p:cNvSpPr txBox="1"/>
          <p:nvPr>
            <p:ph idx="2" type="body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/>
            </a:lvl1pPr>
            <a:lvl2pPr indent="-3429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2pPr>
            <a:lvl3pPr indent="-32385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1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31"/>
          <p:cNvSpPr txBox="1"/>
          <p:nvPr>
            <p:ph idx="1" type="body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sz="1500"/>
            </a:lvl2pPr>
            <a:lvl3pPr indent="-22860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14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9pPr>
          </a:lstStyle>
          <a:p/>
        </p:txBody>
      </p:sp>
      <p:sp>
        <p:nvSpPr>
          <p:cNvPr id="109" name="Google Shape;109;p31"/>
          <p:cNvSpPr txBox="1"/>
          <p:nvPr>
            <p:ph idx="2" type="body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429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1pPr>
            <a:lvl2pPr indent="-32385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/>
            </a:lvl3pPr>
            <a:lvl4pPr indent="-3048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/>
            </a:lvl4pPr>
            <a:lvl5pPr indent="-3048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5pPr>
            <a:lvl6pPr indent="-3048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6pPr>
            <a:lvl7pPr indent="-3048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7pPr>
            <a:lvl8pPr indent="-3048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8pPr>
            <a:lvl9pPr indent="-3048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9pPr>
          </a:lstStyle>
          <a:p/>
        </p:txBody>
      </p:sp>
      <p:sp>
        <p:nvSpPr>
          <p:cNvPr id="110" name="Google Shape;110;p31"/>
          <p:cNvSpPr txBox="1"/>
          <p:nvPr>
            <p:ph idx="3" type="body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sz="1500"/>
            </a:lvl2pPr>
            <a:lvl3pPr indent="-22860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14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9pPr>
          </a:lstStyle>
          <a:p/>
        </p:txBody>
      </p:sp>
      <p:sp>
        <p:nvSpPr>
          <p:cNvPr id="111" name="Google Shape;111;p31"/>
          <p:cNvSpPr txBox="1"/>
          <p:nvPr>
            <p:ph idx="4" type="body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429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1pPr>
            <a:lvl2pPr indent="-32385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/>
            </a:lvl3pPr>
            <a:lvl4pPr indent="-3048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/>
            </a:lvl4pPr>
            <a:lvl5pPr indent="-3048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5pPr>
            <a:lvl6pPr indent="-3048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6pPr>
            <a:lvl7pPr indent="-3048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7pPr>
            <a:lvl8pPr indent="-3048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8pPr>
            <a:lvl9pPr indent="-3048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2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3"/>
          <p:cNvSpPr txBox="1"/>
          <p:nvPr>
            <p:ph type="title"/>
          </p:nvPr>
        </p:nvSpPr>
        <p:spPr>
          <a:xfrm>
            <a:off x="457201" y="204788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sz="1500"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6" name="Google Shape;116;p33"/>
          <p:cNvSpPr txBox="1"/>
          <p:nvPr>
            <p:ph idx="1" type="body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indent="-36195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/>
            </a:lvl2pPr>
            <a:lvl3pPr indent="-3429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indent="-32385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/>
            </a:lvl4pPr>
            <a:lvl5pPr indent="-32385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/>
            </a:lvl5pPr>
            <a:lvl6pPr indent="-32385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/>
            </a:lvl6pPr>
            <a:lvl7pPr indent="-32385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/>
            </a:lvl7pPr>
            <a:lvl8pPr indent="-32385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/>
            </a:lvl8pPr>
            <a:lvl9pPr indent="-32385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/>
            </a:lvl9pPr>
          </a:lstStyle>
          <a:p/>
        </p:txBody>
      </p:sp>
      <p:sp>
        <p:nvSpPr>
          <p:cNvPr id="117" name="Google Shape;117;p33"/>
          <p:cNvSpPr txBox="1"/>
          <p:nvPr>
            <p:ph idx="2" type="body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4"/>
          <p:cNvSpPr txBox="1"/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sz="1500"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0" name="Google Shape;120;p34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121" name="Google Shape;121;p34"/>
          <p:cNvSpPr txBox="1"/>
          <p:nvPr>
            <p:ph idx="1" type="body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5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35"/>
          <p:cNvSpPr txBox="1"/>
          <p:nvPr>
            <p:ph idx="1" type="body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6"/>
          <p:cNvSpPr txBox="1"/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7" name="Google Shape;127;p36"/>
          <p:cNvSpPr txBox="1"/>
          <p:nvPr>
            <p:ph idx="1" type="body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8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6" name="Google Shape;136;p38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7" name="Google Shape;137;p38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9"/>
          <p:cNvSpPr txBox="1"/>
          <p:nvPr>
            <p:ph type="ctr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0" name="Google Shape;140;p39"/>
          <p:cNvSpPr txBox="1"/>
          <p:nvPr>
            <p:ph idx="1" type="subTitle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1" name="Google Shape;141;p39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2" name="Google Shape;142;p39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3" name="Google Shape;143;p39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0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6" name="Google Shape;146;p40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7" name="Google Shape;147;p40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8" name="Google Shape;148;p40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9" name="Google Shape;149;p40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1"/>
          <p:cNvSpPr txBox="1"/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sz="3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2" name="Google Shape;152;p41"/>
          <p:cNvSpPr txBox="1"/>
          <p:nvPr>
            <p:ph idx="1" type="body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53" name="Google Shape;153;p41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4" name="Google Shape;154;p41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5" name="Google Shape;155;p41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2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8" name="Google Shape;158;p42"/>
          <p:cNvSpPr txBox="1"/>
          <p:nvPr>
            <p:ph idx="1" type="body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indent="-3429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2385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159" name="Google Shape;159;p42"/>
          <p:cNvSpPr txBox="1"/>
          <p:nvPr>
            <p:ph idx="2" type="body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indent="-3429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2385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160" name="Google Shape;160;p42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1" name="Google Shape;161;p42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2" name="Google Shape;162;p42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3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5" name="Google Shape;165;p43"/>
          <p:cNvSpPr txBox="1"/>
          <p:nvPr>
            <p:ph idx="1" type="body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66" name="Google Shape;166;p43"/>
          <p:cNvSpPr txBox="1"/>
          <p:nvPr>
            <p:ph idx="2" type="body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429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2385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048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indent="-3048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indent="-3048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167" name="Google Shape;167;p43"/>
          <p:cNvSpPr txBox="1"/>
          <p:nvPr>
            <p:ph idx="3" type="body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68" name="Google Shape;168;p43"/>
          <p:cNvSpPr txBox="1"/>
          <p:nvPr>
            <p:ph idx="4" type="body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429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2385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048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indent="-3048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indent="-3048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169" name="Google Shape;169;p43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0" name="Google Shape;170;p43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1" name="Google Shape;171;p43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4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4" name="Google Shape;174;p44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5" name="Google Shape;175;p44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6" name="Google Shape;176;p44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5"/>
          <p:cNvSpPr txBox="1"/>
          <p:nvPr>
            <p:ph type="title"/>
          </p:nvPr>
        </p:nvSpPr>
        <p:spPr>
          <a:xfrm>
            <a:off x="457201" y="204788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sz="1500"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9" name="Google Shape;179;p45"/>
          <p:cNvSpPr txBox="1"/>
          <p:nvPr>
            <p:ph idx="1" type="body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2pPr>
            <a:lvl3pPr indent="-3429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4pPr>
            <a:lvl5pPr indent="-32385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1500"/>
            </a:lvl5pPr>
            <a:lvl6pPr indent="-32385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80" name="Google Shape;180;p45"/>
          <p:cNvSpPr txBox="1"/>
          <p:nvPr>
            <p:ph idx="2" type="body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9pPr>
          </a:lstStyle>
          <a:p/>
        </p:txBody>
      </p:sp>
      <p:sp>
        <p:nvSpPr>
          <p:cNvPr id="181" name="Google Shape;181;p45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2" name="Google Shape;182;p45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3" name="Google Shape;183;p45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6"/>
          <p:cNvSpPr txBox="1"/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sz="1500"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6" name="Google Shape;186;p46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187" name="Google Shape;187;p46"/>
          <p:cNvSpPr txBox="1"/>
          <p:nvPr>
            <p:ph idx="1" type="body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9pPr>
          </a:lstStyle>
          <a:p/>
        </p:txBody>
      </p:sp>
      <p:sp>
        <p:nvSpPr>
          <p:cNvPr id="188" name="Google Shape;188;p46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9" name="Google Shape;189;p46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0" name="Google Shape;190;p46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7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3" name="Google Shape;193;p47"/>
          <p:cNvSpPr txBox="1"/>
          <p:nvPr>
            <p:ph idx="1" type="body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4" name="Google Shape;194;p47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5" name="Google Shape;195;p47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6" name="Google Shape;196;p47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8"/>
          <p:cNvSpPr txBox="1"/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9" name="Google Shape;199;p48"/>
          <p:cNvSpPr txBox="1"/>
          <p:nvPr>
            <p:ph idx="1" type="body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0" name="Google Shape;200;p48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1" name="Google Shape;201;p48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2" name="Google Shape;202;p48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theme" Target="../theme/theme5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33.xml"/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2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44.xml"/><Relationship Id="rId1" Type="http://schemas.openxmlformats.org/officeDocument/2006/relationships/image" Target="../media/image15.jpg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195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5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" name="Google Shape;91;p25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195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7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" name="Google Shape;130;p37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p37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Google Shape;132;p37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" name="Google Shape;133;p37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2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Relationship Id="rId4" Type="http://schemas.openxmlformats.org/officeDocument/2006/relationships/image" Target="../media/image2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png"/><Relationship Id="rId4" Type="http://schemas.openxmlformats.org/officeDocument/2006/relationships/image" Target="../media/image31.png"/><Relationship Id="rId5" Type="http://schemas.openxmlformats.org/officeDocument/2006/relationships/image" Target="../media/image27.png"/><Relationship Id="rId6" Type="http://schemas.openxmlformats.org/officeDocument/2006/relationships/image" Target="../media/image3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png"/><Relationship Id="rId4" Type="http://schemas.openxmlformats.org/officeDocument/2006/relationships/image" Target="../media/image3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7.png"/><Relationship Id="rId5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9"/>
          <p:cNvSpPr/>
          <p:nvPr/>
        </p:nvSpPr>
        <p:spPr>
          <a:xfrm>
            <a:off x="629562" y="357504"/>
            <a:ext cx="8370930" cy="302390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" sz="1400" u="none" cap="none" strike="noStrike">
                <a:solidFill>
                  <a:srgbClr val="FFAE0C"/>
                </a:solidFill>
                <a:latin typeface="Arial"/>
                <a:ea typeface="Arial"/>
                <a:cs typeface="Arial"/>
                <a:sym typeface="Arial"/>
              </a:rPr>
              <a:t>Государственное учреждение образования</a:t>
            </a:r>
            <a:endParaRPr b="0" i="0" sz="1400" u="none" cap="none" strike="noStrike">
              <a:solidFill>
                <a:srgbClr val="FFAE0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" sz="1400" u="none" cap="none" strike="noStrike">
                <a:solidFill>
                  <a:srgbClr val="FFAE0C"/>
                </a:solidFill>
                <a:latin typeface="Arial"/>
                <a:ea typeface="Arial"/>
                <a:cs typeface="Arial"/>
                <a:sym typeface="Arial"/>
              </a:rPr>
              <a:t>«Гимназия №2 г. Солигорска»</a:t>
            </a:r>
            <a:endParaRPr b="0" i="0" sz="1400" u="none" cap="none" strike="noStrike">
              <a:solidFill>
                <a:srgbClr val="FFAE0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ru" sz="1400" u="none" cap="none" strike="noStrike">
                <a:solidFill>
                  <a:srgbClr val="FFAE0C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br>
              <a:rPr b="0" i="0" lang="ru" sz="1400" u="none" cap="none" strike="noStrike">
                <a:solidFill>
                  <a:srgbClr val="FFAE0C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br>
              <a:rPr b="0" i="0" lang="ru" sz="1400" u="none" cap="none" strike="noStrike">
                <a:solidFill>
                  <a:srgbClr val="FFAE0C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1" i="0" lang="ru" sz="1500" u="none" cap="none" strike="noStrike">
                <a:solidFill>
                  <a:srgbClr val="FFAE0C"/>
                </a:solidFill>
                <a:latin typeface="Arial"/>
                <a:ea typeface="Arial"/>
                <a:cs typeface="Arial"/>
                <a:sym typeface="Arial"/>
              </a:rPr>
              <a:t>Людмила Антоновна Ларчик</a:t>
            </a:r>
            <a:endParaRPr b="0" i="0" sz="1400" u="none" cap="none" strike="noStrike">
              <a:solidFill>
                <a:srgbClr val="FFAE0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" sz="1500" u="none" cap="none" strike="noStrike">
                <a:solidFill>
                  <a:srgbClr val="FFAE0C"/>
                </a:solidFill>
                <a:latin typeface="Arial"/>
                <a:ea typeface="Arial"/>
                <a:cs typeface="Arial"/>
                <a:sym typeface="Arial"/>
              </a:rPr>
              <a:t>Учитель истории и обществоведения высшей квалификационной категории</a:t>
            </a:r>
            <a:endParaRPr b="0" i="0" sz="1400" u="none" cap="none" strike="noStrike">
              <a:solidFill>
                <a:srgbClr val="FFAE0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ru" sz="1400" u="none" cap="none" strike="noStrike">
                <a:solidFill>
                  <a:srgbClr val="FFAE0C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br>
              <a:rPr b="0" i="0" lang="ru" sz="1400" u="none" cap="none" strike="noStrike">
                <a:solidFill>
                  <a:srgbClr val="FFAE0C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br>
              <a:rPr b="0" i="0" lang="ru" sz="1400" u="none" cap="none" strike="noStrike">
                <a:solidFill>
                  <a:srgbClr val="FFAE0C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1" i="0" lang="ru" sz="2700" u="none" cap="none" strike="noStrike">
                <a:solidFill>
                  <a:srgbClr val="FFAE0C"/>
                </a:solidFill>
                <a:latin typeface="Arial"/>
                <a:ea typeface="Arial"/>
                <a:cs typeface="Arial"/>
                <a:sym typeface="Arial"/>
              </a:rPr>
              <a:t>Урок истории Средних веков в 6 классе</a:t>
            </a:r>
            <a:endParaRPr b="0" i="0" sz="1400" u="none" cap="none" strike="noStrike">
              <a:solidFill>
                <a:srgbClr val="FFAE0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" sz="2700" u="none" cap="none" strike="noStrike">
                <a:solidFill>
                  <a:srgbClr val="FFAE0C"/>
                </a:solidFill>
                <a:latin typeface="Arial"/>
                <a:ea typeface="Arial"/>
                <a:cs typeface="Arial"/>
                <a:sym typeface="Arial"/>
              </a:rPr>
              <a:t>Тема урока : «Чехия и Польша в X—XV вв»</a:t>
            </a:r>
            <a:endParaRPr b="0" i="0" sz="1400" u="none" cap="none" strike="noStrike">
              <a:solidFill>
                <a:srgbClr val="FFAE0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14:gallery dir="l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8"/>
          <p:cNvSpPr/>
          <p:nvPr/>
        </p:nvSpPr>
        <p:spPr>
          <a:xfrm>
            <a:off x="89502" y="87474"/>
            <a:ext cx="8910990" cy="4847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700">
                <a:solidFill>
                  <a:srgbClr val="FFCFAF"/>
                </a:solidFill>
                <a:latin typeface="Arial"/>
                <a:ea typeface="Arial"/>
                <a:cs typeface="Arial"/>
                <a:sym typeface="Arial"/>
              </a:rPr>
              <a:t>Причины восстания в Чехии. 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8"/>
          <p:cNvSpPr/>
          <p:nvPr/>
        </p:nvSpPr>
        <p:spPr>
          <a:xfrm>
            <a:off x="197514" y="1533598"/>
            <a:ext cx="8262918" cy="108491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300">
                <a:solidFill>
                  <a:srgbClr val="C4F7FF"/>
                </a:solidFill>
                <a:latin typeface="Arial"/>
                <a:ea typeface="Arial"/>
                <a:cs typeface="Arial"/>
                <a:sym typeface="Arial"/>
              </a:rPr>
              <a:t>Какие слои населения поддерживали Яна Гуса и почему?</a:t>
            </a:r>
            <a:endParaRPr sz="1100">
              <a:solidFill>
                <a:srgbClr val="C4F7FF"/>
              </a:solidFill>
            </a:endParaRPr>
          </a:p>
        </p:txBody>
      </p:sp>
      <p:sp>
        <p:nvSpPr>
          <p:cNvPr id="273" name="Google Shape;273;p58"/>
          <p:cNvSpPr txBox="1"/>
          <p:nvPr/>
        </p:nvSpPr>
        <p:spPr>
          <a:xfrm>
            <a:off x="791580" y="897564"/>
            <a:ext cx="13854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58"/>
          <p:cNvSpPr/>
          <p:nvPr/>
        </p:nvSpPr>
        <p:spPr>
          <a:xfrm>
            <a:off x="359532" y="699005"/>
            <a:ext cx="8424936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476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⮚"/>
            </a:pPr>
            <a:r>
              <a:rPr lang="ru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Недовольство населения католической церковью</a:t>
            </a:r>
            <a:endParaRPr sz="1100"/>
          </a:p>
          <a:p>
            <a:pPr indent="-2476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⮚"/>
            </a:pPr>
            <a:r>
              <a:rPr lang="ru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Стремление избавиться от немецкого господства в Чехии.</a:t>
            </a:r>
            <a:endParaRPr sz="1100"/>
          </a:p>
        </p:txBody>
      </p:sp>
      <p:pic>
        <p:nvPicPr>
          <p:cNvPr id="275" name="Google Shape;275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28928" y="1187752"/>
            <a:ext cx="1015072" cy="152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58"/>
          <p:cNvPicPr preferRelativeResize="0"/>
          <p:nvPr/>
        </p:nvPicPr>
        <p:blipFill rotWithShape="1">
          <a:blip r:embed="rId4">
            <a:alphaModFix/>
          </a:blip>
          <a:srcRect b="0" l="0" r="0" t="51133"/>
          <a:stretch/>
        </p:blipFill>
        <p:spPr>
          <a:xfrm>
            <a:off x="0" y="2618500"/>
            <a:ext cx="9144000" cy="252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59"/>
          <p:cNvSpPr/>
          <p:nvPr/>
        </p:nvSpPr>
        <p:spPr>
          <a:xfrm>
            <a:off x="863300" y="0"/>
            <a:ext cx="72690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ru" sz="410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Участники восстания</a:t>
            </a:r>
            <a:endParaRPr b="0" sz="4100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59"/>
          <p:cNvSpPr/>
          <p:nvPr/>
        </p:nvSpPr>
        <p:spPr>
          <a:xfrm>
            <a:off x="5054762" y="897564"/>
            <a:ext cx="3999736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0955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⮚"/>
            </a:pPr>
            <a:r>
              <a:rPr lang="ru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горожане, </a:t>
            </a:r>
            <a:endParaRPr sz="1100"/>
          </a:p>
          <a:p>
            <a:pPr indent="-20955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⮚"/>
            </a:pPr>
            <a:r>
              <a:rPr lang="ru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крестьяне </a:t>
            </a:r>
            <a:endParaRPr sz="1100"/>
          </a:p>
          <a:p>
            <a:pPr indent="-20955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⮚"/>
            </a:pPr>
            <a:r>
              <a:rPr lang="ru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многие чешские феодалы</a:t>
            </a:r>
            <a:r>
              <a:rPr lang="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Но паны (крупные феодалы)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и богатые горожане склонялись к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сохранению власти императора.</a:t>
            </a:r>
            <a:endParaRPr sz="1100"/>
          </a:p>
        </p:txBody>
      </p:sp>
      <p:pic>
        <p:nvPicPr>
          <p:cNvPr id="283" name="Google Shape;283;p59"/>
          <p:cNvPicPr preferRelativeResize="0"/>
          <p:nvPr/>
        </p:nvPicPr>
        <p:blipFill rotWithShape="1">
          <a:blip r:embed="rId3">
            <a:alphaModFix/>
          </a:blip>
          <a:srcRect b="0" l="0" r="44561" t="14537"/>
          <a:stretch/>
        </p:blipFill>
        <p:spPr>
          <a:xfrm>
            <a:off x="0" y="692400"/>
            <a:ext cx="4925850" cy="4451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61"/>
          <p:cNvSpPr/>
          <p:nvPr/>
        </p:nvSpPr>
        <p:spPr>
          <a:xfrm>
            <a:off x="1143000" y="1"/>
            <a:ext cx="6956520" cy="5770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300">
                <a:solidFill>
                  <a:srgbClr val="FF9C42"/>
                </a:solidFill>
                <a:latin typeface="Arial"/>
                <a:ea typeface="Arial"/>
                <a:cs typeface="Arial"/>
                <a:sym typeface="Arial"/>
              </a:rPr>
              <a:t>Последствия гуситских войн</a:t>
            </a:r>
            <a:endParaRPr sz="1100"/>
          </a:p>
        </p:txBody>
      </p:sp>
      <p:sp>
        <p:nvSpPr>
          <p:cNvPr id="294" name="Google Shape;294;p61"/>
          <p:cNvSpPr txBox="1"/>
          <p:nvPr/>
        </p:nvSpPr>
        <p:spPr>
          <a:xfrm>
            <a:off x="327783" y="951570"/>
            <a:ext cx="8586954" cy="136191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1333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Noto Sans Symbols"/>
              <a:buChar char="▪"/>
            </a:pPr>
            <a:r>
              <a:rPr b="1" lang="ru" sz="210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ПОДОРВАНО ВЛИЯНИЕ КАТОЛИЧЕСКОЙ  ЦЕРКВИ;</a:t>
            </a:r>
            <a:endParaRPr sz="1100"/>
          </a:p>
          <a:p>
            <a:pPr indent="-1333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Noto Sans Symbols"/>
              <a:buChar char="▪"/>
            </a:pPr>
            <a:r>
              <a:rPr b="1" lang="ru" sz="210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ВЛАСТЬ И УПРАВЛЕНИЕ В ГОРОДАХ ПЕРЕШЛИ К ЧЕХАМ;</a:t>
            </a:r>
            <a:endParaRPr sz="1100"/>
          </a:p>
          <a:p>
            <a:pPr indent="-1333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Noto Sans Symbols"/>
              <a:buChar char="▪"/>
            </a:pPr>
            <a:r>
              <a:rPr b="1" lang="ru" sz="210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ГОСУДАРСТВЕННЫЕ ДОКУМЕНТЫ СТАЛИ ПИСАТЬСЯ НА ЧЕШСКОМ ЯЗЫКЕ;</a:t>
            </a:r>
            <a:endParaRPr sz="1100"/>
          </a:p>
        </p:txBody>
      </p:sp>
      <p:pic>
        <p:nvPicPr>
          <p:cNvPr id="295" name="Google Shape;295;p61"/>
          <p:cNvPicPr preferRelativeResize="0"/>
          <p:nvPr/>
        </p:nvPicPr>
        <p:blipFill rotWithShape="1">
          <a:blip r:embed="rId3">
            <a:alphaModFix/>
          </a:blip>
          <a:srcRect b="0" l="0" r="0" t="44267"/>
          <a:stretch/>
        </p:blipFill>
        <p:spPr>
          <a:xfrm>
            <a:off x="0" y="2276984"/>
            <a:ext cx="9144000" cy="28665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gallery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62"/>
          <p:cNvSpPr/>
          <p:nvPr/>
        </p:nvSpPr>
        <p:spPr>
          <a:xfrm>
            <a:off x="2462167" y="-93178"/>
            <a:ext cx="4219665" cy="69249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 cap="none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Польша в X-XV вв.</a:t>
            </a:r>
            <a:endParaRPr b="1" sz="4100" cap="none">
              <a:solidFill>
                <a:srgbClr val="63242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1" name="Google Shape;301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1580" y="599320"/>
            <a:ext cx="7560840" cy="4004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flip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544" y="411510"/>
            <a:ext cx="4251124" cy="436544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65"/>
          <p:cNvSpPr/>
          <p:nvPr/>
        </p:nvSpPr>
        <p:spPr>
          <a:xfrm>
            <a:off x="5112060" y="601231"/>
            <a:ext cx="30783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4100" cap="none">
                <a:solidFill>
                  <a:srgbClr val="9900FF"/>
                </a:solidFill>
                <a:latin typeface="Lobster"/>
                <a:ea typeface="Lobster"/>
                <a:cs typeface="Lobster"/>
                <a:sym typeface="Lobster"/>
              </a:rPr>
              <a:t>Вспомните!</a:t>
            </a:r>
            <a:endParaRPr sz="4100" cap="none">
              <a:solidFill>
                <a:srgbClr val="9900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318" name="Google Shape;318;p65"/>
          <p:cNvSpPr txBox="1"/>
          <p:nvPr/>
        </p:nvSpPr>
        <p:spPr>
          <a:xfrm>
            <a:off x="4718669" y="1221600"/>
            <a:ext cx="34716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 каким грозным противником вело бо</a:t>
            </a:r>
            <a:r>
              <a:rPr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</a:t>
            </a:r>
            <a:r>
              <a:rPr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ьбу Полоцкое княжество в 13 веке?</a:t>
            </a:r>
            <a:endParaRPr sz="1100"/>
          </a:p>
        </p:txBody>
      </p:sp>
      <p:sp>
        <p:nvSpPr>
          <p:cNvPr id="319" name="Google Shape;319;p65"/>
          <p:cNvSpPr/>
          <p:nvPr/>
        </p:nvSpPr>
        <p:spPr>
          <a:xfrm>
            <a:off x="4842030" y="2689562"/>
            <a:ext cx="3510300" cy="17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Какие племена проживали на северо-востоке от Польши на побережье Балтийского моря?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Какое государство было образовано на из территориях рыцарями-монахами в 1226г.?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65"/>
          <p:cNvSpPr/>
          <p:nvPr/>
        </p:nvSpPr>
        <p:spPr>
          <a:xfrm>
            <a:off x="5506252" y="2121900"/>
            <a:ext cx="20778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 cap="none">
                <a:solidFill>
                  <a:srgbClr val="38761D"/>
                </a:solidFill>
                <a:latin typeface="Lobster"/>
                <a:ea typeface="Lobster"/>
                <a:cs typeface="Lobster"/>
                <a:sym typeface="Lobster"/>
              </a:rPr>
              <a:t>Найдите!</a:t>
            </a:r>
            <a:endParaRPr b="1" sz="3000" cap="none">
              <a:solidFill>
                <a:srgbClr val="38761D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7604" y="681540"/>
            <a:ext cx="2196718" cy="2928957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66"/>
          <p:cNvSpPr/>
          <p:nvPr/>
        </p:nvSpPr>
        <p:spPr>
          <a:xfrm>
            <a:off x="1100639" y="3489852"/>
            <a:ext cx="2010646" cy="99257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Казимир III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Великий</a:t>
            </a:r>
            <a:endParaRPr sz="1100"/>
          </a:p>
        </p:txBody>
      </p:sp>
      <p:sp>
        <p:nvSpPr>
          <p:cNvPr id="327" name="Google Shape;327;p66"/>
          <p:cNvSpPr txBox="1"/>
          <p:nvPr/>
        </p:nvSpPr>
        <p:spPr>
          <a:xfrm>
            <a:off x="3297357" y="897564"/>
            <a:ext cx="4328617" cy="339323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Укрепил королевскую власть;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Поощрял развитие ремесла и торговли;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Заботился о строительстве дорог;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Провёл денежную реформу- ввёл серебряную </a:t>
            </a:r>
            <a:r>
              <a:rPr b="1" lang="ru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монету польский ГРОШ</a:t>
            </a:r>
            <a:r>
              <a:rPr b="1"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Перестроены и обнесены каменными стенами города;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Введено </a:t>
            </a:r>
            <a:r>
              <a:rPr b="1" lang="ru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магдебургское право </a:t>
            </a:r>
            <a:r>
              <a:rPr b="1"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(право города на самоуправление);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Вдвое увеличил территорию государства;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Наладил отношения с Тевтонским орденом;</a:t>
            </a:r>
            <a:endParaRPr sz="1100"/>
          </a:p>
        </p:txBody>
      </p:sp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9564" y="676396"/>
            <a:ext cx="1878567" cy="235745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67"/>
          <p:cNvSpPr/>
          <p:nvPr/>
        </p:nvSpPr>
        <p:spPr>
          <a:xfrm>
            <a:off x="1205914" y="2983075"/>
            <a:ext cx="12858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Ягайло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(Владислав II)</a:t>
            </a:r>
            <a:endParaRPr sz="1100"/>
          </a:p>
        </p:txBody>
      </p:sp>
      <p:sp>
        <p:nvSpPr>
          <p:cNvPr id="334" name="Google Shape;334;p67"/>
          <p:cNvSpPr/>
          <p:nvPr/>
        </p:nvSpPr>
        <p:spPr>
          <a:xfrm>
            <a:off x="2822143" y="642925"/>
            <a:ext cx="5368259" cy="143116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rgbClr val="A04400"/>
                </a:solidFill>
                <a:latin typeface="Calibri"/>
                <a:ea typeface="Calibri"/>
                <a:cs typeface="Calibri"/>
                <a:sym typeface="Calibri"/>
              </a:rPr>
              <a:t>15 августа 1385г.-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подписание Кревской унии между Польшей и ВКЛ.</a:t>
            </a:r>
            <a:endParaRPr sz="1100"/>
          </a:p>
        </p:txBody>
      </p:sp>
      <p:sp>
        <p:nvSpPr>
          <p:cNvPr id="335" name="Google Shape;335;p67"/>
          <p:cNvSpPr/>
          <p:nvPr/>
        </p:nvSpPr>
        <p:spPr>
          <a:xfrm>
            <a:off x="2897814" y="1982387"/>
            <a:ext cx="5292588" cy="207749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rgbClr val="A04400"/>
                </a:solidFill>
                <a:latin typeface="Calibri"/>
                <a:ea typeface="Calibri"/>
                <a:cs typeface="Calibri"/>
                <a:sym typeface="Calibri"/>
              </a:rPr>
              <a:t>Цель: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совместная борьба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против внешних врагов -Тевтонского ордена.</a:t>
            </a:r>
            <a:endParaRPr b="1" sz="4100">
              <a:solidFill>
                <a:srgbClr val="A04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6" name="Google Shape;336;p67"/>
          <p:cNvPicPr preferRelativeResize="0"/>
          <p:nvPr/>
        </p:nvPicPr>
        <p:blipFill rotWithShape="1">
          <a:blip r:embed="rId4">
            <a:alphaModFix/>
          </a:blip>
          <a:srcRect b="0" l="0" r="69136" t="0"/>
          <a:stretch/>
        </p:blipFill>
        <p:spPr>
          <a:xfrm>
            <a:off x="0" y="0"/>
            <a:ext cx="28221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68"/>
          <p:cNvSpPr/>
          <p:nvPr/>
        </p:nvSpPr>
        <p:spPr>
          <a:xfrm>
            <a:off x="1839497" y="642924"/>
            <a:ext cx="5456158" cy="69249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rgbClr val="A04400"/>
                </a:solidFill>
                <a:latin typeface="Calibri"/>
                <a:ea typeface="Calibri"/>
                <a:cs typeface="Calibri"/>
                <a:sym typeface="Calibri"/>
              </a:rPr>
              <a:t>1409-1411гг.- </a:t>
            </a:r>
            <a:r>
              <a:rPr b="1" lang="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«Великая война»</a:t>
            </a:r>
            <a:endParaRPr b="1" sz="4100">
              <a:solidFill>
                <a:srgbClr val="A04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68"/>
          <p:cNvSpPr/>
          <p:nvPr/>
        </p:nvSpPr>
        <p:spPr>
          <a:xfrm>
            <a:off x="1785918" y="589345"/>
            <a:ext cx="5572164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Кто принимал участие в войне. Где и когда произошло главное сражение?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Каковы её результаты?</a:t>
            </a:r>
            <a:endParaRPr sz="1100"/>
          </a:p>
        </p:txBody>
      </p:sp>
      <p:pic>
        <p:nvPicPr>
          <p:cNvPr id="343" name="Google Shape;343;p68"/>
          <p:cNvPicPr preferRelativeResize="0"/>
          <p:nvPr/>
        </p:nvPicPr>
        <p:blipFill rotWithShape="1">
          <a:blip r:embed="rId3">
            <a:alphaModFix/>
          </a:blip>
          <a:srcRect b="0" l="0" r="0" t="32368"/>
          <a:stretch/>
        </p:blipFill>
        <p:spPr>
          <a:xfrm>
            <a:off x="0" y="1697350"/>
            <a:ext cx="9144000" cy="344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gallery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000"/>
                                        <p:tgtEl>
                                          <p:spTgt spid="3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4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4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11750" cy="5104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flip dir="l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71"/>
          <p:cNvPicPr preferRelativeResize="0"/>
          <p:nvPr/>
        </p:nvPicPr>
        <p:blipFill rotWithShape="1">
          <a:blip r:embed="rId3">
            <a:alphaModFix/>
          </a:blip>
          <a:srcRect b="3837" l="0" r="0" t="0"/>
          <a:stretch/>
        </p:blipFill>
        <p:spPr>
          <a:xfrm>
            <a:off x="880404" y="2566747"/>
            <a:ext cx="3278317" cy="1955034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71"/>
          <p:cNvSpPr/>
          <p:nvPr/>
        </p:nvSpPr>
        <p:spPr>
          <a:xfrm>
            <a:off x="1732340" y="589346"/>
            <a:ext cx="5625743" cy="173124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rgbClr val="A04400"/>
                </a:solidFill>
                <a:latin typeface="Calibri"/>
                <a:ea typeface="Calibri"/>
                <a:cs typeface="Calibri"/>
                <a:sym typeface="Calibri"/>
              </a:rPr>
              <a:t>Каковы были основные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rgbClr val="A04400"/>
                </a:solidFill>
                <a:latin typeface="Calibri"/>
                <a:ea typeface="Calibri"/>
                <a:cs typeface="Calibri"/>
                <a:sym typeface="Calibri"/>
              </a:rPr>
              <a:t> категории населения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rgbClr val="A04400"/>
                </a:solidFill>
                <a:latin typeface="Calibri"/>
                <a:ea typeface="Calibri"/>
                <a:cs typeface="Calibri"/>
                <a:sym typeface="Calibri"/>
              </a:rPr>
              <a:t>феодального общества?</a:t>
            </a:r>
            <a:endParaRPr sz="1100"/>
          </a:p>
        </p:txBody>
      </p:sp>
      <p:sp>
        <p:nvSpPr>
          <p:cNvPr id="360" name="Google Shape;360;p71"/>
          <p:cNvSpPr/>
          <p:nvPr/>
        </p:nvSpPr>
        <p:spPr>
          <a:xfrm>
            <a:off x="2674950" y="85625"/>
            <a:ext cx="35373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49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Вспомним!</a:t>
            </a:r>
            <a:endParaRPr sz="6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361" name="Google Shape;361;p71"/>
          <p:cNvSpPr txBox="1"/>
          <p:nvPr/>
        </p:nvSpPr>
        <p:spPr>
          <a:xfrm>
            <a:off x="1618047" y="4486948"/>
            <a:ext cx="1593081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духовенство</a:t>
            </a:r>
            <a:endParaRPr sz="1100"/>
          </a:p>
        </p:txBody>
      </p:sp>
      <p:sp>
        <p:nvSpPr>
          <p:cNvPr id="362" name="Google Shape;362;p71"/>
          <p:cNvSpPr txBox="1"/>
          <p:nvPr/>
        </p:nvSpPr>
        <p:spPr>
          <a:xfrm>
            <a:off x="6137196" y="4521781"/>
            <a:ext cx="1435922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горожане</a:t>
            </a:r>
            <a:endParaRPr sz="1100"/>
          </a:p>
        </p:txBody>
      </p:sp>
      <p:sp>
        <p:nvSpPr>
          <p:cNvPr id="363" name="Google Shape;363;p71"/>
          <p:cNvSpPr/>
          <p:nvPr/>
        </p:nvSpPr>
        <p:spPr>
          <a:xfrm>
            <a:off x="188250" y="0"/>
            <a:ext cx="89019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rgbClr val="9900FF"/>
                </a:solidFill>
                <a:latin typeface="Lobster"/>
                <a:ea typeface="Lobster"/>
                <a:cs typeface="Lobster"/>
                <a:sym typeface="Lobster"/>
              </a:rPr>
              <a:t>Категории населения Польши и Чехии</a:t>
            </a:r>
            <a:endParaRPr b="1" sz="4100">
              <a:solidFill>
                <a:srgbClr val="9900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364" name="Google Shape;364;p71"/>
          <p:cNvPicPr preferRelativeResize="0"/>
          <p:nvPr/>
        </p:nvPicPr>
        <p:blipFill rotWithShape="1">
          <a:blip r:embed="rId4">
            <a:alphaModFix/>
          </a:blip>
          <a:srcRect b="3408" l="0" r="0" t="10641"/>
          <a:stretch/>
        </p:blipFill>
        <p:spPr>
          <a:xfrm>
            <a:off x="828831" y="589276"/>
            <a:ext cx="3585709" cy="194231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71"/>
          <p:cNvSpPr txBox="1"/>
          <p:nvPr/>
        </p:nvSpPr>
        <p:spPr>
          <a:xfrm>
            <a:off x="2756218" y="625616"/>
            <a:ext cx="11028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шляхта</a:t>
            </a:r>
            <a:endParaRPr sz="1100"/>
          </a:p>
        </p:txBody>
      </p:sp>
      <p:pic>
        <p:nvPicPr>
          <p:cNvPr id="366" name="Google Shape;366;p71"/>
          <p:cNvPicPr preferRelativeResize="0"/>
          <p:nvPr/>
        </p:nvPicPr>
        <p:blipFill rotWithShape="1">
          <a:blip r:embed="rId5">
            <a:alphaModFix/>
          </a:blip>
          <a:srcRect b="14809" l="5586" r="5586" t="12382"/>
          <a:stretch/>
        </p:blipFill>
        <p:spPr>
          <a:xfrm>
            <a:off x="4416892" y="589276"/>
            <a:ext cx="3844700" cy="1983581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71"/>
          <p:cNvSpPr txBox="1"/>
          <p:nvPr/>
        </p:nvSpPr>
        <p:spPr>
          <a:xfrm>
            <a:off x="5365327" y="463342"/>
            <a:ext cx="1489831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крестьяне</a:t>
            </a:r>
            <a:endParaRPr sz="1100"/>
          </a:p>
        </p:txBody>
      </p:sp>
      <p:pic>
        <p:nvPicPr>
          <p:cNvPr id="368" name="Google Shape;368;p71"/>
          <p:cNvPicPr preferRelativeResize="0"/>
          <p:nvPr/>
        </p:nvPicPr>
        <p:blipFill rotWithShape="1">
          <a:blip r:embed="rId6">
            <a:alphaModFix/>
          </a:blip>
          <a:srcRect b="5138" l="1401" r="2481" t="1816"/>
          <a:stretch/>
        </p:blipFill>
        <p:spPr>
          <a:xfrm>
            <a:off x="4414540" y="2592787"/>
            <a:ext cx="3858014" cy="2031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gallery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5585" y="573528"/>
            <a:ext cx="7465636" cy="338858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72"/>
          <p:cNvSpPr/>
          <p:nvPr/>
        </p:nvSpPr>
        <p:spPr>
          <a:xfrm>
            <a:off x="732725" y="4137925"/>
            <a:ext cx="7668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Крупные феодалы в Чехии назывались </a:t>
            </a:r>
            <a:r>
              <a:rPr b="1" lang="ru" sz="18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панами</a:t>
            </a:r>
            <a:r>
              <a:rPr b="1"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а в Польше - </a:t>
            </a:r>
            <a:r>
              <a:rPr b="1" lang="ru" sz="180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магнатами</a:t>
            </a:r>
            <a:r>
              <a:rPr b="1" lang="ru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100"/>
          </a:p>
        </p:txBody>
      </p:sp>
    </p:spTree>
  </p:cSld>
  <p:clrMapOvr>
    <a:masterClrMapping/>
  </p:clrMapOvr>
  <mc:AlternateContent>
    <mc:Choice Requires="p14">
      <p:transition spd="slow" p14:dur="1000">
        <p14:flip dir="l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2274" y="590759"/>
            <a:ext cx="1714084" cy="2303876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73"/>
          <p:cNvSpPr txBox="1"/>
          <p:nvPr/>
        </p:nvSpPr>
        <p:spPr>
          <a:xfrm>
            <a:off x="915552" y="2810799"/>
            <a:ext cx="1847525" cy="4847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Людовик I Великий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(Людовик Венгерский)</a:t>
            </a:r>
            <a:endParaRPr sz="1100"/>
          </a:p>
        </p:txBody>
      </p:sp>
      <p:sp>
        <p:nvSpPr>
          <p:cNvPr id="381" name="Google Shape;381;p73"/>
          <p:cNvSpPr/>
          <p:nvPr/>
        </p:nvSpPr>
        <p:spPr>
          <a:xfrm>
            <a:off x="2763077" y="696503"/>
            <a:ext cx="5481331" cy="180049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rgbClr val="A04400"/>
                </a:solidFill>
                <a:latin typeface="Calibri"/>
                <a:ea typeface="Calibri"/>
                <a:cs typeface="Calibri"/>
                <a:sym typeface="Calibri"/>
              </a:rPr>
              <a:t>1374г.-</a:t>
            </a:r>
            <a:r>
              <a:rPr b="1" lang="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Кошицкий привилей, освобождавший шляхту от уплаты налогов и обязанностей перед государством, кроме военной службы. 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73"/>
          <p:cNvSpPr/>
          <p:nvPr/>
        </p:nvSpPr>
        <p:spPr>
          <a:xfrm>
            <a:off x="1152428" y="3554486"/>
            <a:ext cx="3446942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Ремесленники в городах Чехии и Польши объединялись в цехи.</a:t>
            </a:r>
            <a:endParaRPr sz="1100"/>
          </a:p>
        </p:txBody>
      </p:sp>
      <p:pic>
        <p:nvPicPr>
          <p:cNvPr id="383" name="Google Shape;383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26006" y="2496996"/>
            <a:ext cx="3397560" cy="2114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gallery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74"/>
          <p:cNvPicPr preferRelativeResize="0"/>
          <p:nvPr/>
        </p:nvPicPr>
        <p:blipFill rotWithShape="1">
          <a:blip r:embed="rId3">
            <a:alphaModFix/>
          </a:blip>
          <a:srcRect b="5290" l="1144" r="23123" t="11793"/>
          <a:stretch/>
        </p:blipFill>
        <p:spPr>
          <a:xfrm>
            <a:off x="845586" y="573529"/>
            <a:ext cx="7452827" cy="3996444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74"/>
          <p:cNvSpPr/>
          <p:nvPr/>
        </p:nvSpPr>
        <p:spPr>
          <a:xfrm>
            <a:off x="845575" y="110050"/>
            <a:ext cx="74028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4100" cap="non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Основные выводы:</a:t>
            </a:r>
            <a:endParaRPr sz="4100" cap="none"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390" name="Google Shape;390;p74"/>
          <p:cNvSpPr/>
          <p:nvPr/>
        </p:nvSpPr>
        <p:spPr>
          <a:xfrm>
            <a:off x="969035" y="2884896"/>
            <a:ext cx="7452828" cy="168507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Чешское и Польское государства возникли в Х в;</a:t>
            </a:r>
            <a:endParaRPr b="1"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них утвердилось христианство западного обряда (католичество);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Постепенно в этих государствах сложилось феодальное общество.</a:t>
            </a:r>
            <a:endParaRPr sz="1100"/>
          </a:p>
        </p:txBody>
      </p:sp>
    </p:spTree>
  </p:cSld>
  <p:clrMapOvr>
    <a:masterClrMapping/>
  </p:clrMapOvr>
  <mc:AlternateContent>
    <mc:Choice Requires="p14">
      <p:transition spd="slow" p14:dur="1000">
        <p14:gallery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1"/>
          <p:cNvSpPr/>
          <p:nvPr/>
        </p:nvSpPr>
        <p:spPr>
          <a:xfrm>
            <a:off x="1678761" y="2411015"/>
            <a:ext cx="1660934" cy="1875247"/>
          </a:xfrm>
          <a:prstGeom prst="diamond">
            <a:avLst/>
          </a:prstGeom>
          <a:solidFill>
            <a:srgbClr val="08080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" name="Google Shape;21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0"/>
            <a:ext cx="9144000" cy="5143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520" y="141479"/>
            <a:ext cx="5292588" cy="4848518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52"/>
          <p:cNvSpPr/>
          <p:nvPr/>
        </p:nvSpPr>
        <p:spPr>
          <a:xfrm>
            <a:off x="5598114" y="789552"/>
            <a:ext cx="3186354" cy="260840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" sz="3300" u="none" cap="none" strike="noStrike">
                <a:solidFill>
                  <a:srgbClr val="FEF4E0"/>
                </a:solidFill>
                <a:latin typeface="Arial"/>
                <a:ea typeface="Arial"/>
                <a:cs typeface="Arial"/>
                <a:sym typeface="Arial"/>
              </a:rPr>
              <a:t>Назовите племена, проживавшие на территории Чехии.</a:t>
            </a:r>
            <a:endParaRPr b="1" i="0" sz="3300" u="none" cap="none" strike="noStrike">
              <a:solidFill>
                <a:srgbClr val="FEF4E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28928" y="150578"/>
            <a:ext cx="1015072" cy="1522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53"/>
          <p:cNvSpPr/>
          <p:nvPr/>
        </p:nvSpPr>
        <p:spPr>
          <a:xfrm>
            <a:off x="143575" y="951575"/>
            <a:ext cx="8586900" cy="38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" sz="31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В IX в.</a:t>
            </a:r>
            <a:r>
              <a:rPr b="1" i="0" lang="ru" sz="29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ru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чешские племена оказались под властью правителя Великой Моравии.</a:t>
            </a:r>
            <a:endParaRPr sz="16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После падения этой державы </a:t>
            </a:r>
            <a:r>
              <a:rPr b="1" lang="ru" sz="29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в начале X в.</a:t>
            </a:r>
            <a:r>
              <a:rPr b="1" lang="ru" sz="29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ru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образовалось </a:t>
            </a:r>
            <a:r>
              <a:rPr b="1" lang="ru" sz="27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Чешское государство.</a:t>
            </a:r>
            <a:endParaRPr>
              <a:solidFill>
                <a:schemeClr val="accent2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7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В конце XIв.,</a:t>
            </a:r>
            <a:r>
              <a:rPr b="1" lang="ru" sz="27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ru" sz="24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после завоевательного похода немецкого императора Генриха (III), Чехия вошла в состав</a:t>
            </a:r>
            <a:r>
              <a:rPr b="1" lang="ru" sz="27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ru" sz="2700">
                <a:solidFill>
                  <a:srgbClr val="C4F7FF"/>
                </a:solidFill>
                <a:latin typeface="Arial"/>
                <a:ea typeface="Arial"/>
                <a:cs typeface="Arial"/>
                <a:sym typeface="Arial"/>
              </a:rPr>
              <a:t>Священной Римской империи.</a:t>
            </a:r>
            <a:endParaRPr>
              <a:solidFill>
                <a:srgbClr val="C4F7FF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100">
                <a:solidFill>
                  <a:srgbClr val="C4F7FF"/>
                </a:solidFill>
                <a:latin typeface="Arial"/>
                <a:ea typeface="Arial"/>
                <a:cs typeface="Arial"/>
                <a:sym typeface="Arial"/>
              </a:rPr>
              <a:t>В 1158 г.</a:t>
            </a:r>
            <a:r>
              <a:rPr b="1" lang="ru" sz="31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ru" sz="2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чешский князь Владислав II </a:t>
            </a:r>
            <a:endParaRPr b="1" sz="2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500">
                <a:solidFill>
                  <a:schemeClr val="dk1"/>
                </a:solidFill>
              </a:rPr>
              <a:t>                  </a:t>
            </a:r>
            <a:r>
              <a:rPr b="1" lang="ru" sz="2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принял титул </a:t>
            </a:r>
            <a:r>
              <a:rPr b="1" lang="ru" sz="31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короля.</a:t>
            </a:r>
            <a:endParaRPr sz="1800">
              <a:solidFill>
                <a:schemeClr val="accent2"/>
              </a:solidFill>
            </a:endParaRPr>
          </a:p>
        </p:txBody>
      </p:sp>
      <p:sp>
        <p:nvSpPr>
          <p:cNvPr id="231" name="Google Shape;231;p53"/>
          <p:cNvSpPr/>
          <p:nvPr/>
        </p:nvSpPr>
        <p:spPr>
          <a:xfrm>
            <a:off x="143576" y="87474"/>
            <a:ext cx="8119098" cy="5770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300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Как появилось чешское государство?</a:t>
            </a:r>
            <a:endParaRPr b="1" sz="3300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74857" y="87474"/>
            <a:ext cx="1015072" cy="1522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7" name="Google Shape;237;p54"/>
          <p:cNvGraphicFramePr/>
          <p:nvPr/>
        </p:nvGraphicFramePr>
        <p:xfrm>
          <a:off x="251520" y="111358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{5CD2FA8E-94D1-4BD0-BFFA-06349277516B}</a:tableStyleId>
              </a:tblPr>
              <a:tblGrid>
                <a:gridCol w="3469425"/>
                <a:gridCol w="5279550"/>
              </a:tblGrid>
              <a:tr h="7020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800" u="none" cap="none" strike="noStrike">
                          <a:solidFill>
                            <a:srgbClr val="080808"/>
                          </a:solidFill>
                        </a:rPr>
                        <a:t>Основные категории </a:t>
                      </a:r>
                      <a:endParaRPr sz="1100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800" u="none" cap="none" strike="noStrike">
                          <a:solidFill>
                            <a:srgbClr val="080808"/>
                          </a:solidFill>
                        </a:rPr>
                        <a:t>населения Чехии</a:t>
                      </a:r>
                      <a:endParaRPr b="1" sz="1800" u="none" cap="none" strike="noStrike">
                        <a:solidFill>
                          <a:srgbClr val="080808"/>
                        </a:solidFill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solidFill>
                          <a:srgbClr val="000000"/>
                        </a:solidFill>
                      </a:endParaRPr>
                    </a:p>
                  </a:txBody>
                  <a:tcPr marT="34300" marB="34300" marR="68600" marL="68600">
                    <a:lnR cap="flat" cmpd="sng" w="38100">
                      <a:solidFill>
                        <a:srgbClr val="08080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38100">
                      <a:solidFill>
                        <a:srgbClr val="08080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b="1" sz="1500">
                        <a:solidFill>
                          <a:srgbClr val="080808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80808"/>
                        </a:buClr>
                        <a:buSzPts val="1800"/>
                        <a:buFont typeface="Arial"/>
                        <a:buNone/>
                      </a:pPr>
                      <a:r>
                        <a:rPr b="1" lang="ru" sz="1800">
                          <a:solidFill>
                            <a:srgbClr val="080808"/>
                          </a:solidFill>
                        </a:rPr>
                        <a:t>Характеристика положения</a:t>
                      </a:r>
                      <a:endParaRPr sz="11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/>
                    </a:p>
                  </a:txBody>
                  <a:tcPr marT="34300" marB="34300" marR="68600" marL="68600">
                    <a:lnL cap="flat" cmpd="sng" w="38100">
                      <a:solidFill>
                        <a:srgbClr val="08080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38100">
                      <a:solidFill>
                        <a:srgbClr val="08080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8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solidFill>
                          <a:srgbClr val="080808"/>
                        </a:solidFill>
                      </a:endParaRPr>
                    </a:p>
                  </a:txBody>
                  <a:tcPr marT="34300" marB="34300" marR="68600" marL="68600">
                    <a:lnR cap="flat" cmpd="sng" w="38100">
                      <a:solidFill>
                        <a:srgbClr val="08080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8080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8080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80808"/>
                        </a:buClr>
                        <a:buSzPts val="1500"/>
                        <a:buFont typeface="Arial"/>
                        <a:buNone/>
                      </a:pPr>
                      <a:r>
                        <a:rPr b="1" lang="ru" sz="1500">
                          <a:solidFill>
                            <a:srgbClr val="080808"/>
                          </a:solidFill>
                        </a:rPr>
                        <a:t>Совершенно бесправны</a:t>
                      </a:r>
                      <a:endParaRPr sz="1100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80808"/>
                        </a:buClr>
                        <a:buSzPts val="1500"/>
                        <a:buFont typeface="Arial"/>
                        <a:buNone/>
                      </a:pPr>
                      <a:r>
                        <a:rPr b="1" lang="ru" sz="1500">
                          <a:solidFill>
                            <a:srgbClr val="080808"/>
                          </a:solidFill>
                        </a:rPr>
                        <a:t>(являются держателями земли, платят</a:t>
                      </a:r>
                      <a:r>
                        <a:rPr b="1" lang="ru" sz="1500">
                          <a:solidFill>
                            <a:srgbClr val="080808"/>
                          </a:solidFill>
                        </a:rPr>
                        <a:t> множество налогов, выполняют повинности).</a:t>
                      </a:r>
                      <a:endParaRPr b="1" sz="1500">
                        <a:solidFill>
                          <a:srgbClr val="080808"/>
                        </a:solidFill>
                      </a:endParaRPr>
                    </a:p>
                  </a:txBody>
                  <a:tcPr marT="34300" marB="34300" marR="68600" marL="68600">
                    <a:lnL cap="flat" cmpd="sng" w="38100">
                      <a:solidFill>
                        <a:srgbClr val="08080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38100">
                      <a:solidFill>
                        <a:srgbClr val="08080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8080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8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800">
                          <a:solidFill>
                            <a:srgbClr val="080808"/>
                          </a:solidFill>
                        </a:rPr>
                        <a:t>Бюргеры (ремесленники и мелкие торговцы)</a:t>
                      </a:r>
                      <a:endParaRPr b="1" sz="1800">
                        <a:solidFill>
                          <a:srgbClr val="080808"/>
                        </a:solidFill>
                      </a:endParaRPr>
                    </a:p>
                  </a:txBody>
                  <a:tcPr marT="34300" marB="34300" marR="68600" marL="68600">
                    <a:lnR cap="flat" cmpd="sng" w="38100">
                      <a:solidFill>
                        <a:srgbClr val="08080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8080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8080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80808"/>
                        </a:buClr>
                        <a:buSzPts val="1500"/>
                        <a:buFont typeface="Arial"/>
                        <a:buNone/>
                      </a:pPr>
                      <a:r>
                        <a:rPr b="1" lang="ru" sz="1500">
                          <a:solidFill>
                            <a:srgbClr val="080808"/>
                          </a:solidFill>
                        </a:rPr>
                        <a:t>Обладают собственным имуществом или капиталом; объединены в цехи, но власти в городе не имеют.</a:t>
                      </a:r>
                      <a:endParaRPr sz="1100"/>
                    </a:p>
                  </a:txBody>
                  <a:tcPr marT="34300" marB="34300" marR="68600" marL="68600">
                    <a:lnL cap="flat" cmpd="sng" w="38100">
                      <a:solidFill>
                        <a:srgbClr val="08080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38100">
                      <a:solidFill>
                        <a:srgbClr val="08080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8080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8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800">
                          <a:solidFill>
                            <a:srgbClr val="080808"/>
                          </a:solidFill>
                        </a:rPr>
                        <a:t>паны (крупные землевладельцы)</a:t>
                      </a:r>
                      <a:endParaRPr b="1" sz="1800">
                        <a:solidFill>
                          <a:srgbClr val="080808"/>
                        </a:solidFill>
                      </a:endParaRPr>
                    </a:p>
                  </a:txBody>
                  <a:tcPr marT="34300" marB="34300" marR="68600" marL="68600">
                    <a:lnR cap="flat" cmpd="sng" w="38100">
                      <a:solidFill>
                        <a:srgbClr val="08080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8080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8080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80808"/>
                        </a:buClr>
                        <a:buSzPts val="1500"/>
                        <a:buFont typeface="Arial"/>
                        <a:buNone/>
                      </a:pPr>
                      <a:r>
                        <a:rPr b="1" lang="ru" sz="1500">
                          <a:solidFill>
                            <a:srgbClr val="080808"/>
                          </a:solidFill>
                        </a:rPr>
                        <a:t>Имеют право</a:t>
                      </a:r>
                      <a:r>
                        <a:rPr b="1" lang="ru" sz="1500">
                          <a:solidFill>
                            <a:srgbClr val="080808"/>
                          </a:solidFill>
                        </a:rPr>
                        <a:t> занимать высшие должности в государстве, заседать в сейме.</a:t>
                      </a:r>
                      <a:endParaRPr b="1" sz="1500">
                        <a:solidFill>
                          <a:srgbClr val="080808"/>
                        </a:solidFill>
                      </a:endParaRPr>
                    </a:p>
                  </a:txBody>
                  <a:tcPr marT="34300" marB="34300" marR="68600" marL="68600">
                    <a:lnL cap="flat" cmpd="sng" w="38100">
                      <a:solidFill>
                        <a:srgbClr val="08080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38100">
                      <a:solidFill>
                        <a:srgbClr val="08080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8080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8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800">
                          <a:solidFill>
                            <a:srgbClr val="080808"/>
                          </a:solidFill>
                        </a:rPr>
                        <a:t>духовенство</a:t>
                      </a:r>
                      <a:endParaRPr b="1" sz="1800">
                        <a:solidFill>
                          <a:srgbClr val="080808"/>
                        </a:solidFill>
                      </a:endParaRPr>
                    </a:p>
                  </a:txBody>
                  <a:tcPr marT="34300" marB="34300" marR="68600" marL="68600">
                    <a:lnR cap="flat" cmpd="sng" w="38100">
                      <a:solidFill>
                        <a:srgbClr val="08080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8080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8080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80808"/>
                        </a:buClr>
                        <a:buSzPts val="1500"/>
                        <a:buFont typeface="Arial"/>
                        <a:buNone/>
                      </a:pPr>
                      <a:r>
                        <a:rPr b="1" lang="ru" sz="1500">
                          <a:solidFill>
                            <a:srgbClr val="080808"/>
                          </a:solidFill>
                        </a:rPr>
                        <a:t>Самое богатое и могущественное сословие (владеет 1/3</a:t>
                      </a:r>
                      <a:r>
                        <a:rPr b="1" lang="ru" sz="1500">
                          <a:solidFill>
                            <a:srgbClr val="080808"/>
                          </a:solidFill>
                        </a:rPr>
                        <a:t> всех земель, </a:t>
                      </a:r>
                      <a:r>
                        <a:rPr b="1" lang="ru" sz="1500">
                          <a:solidFill>
                            <a:srgbClr val="080808"/>
                          </a:solidFill>
                        </a:rPr>
                        <a:t>десятина, сборы за обряды)</a:t>
                      </a:r>
                      <a:endParaRPr sz="1100"/>
                    </a:p>
                  </a:txBody>
                  <a:tcPr marT="34300" marB="34300" marR="68600" marL="68600">
                    <a:lnL cap="flat" cmpd="sng" w="38100">
                      <a:solidFill>
                        <a:srgbClr val="08080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38100">
                      <a:solidFill>
                        <a:srgbClr val="08080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8080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8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800">
                          <a:solidFill>
                            <a:srgbClr val="080808"/>
                          </a:solidFill>
                        </a:rPr>
                        <a:t>Дворяне-рыцари</a:t>
                      </a:r>
                      <a:endParaRPr b="1" sz="1800">
                        <a:solidFill>
                          <a:srgbClr val="080808"/>
                        </a:solidFill>
                      </a:endParaRPr>
                    </a:p>
                  </a:txBody>
                  <a:tcPr marT="34300" marB="34300" marR="68600" marL="68600">
                    <a:lnR cap="flat" cmpd="sng" w="38100">
                      <a:solidFill>
                        <a:srgbClr val="08080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8080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80808"/>
                        </a:buClr>
                        <a:buSzPts val="1500"/>
                        <a:buFont typeface="Arial"/>
                        <a:buNone/>
                      </a:pPr>
                      <a:r>
                        <a:rPr b="1" lang="ru" sz="1500">
                          <a:solidFill>
                            <a:srgbClr val="080808"/>
                          </a:solidFill>
                        </a:rPr>
                        <a:t>Небольшие</a:t>
                      </a:r>
                      <a:r>
                        <a:rPr b="1" lang="ru" sz="1500">
                          <a:solidFill>
                            <a:srgbClr val="080808"/>
                          </a:solidFill>
                        </a:rPr>
                        <a:t> владения, доход от военной службы или разбоя</a:t>
                      </a:r>
                      <a:r>
                        <a:rPr b="1" lang="ru" sz="1500">
                          <a:solidFill>
                            <a:srgbClr val="080808"/>
                          </a:solidFill>
                        </a:rPr>
                        <a:t> </a:t>
                      </a:r>
                      <a:endParaRPr sz="1100"/>
                    </a:p>
                  </a:txBody>
                  <a:tcPr marT="34300" marB="34300" marR="68600" marL="68600">
                    <a:lnL cap="flat" cmpd="sng" w="38100">
                      <a:solidFill>
                        <a:srgbClr val="08080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38100">
                      <a:solidFill>
                        <a:srgbClr val="08080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</a:tbl>
          </a:graphicData>
        </a:graphic>
      </p:graphicFrame>
      <p:sp>
        <p:nvSpPr>
          <p:cNvPr id="238" name="Google Shape;238;p54"/>
          <p:cNvSpPr txBox="1"/>
          <p:nvPr/>
        </p:nvSpPr>
        <p:spPr>
          <a:xfrm>
            <a:off x="305526" y="2085696"/>
            <a:ext cx="1306464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крестьяне</a:t>
            </a:r>
            <a:endParaRPr sz="1100"/>
          </a:p>
        </p:txBody>
      </p:sp>
      <p:sp>
        <p:nvSpPr>
          <p:cNvPr id="239" name="Google Shape;239;p54"/>
          <p:cNvSpPr/>
          <p:nvPr/>
        </p:nvSpPr>
        <p:spPr>
          <a:xfrm>
            <a:off x="89502" y="141480"/>
            <a:ext cx="8964996" cy="80791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Позднем средневековье в Чехии быстро росла численность населения, возникло много новых городов.</a:t>
            </a:r>
            <a:endParaRPr sz="1100"/>
          </a:p>
        </p:txBody>
      </p:sp>
    </p:spTree>
  </p:cSld>
  <p:clrMapOvr>
    <a:masterClrMapping/>
  </p:clrMapOvr>
  <mc:AlternateContent>
    <mc:Choice Requires="p14">
      <p:transition spd="slow" p14:dur="1000">
        <p14:gallery dir="l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502" y="33468"/>
            <a:ext cx="2451217" cy="3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55"/>
          <p:cNvSpPr txBox="1"/>
          <p:nvPr/>
        </p:nvSpPr>
        <p:spPr>
          <a:xfrm>
            <a:off x="1410869" y="2839643"/>
            <a:ext cx="1177102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 cap="non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КАРЛ IV</a:t>
            </a:r>
            <a:endParaRPr b="1" sz="2100" cap="none">
              <a:solidFill>
                <a:srgbClr val="FF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55"/>
          <p:cNvSpPr/>
          <p:nvPr/>
        </p:nvSpPr>
        <p:spPr>
          <a:xfrm>
            <a:off x="1900700" y="160725"/>
            <a:ext cx="7207800" cy="43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           </a:t>
            </a:r>
            <a:r>
              <a:rPr b="1" lang="ru" sz="3000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XIV ВЕК-</a:t>
            </a:r>
            <a:r>
              <a:rPr b="1" lang="ru" sz="300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ru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Чехия превращается в                                 </a:t>
            </a:r>
            <a:endParaRPr sz="1100">
              <a:solidFill>
                <a:srgbClr val="FFFF00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          самую богатую и развитую часть    </a:t>
            </a:r>
            <a:endParaRPr sz="1100">
              <a:solidFill>
                <a:srgbClr val="FFFF00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          Священной Римской империи;</a:t>
            </a:r>
            <a:endParaRPr sz="1100">
              <a:solidFill>
                <a:srgbClr val="FFFF00"/>
              </a:solidFill>
            </a:endParaRPr>
          </a:p>
          <a:p>
            <a:pPr indent="-152400" lvl="4" marL="1371600" marR="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Noto Sans Symbols"/>
              <a:buChar char="✔"/>
            </a:pPr>
            <a:r>
              <a:rPr b="1" i="0" lang="ru" sz="2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Расширены границы;</a:t>
            </a:r>
            <a:endParaRPr sz="1100">
              <a:solidFill>
                <a:srgbClr val="FFFF00"/>
              </a:solidFill>
            </a:endParaRPr>
          </a:p>
          <a:p>
            <a:pPr indent="-152400" lvl="4" marL="1371600" marR="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Noto Sans Symbols"/>
              <a:buChar char="✔"/>
            </a:pPr>
            <a:r>
              <a:rPr b="1" i="0" lang="ru" sz="2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Особый статус Чехии в империи;</a:t>
            </a:r>
            <a:endParaRPr sz="1100">
              <a:solidFill>
                <a:srgbClr val="FFFF00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           </a:t>
            </a:r>
            <a:r>
              <a:rPr b="1" lang="ru" sz="3000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1348</a:t>
            </a:r>
            <a:r>
              <a:rPr b="1" lang="ru" sz="2400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b="1" lang="ru" sz="3000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b="1" lang="ru" sz="3000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b="1" lang="ru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основан первый в                                       </a:t>
            </a:r>
            <a:endParaRPr sz="1100">
              <a:solidFill>
                <a:srgbClr val="FFFF00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          центральной Европе Пражский   </a:t>
            </a:r>
            <a:endParaRPr sz="1100">
              <a:solidFill>
                <a:srgbClr val="FFFF00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          Университет;</a:t>
            </a:r>
            <a:endParaRPr sz="1100">
              <a:solidFill>
                <a:srgbClr val="FFFF00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Noto Sans Symbols"/>
              <a:buChar char="✔"/>
            </a:pPr>
            <a:r>
              <a:rPr b="1" lang="ru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Чехия становится Центром </a:t>
            </a:r>
            <a:endParaRPr sz="1100">
              <a:solidFill>
                <a:srgbClr val="FFFF00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Священной Римской империи;</a:t>
            </a:r>
            <a:endParaRPr sz="110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56"/>
          <p:cNvSpPr/>
          <p:nvPr/>
        </p:nvSpPr>
        <p:spPr>
          <a:xfrm>
            <a:off x="89502" y="107140"/>
            <a:ext cx="8856984" cy="106182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1402</a:t>
            </a:r>
            <a:r>
              <a:rPr b="1" lang="ru" sz="240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b="1" lang="ru" sz="410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.- </a:t>
            </a:r>
            <a:r>
              <a:rPr b="1" lang="ru" sz="2400">
                <a:solidFill>
                  <a:srgbClr val="C4F7FF"/>
                </a:solidFill>
                <a:latin typeface="Arial"/>
                <a:ea typeface="Arial"/>
                <a:cs typeface="Arial"/>
                <a:sym typeface="Arial"/>
              </a:rPr>
              <a:t>избрание ректором Пражского университета Яна Гуса.</a:t>
            </a:r>
            <a:endParaRPr b="1" sz="4100">
              <a:solidFill>
                <a:srgbClr val="C4F7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56"/>
          <p:cNvSpPr/>
          <p:nvPr/>
        </p:nvSpPr>
        <p:spPr>
          <a:xfrm>
            <a:off x="2795646" y="887701"/>
            <a:ext cx="47208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300">
                <a:solidFill>
                  <a:srgbClr val="FFCFAF"/>
                </a:solidFill>
                <a:latin typeface="Arial"/>
                <a:ea typeface="Arial"/>
                <a:cs typeface="Arial"/>
                <a:sym typeface="Arial"/>
              </a:rPr>
              <a:t>Проблемное задание!</a:t>
            </a:r>
            <a:endParaRPr sz="1100"/>
          </a:p>
        </p:txBody>
      </p:sp>
      <p:sp>
        <p:nvSpPr>
          <p:cNvPr id="253" name="Google Shape;253;p56"/>
          <p:cNvSpPr/>
          <p:nvPr/>
        </p:nvSpPr>
        <p:spPr>
          <a:xfrm>
            <a:off x="1779474" y="1464908"/>
            <a:ext cx="5743800" cy="10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300">
                <a:solidFill>
                  <a:srgbClr val="FF9C42"/>
                </a:solidFill>
                <a:latin typeface="Arial"/>
                <a:ea typeface="Arial"/>
                <a:cs typeface="Arial"/>
                <a:sym typeface="Arial"/>
              </a:rPr>
              <a:t>Кто такой Ян Гус?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300">
                <a:solidFill>
                  <a:srgbClr val="FF9C42"/>
                </a:solidFill>
                <a:latin typeface="Arial"/>
                <a:ea typeface="Arial"/>
                <a:cs typeface="Arial"/>
                <a:sym typeface="Arial"/>
              </a:rPr>
              <a:t>Почему он был </a:t>
            </a:r>
            <a:r>
              <a:rPr b="1" lang="ru" sz="3300">
                <a:solidFill>
                  <a:srgbClr val="FF9C42"/>
                </a:solidFill>
              </a:rPr>
              <a:t>казнен</a:t>
            </a:r>
            <a:r>
              <a:rPr b="1" lang="ru" sz="3300">
                <a:solidFill>
                  <a:srgbClr val="FF9C42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b="1" sz="3300">
              <a:solidFill>
                <a:srgbClr val="FF9C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16328" y="2571750"/>
            <a:ext cx="1566450" cy="2495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3508" y="2571750"/>
            <a:ext cx="1585913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92491" y="779300"/>
            <a:ext cx="1014123" cy="1519788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56"/>
          <p:cNvSpPr/>
          <p:nvPr/>
        </p:nvSpPr>
        <p:spPr>
          <a:xfrm>
            <a:off x="1822450" y="2571751"/>
            <a:ext cx="5600700" cy="24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2225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Noto Sans Symbols"/>
              <a:buChar char="✔"/>
            </a:pPr>
            <a:r>
              <a:rPr b="1" lang="ru" sz="1900">
                <a:solidFill>
                  <a:schemeClr val="dk1"/>
                </a:solidFill>
              </a:rPr>
              <a:t>Критиковал церковь за ее стремление к богатству. </a:t>
            </a:r>
            <a:endParaRPr b="1" sz="1900">
              <a:solidFill>
                <a:schemeClr val="dk1"/>
              </a:solidFill>
            </a:endParaRPr>
          </a:p>
          <a:p>
            <a:pPr indent="-22225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Noto Sans Symbols"/>
              <a:buChar char="✔"/>
            </a:pPr>
            <a:r>
              <a:rPr b="1" lang="ru" sz="1900">
                <a:solidFill>
                  <a:schemeClr val="dk1"/>
                </a:solidFill>
              </a:rPr>
              <a:t>Он считал, что священники не должны брать деньги за совершение религиозных обрядов. </a:t>
            </a:r>
            <a:endParaRPr b="1" sz="1200"/>
          </a:p>
          <a:p>
            <a:pPr indent="-22225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Noto Sans Symbols"/>
              <a:buChar char="✔"/>
            </a:pPr>
            <a:r>
              <a:rPr b="1" lang="ru" sz="1900">
                <a:solidFill>
                  <a:schemeClr val="dk1"/>
                </a:solidFill>
              </a:rPr>
              <a:t>Указывал, что не папа римский является высшим главой церкви, а Иисус Христос. </a:t>
            </a:r>
            <a:endParaRPr b="1" sz="1900">
              <a:solidFill>
                <a:schemeClr val="dk1"/>
              </a:solidFill>
            </a:endParaRPr>
          </a:p>
          <a:p>
            <a:pPr indent="-22225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Noto Sans Symbols"/>
              <a:buChar char="✔"/>
            </a:pPr>
            <a:r>
              <a:rPr b="1" lang="ru" sz="1900">
                <a:solidFill>
                  <a:schemeClr val="dk1"/>
                </a:solidFill>
              </a:rPr>
              <a:t>Выступал против засилья немцев в Чехии.</a:t>
            </a:r>
            <a:endParaRPr b="1" sz="1200"/>
          </a:p>
        </p:txBody>
      </p:sp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7"/>
          <p:cNvSpPr/>
          <p:nvPr/>
        </p:nvSpPr>
        <p:spPr>
          <a:xfrm>
            <a:off x="89500" y="87476"/>
            <a:ext cx="89109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100">
                <a:solidFill>
                  <a:srgbClr val="FFCFAF"/>
                </a:solidFill>
                <a:latin typeface="Arial"/>
                <a:ea typeface="Arial"/>
                <a:cs typeface="Arial"/>
                <a:sym typeface="Arial"/>
              </a:rPr>
              <a:t>6 июля 1415 г. </a:t>
            </a:r>
            <a:r>
              <a:rPr b="1" lang="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Ян Гус был сожжен по решению церковного собора в г.Констанце.</a:t>
            </a:r>
            <a:endParaRPr b="1"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57"/>
          <p:cNvSpPr/>
          <p:nvPr/>
        </p:nvSpPr>
        <p:spPr>
          <a:xfrm>
            <a:off x="143509" y="849221"/>
            <a:ext cx="8856984" cy="80791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FFCFAF"/>
                </a:solidFill>
                <a:latin typeface="Arial"/>
                <a:ea typeface="Arial"/>
                <a:cs typeface="Arial"/>
                <a:sym typeface="Arial"/>
              </a:rPr>
              <a:t>В 1419 г. </a:t>
            </a:r>
            <a:r>
              <a:rPr b="1" lang="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его последователи — гуситы подняли восстание в Праге.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57"/>
          <p:cNvSpPr/>
          <p:nvPr/>
        </p:nvSpPr>
        <p:spPr>
          <a:xfrm>
            <a:off x="126843" y="1786329"/>
            <a:ext cx="8089715" cy="9002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700">
                <a:solidFill>
                  <a:srgbClr val="FFCFAF"/>
                </a:solidFill>
                <a:latin typeface="Arial"/>
                <a:ea typeface="Arial"/>
                <a:cs typeface="Arial"/>
                <a:sym typeface="Arial"/>
              </a:rPr>
              <a:t>Выясните, каковы были причины восстания?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700">
                <a:solidFill>
                  <a:srgbClr val="FFCFAF"/>
                </a:solidFill>
                <a:latin typeface="Arial"/>
                <a:ea typeface="Arial"/>
                <a:cs typeface="Arial"/>
                <a:sym typeface="Arial"/>
              </a:rPr>
              <a:t>Стр.100 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61245" y="1317035"/>
            <a:ext cx="1015072" cy="152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57"/>
          <p:cNvPicPr preferRelativeResize="0"/>
          <p:nvPr/>
        </p:nvPicPr>
        <p:blipFill rotWithShape="1">
          <a:blip r:embed="rId4">
            <a:alphaModFix/>
          </a:blip>
          <a:srcRect b="0" l="0" r="0" t="52743"/>
          <a:stretch/>
        </p:blipFill>
        <p:spPr>
          <a:xfrm>
            <a:off x="0" y="2686575"/>
            <a:ext cx="9144000" cy="251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Презентация15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Firefighter">
  <a:themeElements>
    <a:clrScheme name="Firefighter 14">
      <a:dk1>
        <a:srgbClr val="FFE471"/>
      </a:dk1>
      <a:lt1>
        <a:srgbClr val="FFFFFF"/>
      </a:lt1>
      <a:dk2>
        <a:srgbClr val="FFCC66"/>
      </a:dk2>
      <a:lt2>
        <a:srgbClr val="808080"/>
      </a:lt2>
      <a:accent1>
        <a:srgbClr val="D68629"/>
      </a:accent1>
      <a:accent2>
        <a:srgbClr val="CCECFF"/>
      </a:accent2>
      <a:accent3>
        <a:srgbClr val="FFFFFF"/>
      </a:accent3>
      <a:accent4>
        <a:srgbClr val="DAC35F"/>
      </a:accent4>
      <a:accent5>
        <a:srgbClr val="E8C3AC"/>
      </a:accent5>
      <a:accent6>
        <a:srgbClr val="B9D6E7"/>
      </a:accent6>
      <a:hlink>
        <a:srgbClr val="A1FFFF"/>
      </a:hlink>
      <a:folHlink>
        <a:srgbClr val="DAFF7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Custom Design">
  <a:themeElements>
    <a:clrScheme name="Custom Design 14">
      <a:dk1>
        <a:srgbClr val="FFE471"/>
      </a:dk1>
      <a:lt1>
        <a:srgbClr val="FFFFFF"/>
      </a:lt1>
      <a:dk2>
        <a:srgbClr val="FFCC66"/>
      </a:dk2>
      <a:lt2>
        <a:srgbClr val="808080"/>
      </a:lt2>
      <a:accent1>
        <a:srgbClr val="D68629"/>
      </a:accent1>
      <a:accent2>
        <a:srgbClr val="CCECFF"/>
      </a:accent2>
      <a:accent3>
        <a:srgbClr val="FFFFFF"/>
      </a:accent3>
      <a:accent4>
        <a:srgbClr val="DAC35F"/>
      </a:accent4>
      <a:accent5>
        <a:srgbClr val="E8C3AC"/>
      </a:accent5>
      <a:accent6>
        <a:srgbClr val="B9D6E7"/>
      </a:accent6>
      <a:hlink>
        <a:srgbClr val="A1FFFF"/>
      </a:hlink>
      <a:folHlink>
        <a:srgbClr val="DAFF7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