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Garamond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aramond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Garamond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Garamond-italic.fntdata"/><Relationship Id="rId6" Type="http://schemas.openxmlformats.org/officeDocument/2006/relationships/slide" Target="slides/slide2.xml"/><Relationship Id="rId18" Type="http://schemas.openxmlformats.org/officeDocument/2006/relationships/font" Target="fonts/Garamond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3" name="Google Shape;15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2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2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анорамная фотография с подписью">
  <p:cSld name="Панорамная фотография с подписью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1"/>
          <p:cNvSpPr/>
          <p:nvPr>
            <p:ph idx="2" type="pic"/>
          </p:nvPr>
        </p:nvSpPr>
        <p:spPr>
          <a:xfrm>
            <a:off x="1041427" y="1041399"/>
            <a:ext cx="10105972" cy="3335869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93" name="Google Shape;93;p1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пись">
  <p:cSld name="Заголовок и подпись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" type="body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9" name="Google Shape;99;p12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02" name="Google Shape;102;p12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с подписью">
  <p:cSld name="Цитата с подписью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/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3"/>
          <p:cNvSpPr txBox="1"/>
          <p:nvPr>
            <p:ph idx="1" type="body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06" name="Google Shape;106;p13"/>
          <p:cNvSpPr txBox="1"/>
          <p:nvPr>
            <p:ph idx="2" type="body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7" name="Google Shape;107;p1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0" name="Google Shape;110;p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11" name="Google Shape;111;p13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12" name="Google Shape;112;p13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очка имени">
  <p:cSld name="Карточка имени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/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4"/>
          <p:cNvSpPr txBox="1"/>
          <p:nvPr>
            <p:ph idx="1" type="body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6" name="Google Shape;116;p1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карточки имени">
  <p:cSld name="Цитата карточки имени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/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5"/>
          <p:cNvSpPr txBox="1"/>
          <p:nvPr>
            <p:ph idx="1" type="body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2" name="Google Shape;122;p15"/>
          <p:cNvSpPr txBox="1"/>
          <p:nvPr>
            <p:ph idx="2" type="body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3" name="Google Shape;123;p1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6" name="Google Shape;126;p15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27" name="Google Shape;127;p15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28" name="Google Shape;128;p15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Истина или ложь">
  <p:cSld name="Истина или ложь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/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6"/>
          <p:cNvSpPr txBox="1"/>
          <p:nvPr>
            <p:ph idx="1" type="body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2" name="Google Shape;132;p16"/>
          <p:cNvSpPr txBox="1"/>
          <p:nvPr>
            <p:ph idx="2" type="body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3" name="Google Shape;133;p1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36" name="Google Shape;136;p16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7"/>
          <p:cNvSpPr txBox="1"/>
          <p:nvPr>
            <p:ph idx="1" type="body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40" name="Google Shape;140;p17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43" name="Google Shape;143;p1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/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8"/>
          <p:cNvSpPr txBox="1"/>
          <p:nvPr>
            <p:ph idx="1" type="body"/>
          </p:nvPr>
        </p:nvSpPr>
        <p:spPr>
          <a:xfrm rot="5400000">
            <a:off x="2565043" y="-287513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47" name="Google Shape;147;p1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1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50" name="Google Shape;150;p18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3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descr="HD-PanelTitleR1.png" id="29" name="Google Shape;29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Google Shape;30;p3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Title-UniformTrim.png" id="31" name="Google Shape;31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Title-UniformTrim.png" id="32" name="Google Shape;32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" name="Google Shape;33;p3"/>
          <p:cNvSpPr txBox="1"/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"/>
          <p:cNvSpPr txBox="1"/>
          <p:nvPr>
            <p:ph idx="1" type="subTitle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3"/>
          <p:cNvSpPr txBox="1"/>
          <p:nvPr>
            <p:ph idx="10" type="dt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"/>
          <p:cNvSpPr txBox="1"/>
          <p:nvPr>
            <p:ph idx="11" type="ftr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"/>
          <p:cNvSpPr txBox="1"/>
          <p:nvPr>
            <p:ph idx="12" type="sldNum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38" name="Google Shape;38;p3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/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" type="body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49" name="Google Shape;49;p5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" name="Google Shape;52;p6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" type="body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2" type="body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" type="body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72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61" name="Google Shape;61;p7"/>
          <p:cNvSpPr txBox="1"/>
          <p:nvPr>
            <p:ph idx="2" type="body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3" type="body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72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63" name="Google Shape;63;p7"/>
          <p:cNvSpPr txBox="1"/>
          <p:nvPr>
            <p:ph idx="4" type="body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67" name="Google Shape;67;p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73" name="Google Shape;73;p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/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" type="body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2" type="body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78" name="Google Shape;78;p9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9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9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81" name="Google Shape;81;p9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/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0"/>
          <p:cNvSpPr/>
          <p:nvPr>
            <p:ph idx="2" type="pic"/>
          </p:nvPr>
        </p:nvSpPr>
        <p:spPr>
          <a:xfrm>
            <a:off x="8094831" y="1041400"/>
            <a:ext cx="3063347" cy="4775200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5" name="Google Shape;85;p10"/>
          <p:cNvSpPr txBox="1"/>
          <p:nvPr>
            <p:ph idx="1" type="body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86" name="Google Shape;86;p10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7.jp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6.xml"/><Relationship Id="rId6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descr="HD-PanelContent.png" id="11" name="Google Shape;11;p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1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13" name="Google Shape;13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14" name="Google Shape;14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5;p1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hyperlink" Target="https://learningapps.org/watch?v=pfpx75q3c17" TargetMode="External"/><Relationship Id="rId5" Type="http://schemas.openxmlformats.org/officeDocument/2006/relationships/hyperlink" Target="https://learningapps.org/view19968962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/>
          <p:nvPr/>
        </p:nvSpPr>
        <p:spPr>
          <a:xfrm>
            <a:off x="773367" y="591299"/>
            <a:ext cx="11186800" cy="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824167" y="2609900"/>
            <a:ext cx="11136000" cy="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667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824167" y="4123633"/>
            <a:ext cx="11186800" cy="11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733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7 классе</a:t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733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«Изменения в обществе»</a:t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"/>
          <p:cNvSpPr/>
          <p:nvPr/>
        </p:nvSpPr>
        <p:spPr>
          <a:xfrm>
            <a:off x="133428" y="414866"/>
            <a:ext cx="1198918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2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Формирование шляхетского сословия</a:t>
            </a:r>
            <a:endParaRPr b="1" sz="5200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38" name="Google Shape;23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861" y="1230132"/>
            <a:ext cx="3967749" cy="1953644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8"/>
          <p:cNvSpPr txBox="1"/>
          <p:nvPr/>
        </p:nvSpPr>
        <p:spPr>
          <a:xfrm>
            <a:off x="4480561" y="1072188"/>
            <a:ext cx="7099069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Права</a:t>
            </a:r>
            <a:r>
              <a:rPr b="1" i="1" lang="ru-RU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: привилегированное положение: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главная социальная опора великих князей.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Основная обязанность- военная служба.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Посполитое рушение-главная военная  сила.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За  несение  военной  службы  шляхтичи  получали  от  великих  князей  литовских  земельную  собственность- имения.</a:t>
            </a:r>
            <a:endParaRPr b="1" sz="2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0" name="Google Shape;240;p28"/>
          <p:cNvSpPr txBox="1"/>
          <p:nvPr/>
        </p:nvSpPr>
        <p:spPr>
          <a:xfrm>
            <a:off x="629861" y="3468447"/>
            <a:ext cx="10949769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792D26"/>
                </a:solidFill>
                <a:latin typeface="Garamond"/>
                <a:ea typeface="Garamond"/>
                <a:cs typeface="Garamond"/>
                <a:sym typeface="Garamond"/>
              </a:rPr>
              <a:t>Состав:</a:t>
            </a:r>
            <a:r>
              <a:rPr b="1" lang="ru-RU" sz="2800">
                <a:solidFill>
                  <a:srgbClr val="511D19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lang="ru-RU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по происхождению: высоко  стояла  титулованная  знать-  </a:t>
            </a:r>
            <a:r>
              <a:rPr b="1" i="1" lang="ru-RU" sz="24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князья.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lang="ru-RU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 соответствии сколичеством земли и зависимых крестьян выделяют  </a:t>
            </a:r>
            <a:r>
              <a:rPr b="1" i="1" lang="ru-RU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мелкую,  среднюю  и крупную  шляхту.  </a:t>
            </a:r>
            <a:r>
              <a:rPr b="1" lang="ru-RU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Самую  крупную  шляхту  нередко называют также </a:t>
            </a:r>
            <a:r>
              <a:rPr b="1" i="1" lang="ru-RU" sz="24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магнатами.</a:t>
            </a:r>
            <a:endParaRPr b="1" i="1" sz="240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1" name="Google Shape;241;p28"/>
          <p:cNvSpPr txBox="1"/>
          <p:nvPr/>
        </p:nvSpPr>
        <p:spPr>
          <a:xfrm>
            <a:off x="629861" y="4941362"/>
            <a:ext cx="1088480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792D26"/>
                </a:solidFill>
                <a:latin typeface="Garamond"/>
                <a:ea typeface="Garamond"/>
                <a:cs typeface="Garamond"/>
                <a:sym typeface="Garamond"/>
              </a:rPr>
              <a:t>Особенности положения: </a:t>
            </a:r>
            <a:r>
              <a:rPr b="1" i="1" lang="ru-RU" sz="2200">
                <a:solidFill>
                  <a:srgbClr val="792D26"/>
                </a:solidFill>
                <a:latin typeface="Garamond"/>
                <a:ea typeface="Garamond"/>
                <a:cs typeface="Garamond"/>
                <a:sym typeface="Garamond"/>
              </a:rPr>
              <a:t>магнаты -</a:t>
            </a:r>
            <a:r>
              <a:rPr b="1" lang="ru-RU" sz="2800">
                <a:solidFill>
                  <a:srgbClr val="792D2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lang="ru-RU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занимали  высокие  государственные посты, главенствовали в политической жизни страны;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Но юридически </a:t>
            </a:r>
            <a:r>
              <a:rPr b="1" i="1" lang="ru-RU" sz="22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все шляхтичи были равными между собой;</a:t>
            </a:r>
            <a:endParaRPr b="1" i="1" sz="220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"/>
          <p:cNvSpPr/>
          <p:nvPr/>
        </p:nvSpPr>
        <p:spPr>
          <a:xfrm>
            <a:off x="622676" y="548331"/>
            <a:ext cx="416171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 cap="none">
                <a:solidFill>
                  <a:schemeClr val="accent5"/>
                </a:solidFill>
                <a:latin typeface="Garamond"/>
                <a:ea typeface="Garamond"/>
                <a:cs typeface="Garamond"/>
                <a:sym typeface="Garamond"/>
              </a:rPr>
              <a:t>Духовенство</a:t>
            </a:r>
            <a:endParaRPr b="1" sz="5400" cap="none">
              <a:solidFill>
                <a:schemeClr val="accent5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47" name="Google Shape;247;p29"/>
          <p:cNvPicPr preferRelativeResize="0"/>
          <p:nvPr/>
        </p:nvPicPr>
        <p:blipFill rotWithShape="1">
          <a:blip r:embed="rId3">
            <a:alphaModFix/>
          </a:blip>
          <a:srcRect b="13295" l="0" r="0" t="0"/>
          <a:stretch/>
        </p:blipFill>
        <p:spPr>
          <a:xfrm>
            <a:off x="483650" y="1518625"/>
            <a:ext cx="4229676" cy="476867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9"/>
          <p:cNvSpPr/>
          <p:nvPr/>
        </p:nvSpPr>
        <p:spPr>
          <a:xfrm>
            <a:off x="4784393" y="610985"/>
            <a:ext cx="6778610" cy="3847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792D26"/>
                </a:solidFill>
                <a:latin typeface="Garamond"/>
                <a:ea typeface="Garamond"/>
                <a:cs typeface="Garamond"/>
                <a:sym typeface="Garamond"/>
              </a:rPr>
              <a:t>Особенности положения и деятельности </a:t>
            </a:r>
            <a:r>
              <a:rPr b="1" lang="ru-RU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Привилегированная  социальная  группа</a:t>
            </a: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Религия играла огромную роль в обществе того времени, а церковь пользовалась непоколебимым авторитетом. Главной обязанностью священников  и монахов  было  служение Богу, молитва.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Но немало духовных лиц были выдающимися  мыслителями,  просветителями  и деятелями  культуры своего времени.</a:t>
            </a:r>
            <a:endParaRPr b="1"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9" name="Google Shape;249;p29"/>
          <p:cNvSpPr txBox="1"/>
          <p:nvPr/>
        </p:nvSpPr>
        <p:spPr>
          <a:xfrm>
            <a:off x="4713316" y="4336180"/>
            <a:ext cx="6949440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792D26"/>
                </a:solidFill>
                <a:latin typeface="Garamond"/>
                <a:ea typeface="Garamond"/>
                <a:cs typeface="Garamond"/>
                <a:sym typeface="Garamond"/>
              </a:rPr>
              <a:t>Состав: </a:t>
            </a:r>
            <a:r>
              <a:rPr b="1" lang="ru-RU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черное и белое.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Чёрное духовенство – </a:t>
            </a:r>
            <a:r>
              <a:rPr b="1" i="1" lang="ru-RU" sz="28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монахи;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Белое духовенство - </a:t>
            </a:r>
            <a:r>
              <a:rPr b="1" i="1" lang="ru-RU" sz="2800">
                <a:solidFill>
                  <a:srgbClr val="00B0F0"/>
                </a:solidFill>
                <a:latin typeface="Garamond"/>
                <a:ea typeface="Garamond"/>
                <a:cs typeface="Garamond"/>
                <a:sym typeface="Garamond"/>
              </a:rPr>
              <a:t>приходские священники. </a:t>
            </a:r>
            <a:endParaRPr b="1" i="1" sz="2800">
              <a:solidFill>
                <a:srgbClr val="00B0F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0"/>
          <p:cNvSpPr/>
          <p:nvPr/>
        </p:nvSpPr>
        <p:spPr>
          <a:xfrm>
            <a:off x="784171" y="630154"/>
            <a:ext cx="10623600" cy="25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Таким образом, к середине XVI в. на белорусских землях сложилась  сословная  структура,  присущая  феодальному  обществу.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 целом она напоминала социальное деление в других странах Восточной и Центральной Европы.</a:t>
            </a:r>
            <a:endParaRPr b="1" sz="3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55" name="Google Shape;25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6083" y="3822841"/>
            <a:ext cx="1516445" cy="1500333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0"/>
          <p:cNvSpPr/>
          <p:nvPr/>
        </p:nvSpPr>
        <p:spPr>
          <a:xfrm>
            <a:off x="2297986" y="2967311"/>
            <a:ext cx="7840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Закрепим</a:t>
            </a:r>
            <a:r>
              <a:rPr b="1" lang="ru-RU" sz="54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наши знания:</a:t>
            </a:r>
            <a:endParaRPr b="1" sz="5400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7" name="Google Shape;257;p30"/>
          <p:cNvSpPr txBox="1"/>
          <p:nvPr/>
        </p:nvSpPr>
        <p:spPr>
          <a:xfrm>
            <a:off x="2835500" y="5323175"/>
            <a:ext cx="5649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700" u="sng">
                <a:solidFill>
                  <a:schemeClr val="hlink"/>
                </a:solidFill>
                <a:hlinkClick r:id="rId4"/>
              </a:rPr>
              <a:t>https://learningapps.org/watch?v=pfpx75q3c17</a:t>
            </a:r>
            <a:r>
              <a:rPr b="1" lang="ru-RU" sz="1700"/>
              <a:t> </a:t>
            </a:r>
            <a:endParaRPr b="1" sz="1700"/>
          </a:p>
        </p:txBody>
      </p:sp>
      <p:sp>
        <p:nvSpPr>
          <p:cNvPr id="258" name="Google Shape;258;p30"/>
          <p:cNvSpPr txBox="1"/>
          <p:nvPr/>
        </p:nvSpPr>
        <p:spPr>
          <a:xfrm>
            <a:off x="3030175" y="5822700"/>
            <a:ext cx="5513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100" u="sng">
                <a:solidFill>
                  <a:schemeClr val="hlink"/>
                </a:solidFill>
                <a:hlinkClick r:id="rId5"/>
              </a:rPr>
              <a:t>https://learningapps.org/view19968962</a:t>
            </a:r>
            <a:r>
              <a:rPr b="1" lang="ru-RU" sz="2100"/>
              <a:t> </a:t>
            </a:r>
            <a:endParaRPr b="1" sz="2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/>
          <p:nvPr>
            <p:ph type="ctrTitle"/>
          </p:nvPr>
        </p:nvSpPr>
        <p:spPr>
          <a:xfrm>
            <a:off x="2709022" y="3334171"/>
            <a:ext cx="6815669" cy="18030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lang="ru-RU"/>
              <a:t>Домашнее задание:</a:t>
            </a:r>
            <a:br>
              <a:rPr lang="ru-RU"/>
            </a:br>
            <a:r>
              <a:rPr lang="ru-RU"/>
              <a:t>§4,</a:t>
            </a:r>
            <a:br>
              <a:rPr lang="ru-RU"/>
            </a:br>
            <a:r>
              <a:rPr lang="ru-RU"/>
              <a:t>вопросы и задания на стр.32.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119" y="620250"/>
            <a:ext cx="10927945" cy="566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1"/>
          <p:cNvSpPr/>
          <p:nvPr/>
        </p:nvSpPr>
        <p:spPr>
          <a:xfrm>
            <a:off x="675016" y="2792217"/>
            <a:ext cx="10798149" cy="132343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Изменения в обществе</a:t>
            </a:r>
            <a:endParaRPr b="1" i="0" sz="80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/>
          <p:nvPr/>
        </p:nvSpPr>
        <p:spPr>
          <a:xfrm>
            <a:off x="3763007" y="540019"/>
            <a:ext cx="499848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7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Вспомните!</a:t>
            </a:r>
            <a:endParaRPr b="1" i="0" sz="72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4" name="Google Shape;174;p22"/>
          <p:cNvSpPr/>
          <p:nvPr/>
        </p:nvSpPr>
        <p:spPr>
          <a:xfrm>
            <a:off x="806334" y="1532530"/>
            <a:ext cx="10681854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AutoNum type="arabicPeriod"/>
            </a:pPr>
            <a:r>
              <a:rPr b="1" i="0" lang="ru-RU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Назовите хозяйственные   занятия   крестьян   в   первой   половине  XVI в.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AutoNum type="arabicPeriod"/>
            </a:pPr>
            <a:r>
              <a:rPr b="1" i="0" lang="ru-RU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Объясните   значение   понятия   «фольварочно-барщинная   система».   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AutoNum type="arabicPeriod"/>
            </a:pPr>
            <a:r>
              <a:rPr b="1" i="0" lang="ru-RU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Назовите причины возникновения фольварков на белорусских землях.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AutoNum type="arabicPeriod"/>
            </a:pPr>
            <a:r>
              <a:rPr b="1" i="0" lang="ru-RU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Что такое сословие?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AutoNum type="arabicPeriod"/>
            </a:pPr>
            <a:r>
              <a:rPr b="1" i="0" lang="ru-RU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Какой документ положил начало законодательному оформлению крепостного права в ВКЛ?</a:t>
            </a:r>
            <a:endParaRPr b="1" i="0" sz="2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23"/>
          <p:cNvGrpSpPr/>
          <p:nvPr/>
        </p:nvGrpSpPr>
        <p:grpSpPr>
          <a:xfrm>
            <a:off x="765510" y="1371239"/>
            <a:ext cx="10613873" cy="4037163"/>
            <a:chOff x="739" y="734701"/>
            <a:chExt cx="10613873" cy="4037163"/>
          </a:xfrm>
        </p:grpSpPr>
        <p:sp>
          <p:nvSpPr>
            <p:cNvPr id="180" name="Google Shape;180;p23"/>
            <p:cNvSpPr/>
            <p:nvPr/>
          </p:nvSpPr>
          <p:spPr>
            <a:xfrm>
              <a:off x="739" y="1566333"/>
              <a:ext cx="2463110" cy="2549578"/>
            </a:xfrm>
            <a:prstGeom prst="roundRect">
              <a:avLst>
                <a:gd fmla="val 10000" name="adj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3"/>
            <p:cNvSpPr txBox="1"/>
            <p:nvPr/>
          </p:nvSpPr>
          <p:spPr>
            <a:xfrm>
              <a:off x="72881" y="1638475"/>
              <a:ext cx="2318826" cy="24052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4000" u="none" cap="none" strike="noStrike">
                  <a:solidFill>
                    <a:srgbClr val="262626"/>
                  </a:solidFill>
                  <a:latin typeface="Garamond"/>
                  <a:ea typeface="Garamond"/>
                  <a:cs typeface="Garamond"/>
                  <a:sym typeface="Garamond"/>
                </a:rPr>
                <a:t>Сословия ВКЛ</a:t>
              </a:r>
              <a:endParaRPr b="1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82" name="Google Shape;182;p23"/>
            <p:cNvSpPr/>
            <p:nvPr/>
          </p:nvSpPr>
          <p:spPr>
            <a:xfrm rot="-2264072">
              <a:off x="2328643" y="2425485"/>
              <a:ext cx="1292939" cy="3999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5875">
              <a:solidFill>
                <a:srgbClr val="446E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3"/>
            <p:cNvSpPr txBox="1"/>
            <p:nvPr/>
          </p:nvSpPr>
          <p:spPr>
            <a:xfrm rot="-2264072">
              <a:off x="2942789" y="2413156"/>
              <a:ext cx="64646" cy="646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3486377" y="910379"/>
              <a:ext cx="3746585" cy="2278917"/>
            </a:xfrm>
            <a:prstGeom prst="roundRect">
              <a:avLst>
                <a:gd fmla="val 1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3"/>
            <p:cNvSpPr txBox="1"/>
            <p:nvPr/>
          </p:nvSpPr>
          <p:spPr>
            <a:xfrm>
              <a:off x="3553124" y="977126"/>
              <a:ext cx="3613091" cy="21454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800" u="none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Привилегированные</a:t>
              </a:r>
              <a:endParaRPr b="1" i="0" sz="2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86" name="Google Shape;186;p23"/>
            <p:cNvSpPr/>
            <p:nvPr/>
          </p:nvSpPr>
          <p:spPr>
            <a:xfrm rot="-2217557">
              <a:off x="7115416" y="1678120"/>
              <a:ext cx="1169976" cy="3999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5875">
              <a:solidFill>
                <a:srgbClr val="A239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3"/>
            <p:cNvSpPr txBox="1"/>
            <p:nvPr/>
          </p:nvSpPr>
          <p:spPr>
            <a:xfrm rot="-2217557">
              <a:off x="7671155" y="1668866"/>
              <a:ext cx="58498" cy="58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88" name="Google Shape;188;p23"/>
            <p:cNvSpPr/>
            <p:nvPr/>
          </p:nvSpPr>
          <p:spPr>
            <a:xfrm>
              <a:off x="8167847" y="734701"/>
              <a:ext cx="2446765" cy="1223382"/>
            </a:xfrm>
            <a:prstGeom prst="roundRect">
              <a:avLst>
                <a:gd fmla="val 10000" name="adj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3"/>
            <p:cNvSpPr txBox="1"/>
            <p:nvPr/>
          </p:nvSpPr>
          <p:spPr>
            <a:xfrm>
              <a:off x="8203679" y="770533"/>
              <a:ext cx="2375101" cy="11517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3200" u="none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Шляхта </a:t>
              </a:r>
              <a:endParaRPr b="1" i="0" sz="3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90" name="Google Shape;190;p23"/>
            <p:cNvSpPr/>
            <p:nvPr/>
          </p:nvSpPr>
          <p:spPr>
            <a:xfrm rot="2217557">
              <a:off x="7115416" y="2381565"/>
              <a:ext cx="1169976" cy="3999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5875">
              <a:solidFill>
                <a:srgbClr val="A239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3"/>
            <p:cNvSpPr txBox="1"/>
            <p:nvPr/>
          </p:nvSpPr>
          <p:spPr>
            <a:xfrm rot="2217557">
              <a:off x="7671155" y="2372311"/>
              <a:ext cx="58498" cy="58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92" name="Google Shape;192;p23"/>
            <p:cNvSpPr/>
            <p:nvPr/>
          </p:nvSpPr>
          <p:spPr>
            <a:xfrm>
              <a:off x="8167847" y="2141592"/>
              <a:ext cx="2446765" cy="1223382"/>
            </a:xfrm>
            <a:prstGeom prst="roundRect">
              <a:avLst>
                <a:gd fmla="val 10000" name="adj"/>
              </a:avLst>
            </a:prstGeom>
            <a:solidFill>
              <a:srgbClr val="2C71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3"/>
            <p:cNvSpPr txBox="1"/>
            <p:nvPr/>
          </p:nvSpPr>
          <p:spPr>
            <a:xfrm>
              <a:off x="8203679" y="2177424"/>
              <a:ext cx="2375101" cy="11517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3200" u="none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Духовенство</a:t>
              </a:r>
              <a:endParaRPr b="1" i="0" sz="3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94" name="Google Shape;194;p23"/>
            <p:cNvSpPr/>
            <p:nvPr/>
          </p:nvSpPr>
          <p:spPr>
            <a:xfrm rot="3205525">
              <a:off x="2131959" y="3480652"/>
              <a:ext cx="1642486" cy="3999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5875">
              <a:solidFill>
                <a:srgbClr val="446E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3"/>
            <p:cNvSpPr txBox="1"/>
            <p:nvPr/>
          </p:nvSpPr>
          <p:spPr>
            <a:xfrm rot="3205525">
              <a:off x="2912140" y="3459585"/>
              <a:ext cx="82124" cy="821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3442555" y="3548482"/>
              <a:ext cx="2446765" cy="1223382"/>
            </a:xfrm>
            <a:prstGeom prst="roundRect">
              <a:avLst>
                <a:gd fmla="val 1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3"/>
            <p:cNvSpPr txBox="1"/>
            <p:nvPr/>
          </p:nvSpPr>
          <p:spPr>
            <a:xfrm>
              <a:off x="3478387" y="3584314"/>
              <a:ext cx="2375101" cy="11517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3200" u="none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Крестьяне</a:t>
              </a:r>
              <a:endParaRPr b="1" i="0" sz="3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5889321" y="4140178"/>
              <a:ext cx="978706" cy="3999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5875">
              <a:solidFill>
                <a:srgbClr val="A2393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3"/>
            <p:cNvSpPr txBox="1"/>
            <p:nvPr/>
          </p:nvSpPr>
          <p:spPr>
            <a:xfrm>
              <a:off x="6354206" y="4135706"/>
              <a:ext cx="48935" cy="489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6868027" y="3548482"/>
              <a:ext cx="2446765" cy="1223382"/>
            </a:xfrm>
            <a:prstGeom prst="roundRect">
              <a:avLst>
                <a:gd fmla="val 10000" name="adj"/>
              </a:avLst>
            </a:prstGeom>
            <a:solidFill>
              <a:srgbClr val="002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3"/>
            <p:cNvSpPr txBox="1"/>
            <p:nvPr/>
          </p:nvSpPr>
          <p:spPr>
            <a:xfrm>
              <a:off x="6903859" y="3584314"/>
              <a:ext cx="2375101" cy="11517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3200" u="none" cap="none" strike="noStrik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Мещане</a:t>
              </a:r>
              <a:endParaRPr b="1" i="0" sz="32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/>
          <p:nvPr/>
        </p:nvSpPr>
        <p:spPr>
          <a:xfrm>
            <a:off x="1922947" y="390698"/>
            <a:ext cx="877836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Проблемное задание урока!</a:t>
            </a:r>
            <a:endParaRPr b="1" i="0" sz="5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7" name="Google Shape;207;p24"/>
          <p:cNvSpPr/>
          <p:nvPr/>
        </p:nvSpPr>
        <p:spPr>
          <a:xfrm>
            <a:off x="804333" y="1396230"/>
            <a:ext cx="10507134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511D19"/>
                </a:solidFill>
                <a:latin typeface="Garamond"/>
                <a:ea typeface="Garamond"/>
                <a:cs typeface="Garamond"/>
                <a:sym typeface="Garamond"/>
              </a:rPr>
              <a:t>Выяснить, </a:t>
            </a:r>
            <a:endParaRPr>
              <a:solidFill>
                <a:srgbClr val="511D19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511D19"/>
                </a:solidFill>
                <a:latin typeface="Garamond"/>
                <a:ea typeface="Garamond"/>
                <a:cs typeface="Garamond"/>
                <a:sym typeface="Garamond"/>
              </a:rPr>
              <a:t>как  изменилось  положение  различных  групп  и  слоев  населения  белорусских земель в первой половине XVI века?</a:t>
            </a:r>
            <a:endParaRPr b="1" i="0" sz="5400" u="none" cap="none" strike="noStrike">
              <a:solidFill>
                <a:srgbClr val="511D1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/>
          <p:nvPr/>
        </p:nvSpPr>
        <p:spPr>
          <a:xfrm>
            <a:off x="3120344" y="481829"/>
            <a:ext cx="606768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chemeClr val="accent4"/>
                </a:solidFill>
                <a:latin typeface="Garamond"/>
                <a:ea typeface="Garamond"/>
                <a:cs typeface="Garamond"/>
                <a:sym typeface="Garamond"/>
              </a:rPr>
              <a:t>Задания для групп!</a:t>
            </a:r>
            <a:endParaRPr b="1" i="0" sz="5400" u="none" cap="none" strike="noStrike">
              <a:solidFill>
                <a:schemeClr val="accent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3" name="Google Shape;213;p25"/>
          <p:cNvSpPr txBox="1"/>
          <p:nvPr/>
        </p:nvSpPr>
        <p:spPr>
          <a:xfrm>
            <a:off x="1030778" y="1213658"/>
            <a:ext cx="10517909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1 группа:  изменения в положении </a:t>
            </a:r>
            <a:r>
              <a:rPr b="1" i="0" lang="ru-RU" sz="3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крестьян</a:t>
            </a:r>
            <a:r>
              <a:rPr b="1" i="0" lang="ru-RU" sz="36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: права, состав, причины закрепощения;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2C7153"/>
                </a:solidFill>
                <a:latin typeface="Garamond"/>
                <a:ea typeface="Garamond"/>
                <a:cs typeface="Garamond"/>
                <a:sym typeface="Garamond"/>
              </a:rPr>
              <a:t>2 группа: </a:t>
            </a:r>
            <a:r>
              <a:rPr b="1" lang="ru-RU" sz="3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мещанское сословие</a:t>
            </a:r>
            <a:r>
              <a:rPr b="1" lang="ru-RU" sz="3600">
                <a:solidFill>
                  <a:srgbClr val="2C7153"/>
                </a:solidFill>
                <a:latin typeface="Garamond"/>
                <a:ea typeface="Garamond"/>
                <a:cs typeface="Garamond"/>
                <a:sym typeface="Garamond"/>
              </a:rPr>
              <a:t>: права, что послужило толчком для формирования сословия, состав;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3 группа: права и привилегии </a:t>
            </a:r>
            <a:r>
              <a:rPr b="1" lang="ru-RU" sz="3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шляхты</a:t>
            </a:r>
            <a:r>
              <a:rPr b="1" lang="ru-RU" sz="3600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, состав, особенности положения;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792D26"/>
                </a:solidFill>
                <a:latin typeface="Garamond"/>
                <a:ea typeface="Garamond"/>
                <a:cs typeface="Garamond"/>
                <a:sym typeface="Garamond"/>
              </a:rPr>
              <a:t>4 группа: </a:t>
            </a:r>
            <a:r>
              <a:rPr b="1" lang="ru-RU" sz="3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духовенство:</a:t>
            </a:r>
            <a:r>
              <a:rPr b="1" lang="ru-RU" sz="3600">
                <a:solidFill>
                  <a:srgbClr val="792D26"/>
                </a:solidFill>
                <a:latin typeface="Garamond"/>
                <a:ea typeface="Garamond"/>
                <a:cs typeface="Garamond"/>
                <a:sym typeface="Garamond"/>
              </a:rPr>
              <a:t> особенности положения и деятельности, состав;</a:t>
            </a:r>
            <a:endParaRPr b="1" sz="3600">
              <a:solidFill>
                <a:srgbClr val="792D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761" y="521445"/>
            <a:ext cx="2885333" cy="420623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6"/>
          <p:cNvSpPr/>
          <p:nvPr/>
        </p:nvSpPr>
        <p:spPr>
          <a:xfrm>
            <a:off x="3712495" y="-9655"/>
            <a:ext cx="697819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Положение крестьян.</a:t>
            </a:r>
            <a:endParaRPr b="1" sz="5400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0" name="Google Shape;220;p26"/>
          <p:cNvSpPr txBox="1"/>
          <p:nvPr/>
        </p:nvSpPr>
        <p:spPr>
          <a:xfrm>
            <a:off x="3128093" y="714895"/>
            <a:ext cx="8408079" cy="2000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792D26"/>
                </a:solidFill>
                <a:latin typeface="Garamond"/>
                <a:ea typeface="Garamond"/>
                <a:cs typeface="Garamond"/>
                <a:sym typeface="Garamond"/>
              </a:rPr>
              <a:t>Права:</a:t>
            </a:r>
            <a:r>
              <a:rPr lang="ru-RU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lang="ru-RU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не могли распоряжаться своей землей: продавать ее, закладывать, обменивать;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Рабочая сила, которая обязана были выполнять отработочные повинности и обеспечивать страну продуктами. </a:t>
            </a:r>
            <a:r>
              <a:rPr lang="ru-RU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1" name="Google Shape;221;p26"/>
          <p:cNvSpPr txBox="1"/>
          <p:nvPr/>
        </p:nvSpPr>
        <p:spPr>
          <a:xfrm>
            <a:off x="3228000" y="2818014"/>
            <a:ext cx="8208264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792D26"/>
                </a:solidFill>
                <a:latin typeface="Garamond"/>
                <a:ea typeface="Garamond"/>
                <a:cs typeface="Garamond"/>
                <a:sym typeface="Garamond"/>
              </a:rPr>
              <a:t>Состав: </a:t>
            </a:r>
            <a:r>
              <a:rPr b="1" lang="ru-RU" sz="24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1. По повинностям и налогам: </a:t>
            </a:r>
            <a:r>
              <a:rPr b="1" lang="ru-RU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крестьян-слуги, данники, тяглые;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B0F0"/>
                </a:solidFill>
                <a:latin typeface="Garamond"/>
                <a:ea typeface="Garamond"/>
                <a:cs typeface="Garamond"/>
                <a:sym typeface="Garamond"/>
              </a:rPr>
              <a:t>2.</a:t>
            </a:r>
            <a:r>
              <a:rPr b="1" lang="ru-RU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lang="ru-RU" sz="2400">
                <a:solidFill>
                  <a:srgbClr val="00B0F0"/>
                </a:solidFill>
                <a:latin typeface="Garamond"/>
                <a:ea typeface="Garamond"/>
                <a:cs typeface="Garamond"/>
                <a:sym typeface="Garamond"/>
              </a:rPr>
              <a:t>По степени свободы: </a:t>
            </a:r>
            <a:r>
              <a:rPr b="1" lang="ru-RU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свободные(похожие) и несвободные(непохожие);</a:t>
            </a:r>
            <a:endParaRPr b="1"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2" name="Google Shape;222;p26"/>
          <p:cNvSpPr txBox="1"/>
          <p:nvPr/>
        </p:nvSpPr>
        <p:spPr>
          <a:xfrm>
            <a:off x="736600" y="4660224"/>
            <a:ext cx="10539969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Причины закрепощения: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1" lang="ru-RU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возникновением  фольварочно-барщинной системы;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1" lang="ru-RU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Статут ВКЛ 1529г.: крепостным становился крестьянин, проживший на земле феодала 10лет.</a:t>
            </a:r>
            <a:endParaRPr b="1"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"/>
          <p:cNvSpPr/>
          <p:nvPr/>
        </p:nvSpPr>
        <p:spPr>
          <a:xfrm>
            <a:off x="459086" y="448579"/>
            <a:ext cx="1124057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990000"/>
                </a:solidFill>
                <a:latin typeface="Garamond"/>
                <a:ea typeface="Garamond"/>
                <a:cs typeface="Garamond"/>
                <a:sym typeface="Garamond"/>
              </a:rPr>
              <a:t>Складывание мещанского сословия</a:t>
            </a:r>
            <a:endParaRPr b="1" sz="5400">
              <a:solidFill>
                <a:srgbClr val="99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28" name="Google Shape;22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2897" y="1216103"/>
            <a:ext cx="4330932" cy="231673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7"/>
          <p:cNvSpPr/>
          <p:nvPr/>
        </p:nvSpPr>
        <p:spPr>
          <a:xfrm>
            <a:off x="5924938" y="2267705"/>
            <a:ext cx="2359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0" name="Google Shape;230;p27"/>
          <p:cNvSpPr/>
          <p:nvPr/>
        </p:nvSpPr>
        <p:spPr>
          <a:xfrm>
            <a:off x="5003829" y="1216103"/>
            <a:ext cx="6502371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792D26"/>
                </a:solidFill>
                <a:latin typeface="Garamond"/>
                <a:ea typeface="Garamond"/>
                <a:cs typeface="Garamond"/>
                <a:sym typeface="Garamond"/>
              </a:rPr>
              <a:t>Права: </a:t>
            </a:r>
            <a:r>
              <a:rPr b="1" lang="ru-RU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гарантирована личная свобода;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имели право переселения влюбой другой населенный пункт— город или деревню; Мещане крупных городов участвовали вработе обще-государственных  сеймов.  Часть  их  несла  военную  службу. Купцы  и другие  торговцы  много  путешествовали,  в том  числе  за  границу. </a:t>
            </a:r>
            <a:endParaRPr b="1" sz="2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1" name="Google Shape;231;p27"/>
          <p:cNvSpPr/>
          <p:nvPr/>
        </p:nvSpPr>
        <p:spPr>
          <a:xfrm>
            <a:off x="575873" y="3770648"/>
            <a:ext cx="11007003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Важнейшим событием для складывания мещанского сословия было</a:t>
            </a:r>
            <a:r>
              <a:rPr b="1" lang="ru-RU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i="1" lang="ru-RU" sz="2400">
                <a:solidFill>
                  <a:srgbClr val="792D26"/>
                </a:solidFill>
                <a:latin typeface="Garamond"/>
                <a:ea typeface="Garamond"/>
                <a:cs typeface="Garamond"/>
                <a:sym typeface="Garamond"/>
              </a:rPr>
              <a:t>дарование городам магдебургского права.</a:t>
            </a:r>
            <a:endParaRPr b="1" i="1" sz="2400">
              <a:solidFill>
                <a:srgbClr val="792D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2" name="Google Shape;232;p27"/>
          <p:cNvSpPr txBox="1"/>
          <p:nvPr/>
        </p:nvSpPr>
        <p:spPr>
          <a:xfrm>
            <a:off x="575873" y="4663200"/>
            <a:ext cx="11007003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792D26"/>
                </a:solidFill>
                <a:latin typeface="Garamond"/>
                <a:ea typeface="Garamond"/>
                <a:cs typeface="Garamond"/>
                <a:sym typeface="Garamond"/>
              </a:rPr>
              <a:t>Состав: </a:t>
            </a:r>
            <a:r>
              <a:rPr b="1" lang="ru-RU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Н</a:t>
            </a:r>
            <a:r>
              <a:rPr b="1" lang="ru-RU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изший слой </a:t>
            </a:r>
            <a:r>
              <a:rPr b="1" i="1" lang="ru-RU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черные люди.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Средний слой – </a:t>
            </a:r>
            <a:r>
              <a:rPr b="1" i="1" lang="ru-RU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поспольство: торговцы и ремесленники</a:t>
            </a:r>
            <a:r>
              <a:rPr b="1" lang="ru-RU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Высший слой -  </a:t>
            </a:r>
            <a:r>
              <a:rPr b="1" i="1" lang="ru-RU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богатейшие  купцы,  мастера-ремесленники  и мещане-землевладельцы.</a:t>
            </a:r>
            <a:r>
              <a:rPr b="1" lang="ru-RU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Обычно именно из них избирался магистрат.</a:t>
            </a:r>
            <a:endParaRPr b="1"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Натуральные материалы">
  <a:themeElements>
    <a:clrScheme name="Натуральные материалы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