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Lobster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font" Target="fonts/Lobster-regular.fntdata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dd85df259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edd85df259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edd85df259_2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edd85df259_2_1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edd85df259_2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edd85df259_2_1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edd85df259_2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edd85df259_2_1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edd85df259_2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edd85df259_2_16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edd85df259_2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edd85df259_2_17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dd85df259_2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edd85df259_2_17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2c78d24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102c78d24e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dd85df259_2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edd85df259_2_8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dd85df259_2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edd85df259_2_8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dd85df259_2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edd85df259_2_9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dd85df259_2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edd85df259_2_9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dd85df259_2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edd85df259_2_10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dd85df259_2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edd85df259_2_1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edd85df259_2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edd85df259_2_1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802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/>
          <p:nvPr/>
        </p:nvSpPr>
        <p:spPr>
          <a:xfrm>
            <a:off x="599075" y="298992"/>
            <a:ext cx="8390100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5"/>
          <p:cNvSpPr txBox="1"/>
          <p:nvPr/>
        </p:nvSpPr>
        <p:spPr>
          <a:xfrm>
            <a:off x="599075" y="2022275"/>
            <a:ext cx="8352000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1" i="0" lang="ru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5"/>
          <p:cNvSpPr txBox="1"/>
          <p:nvPr/>
        </p:nvSpPr>
        <p:spPr>
          <a:xfrm>
            <a:off x="130575" y="3453325"/>
            <a:ext cx="8858400" cy="11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ru" sz="2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</a:t>
            </a:r>
            <a:r>
              <a:rPr b="1" lang="ru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Всемирной истории</a:t>
            </a:r>
            <a:r>
              <a:rPr b="1" i="0" lang="ru" sz="2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b="1" lang="ru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b="1" i="0" lang="ru" sz="2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классе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ru" sz="2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</a:t>
            </a:r>
            <a:r>
              <a:rPr b="1" i="0" lang="ru" sz="2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b="1" lang="ru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черты экономического развития</a:t>
            </a:r>
            <a:r>
              <a:rPr b="1" i="0" lang="ru" sz="2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4"/>
          <p:cNvSpPr/>
          <p:nvPr/>
        </p:nvSpPr>
        <p:spPr>
          <a:xfrm>
            <a:off x="4350124" y="1875865"/>
            <a:ext cx="652182" cy="309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0782" y="2776818"/>
            <a:ext cx="3630706" cy="2282807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4867835" y="3710076"/>
            <a:ext cx="3866030" cy="130248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К чему привели коренные изменения в структуре общества?</a:t>
            </a:r>
            <a:endParaRPr b="1" sz="2400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/>
          <p:nvPr/>
        </p:nvSpPr>
        <p:spPr>
          <a:xfrm>
            <a:off x="161365" y="74651"/>
            <a:ext cx="8827994" cy="10387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 концу XIX в развитие капитализма в его классической форме завершилось.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Начался переход к монополистическому капитализму.</a:t>
            </a:r>
            <a:endParaRPr b="1" sz="21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5"/>
          <p:cNvSpPr/>
          <p:nvPr/>
        </p:nvSpPr>
        <p:spPr>
          <a:xfrm>
            <a:off x="161364" y="1179653"/>
            <a:ext cx="8827994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Корпорация</a:t>
            </a: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крупное объединение, созданное с целью экономической деятельности в определенной сфере рынка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9" name="Google Shape;21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452" y="1822988"/>
            <a:ext cx="8697817" cy="2809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6"/>
          <p:cNvSpPr/>
          <p:nvPr/>
        </p:nvSpPr>
        <p:spPr>
          <a:xfrm>
            <a:off x="2406658" y="98525"/>
            <a:ext cx="6636488" cy="10387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Монополия</a:t>
            </a:r>
            <a:r>
              <a:rPr b="1" lang="ru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 </a:t>
            </a: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хозяйственное объединение, сосредоточившее в своих руках большую часть производства и сбыта какого-либо товара;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исключительное право одного лица, группы лиц или государства на производство, торговлю или какую-либо другую сферу деятельности.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36"/>
          <p:cNvSpPr/>
          <p:nvPr/>
        </p:nvSpPr>
        <p:spPr>
          <a:xfrm>
            <a:off x="2926057" y="1223385"/>
            <a:ext cx="35397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Протекционизм</a:t>
            </a:r>
            <a:r>
              <a:rPr b="1" lang="ru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</a:t>
            </a: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торговая политика государства, направленная на поддержку товаров собственного производства в ущерб свободе торговли.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36"/>
          <p:cNvSpPr/>
          <p:nvPr/>
        </p:nvSpPr>
        <p:spPr>
          <a:xfrm>
            <a:off x="186442" y="3857804"/>
            <a:ext cx="8801466" cy="117724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Финансовая олигархия</a:t>
            </a: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верхушка монополистической буржуазии, олицетворяющая господство финансового капитала в экономической и политической жизни капиталистических государств на стадии империализма. Конкретной организационной формой господства финансовой олигархии выступают финансово-монополистические группы (холдинги, тресты, конгломераты), являющиеся объединением промышленных, банковских и торговых монополий под контролем крупнейших из них.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7"/>
          <p:cNvSpPr/>
          <p:nvPr/>
        </p:nvSpPr>
        <p:spPr>
          <a:xfrm>
            <a:off x="44450" y="0"/>
            <a:ext cx="9099551" cy="14542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 cap="none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Попробуйте объяснить, что называют </a:t>
            </a:r>
            <a:r>
              <a:rPr lang="ru" sz="3000" cap="none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экономическим кризисом </a:t>
            </a:r>
            <a:r>
              <a:rPr b="1" lang="ru" sz="30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каковы его основные причины.</a:t>
            </a:r>
            <a:endParaRPr b="1" sz="300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37"/>
          <p:cNvSpPr/>
          <p:nvPr/>
        </p:nvSpPr>
        <p:spPr>
          <a:xfrm>
            <a:off x="286789" y="1589578"/>
            <a:ext cx="8616143" cy="7155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Экономический кризис </a:t>
            </a: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 </a:t>
            </a: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процесс спада экономического роста. Проявляется в абсолютном падении производства, росте безработицы и т. п</a:t>
            </a:r>
            <a:endParaRPr sz="1100"/>
          </a:p>
        </p:txBody>
      </p:sp>
      <p:sp>
        <p:nvSpPr>
          <p:cNvPr id="235" name="Google Shape;235;p37"/>
          <p:cNvSpPr/>
          <p:nvPr/>
        </p:nvSpPr>
        <p:spPr>
          <a:xfrm>
            <a:off x="2795187" y="2375131"/>
            <a:ext cx="3329181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Причины кризиса</a:t>
            </a:r>
            <a:endParaRPr b="1" sz="3000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37"/>
          <p:cNvSpPr/>
          <p:nvPr/>
        </p:nvSpPr>
        <p:spPr>
          <a:xfrm>
            <a:off x="349624" y="2906045"/>
            <a:ext cx="8498541" cy="20082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стремлении предпринимателей к получению наибольшей прибыли.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ускорение научно-технического прогресса. 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постоянное увеличение производства товаров, что приводило к их перепроизводству.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снижение или прекращение производства товаров, приводившее к спаду экономического развития.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«диспропорциональность»- т.е. несоответствие спроса и предложения.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8"/>
          <p:cNvSpPr/>
          <p:nvPr/>
        </p:nvSpPr>
        <p:spPr>
          <a:xfrm>
            <a:off x="2838242" y="0"/>
            <a:ext cx="3736456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30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Последствия кризиса:</a:t>
            </a:r>
            <a:endParaRPr b="0" sz="3000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38"/>
          <p:cNvSpPr/>
          <p:nvPr/>
        </p:nvSpPr>
        <p:spPr>
          <a:xfrm>
            <a:off x="210109" y="540562"/>
            <a:ext cx="8787652" cy="623248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обострение конкурентной борьбы за захват колоний, рынков сбыта товаров и источников сырья. </a:t>
            </a:r>
            <a:endParaRPr sz="1100"/>
          </a:p>
        </p:txBody>
      </p:sp>
      <p:sp>
        <p:nvSpPr>
          <p:cNvPr id="244" name="Google Shape;244;p38"/>
          <p:cNvSpPr/>
          <p:nvPr/>
        </p:nvSpPr>
        <p:spPr>
          <a:xfrm>
            <a:off x="277347" y="1417725"/>
            <a:ext cx="8606117" cy="1269578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Империализм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1) государственная политика, направленная на завоевание и эксплуатацию других стран и народов;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в марксистской интерпретации истории — высшая стадия капитализма, главной особенностью которой является деятельность монополий.</a:t>
            </a:r>
            <a:endParaRPr sz="1100"/>
          </a:p>
        </p:txBody>
      </p:sp>
      <p:sp>
        <p:nvSpPr>
          <p:cNvPr id="245" name="Google Shape;245;p38"/>
          <p:cNvSpPr/>
          <p:nvPr/>
        </p:nvSpPr>
        <p:spPr>
          <a:xfrm>
            <a:off x="107576" y="2950867"/>
            <a:ext cx="8992719" cy="1454244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Прокомментируйте, как вы понимаете суть основных признаков империализма.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Стр.22</a:t>
            </a:r>
            <a:endParaRPr b="1" sz="3000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932" y="853888"/>
            <a:ext cx="8788704" cy="2454088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9"/>
          <p:cNvSpPr/>
          <p:nvPr/>
        </p:nvSpPr>
        <p:spPr>
          <a:xfrm>
            <a:off x="201706" y="181549"/>
            <a:ext cx="8780930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Проанализируйте данные таблицы «Удельный вес крупнейших стран в мировом промышленном производстве».</a:t>
            </a:r>
            <a:endParaRPr sz="1100"/>
          </a:p>
        </p:txBody>
      </p:sp>
      <p:sp>
        <p:nvSpPr>
          <p:cNvPr id="252" name="Google Shape;252;p39"/>
          <p:cNvSpPr/>
          <p:nvPr/>
        </p:nvSpPr>
        <p:spPr>
          <a:xfrm>
            <a:off x="201706" y="3949748"/>
            <a:ext cx="8780930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Какие выводы можно сделать на основе приведенных статистических данных?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802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6"/>
          <p:cNvSpPr/>
          <p:nvPr/>
        </p:nvSpPr>
        <p:spPr>
          <a:xfrm>
            <a:off x="819775" y="274375"/>
            <a:ext cx="7189200" cy="21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Домашнее задание: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§3,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вопросы стр. 22</a:t>
            </a:r>
            <a:endParaRPr b="1" i="0" sz="4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3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7"/>
          <p:cNvSpPr/>
          <p:nvPr/>
        </p:nvSpPr>
        <p:spPr>
          <a:xfrm>
            <a:off x="304158" y="1300967"/>
            <a:ext cx="8535600" cy="13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100" u="none" cap="none" strike="noStrik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Основные черты экономического развития</a:t>
            </a:r>
            <a:endParaRPr b="1" i="0" sz="4100" u="none" cap="none" strike="noStrike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/>
          <p:nvPr/>
        </p:nvSpPr>
        <p:spPr>
          <a:xfrm>
            <a:off x="94437" y="169371"/>
            <a:ext cx="8941613" cy="7617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400" u="none" cap="none" strike="noStrike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Промышленная революция</a:t>
            </a:r>
            <a:r>
              <a:rPr b="1" i="0" lang="ru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0" lang="ru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процесс перехода от ремесленно-мануфактурной ступени материального производства к машинной.</a:t>
            </a:r>
            <a:endParaRPr sz="2100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28"/>
          <p:cNvSpPr/>
          <p:nvPr/>
        </p:nvSpPr>
        <p:spPr>
          <a:xfrm>
            <a:off x="1289723" y="1180993"/>
            <a:ext cx="67605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 cap="none">
                <a:solidFill>
                  <a:srgbClr val="1F3864"/>
                </a:solidFill>
                <a:latin typeface="Lobster"/>
                <a:ea typeface="Lobster"/>
                <a:cs typeface="Lobster"/>
                <a:sym typeface="Lobster"/>
              </a:rPr>
              <a:t>Каковы её последствия?</a:t>
            </a:r>
            <a:endParaRPr b="1" sz="3800" cap="none">
              <a:solidFill>
                <a:srgbClr val="1F3864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51" name="Google Shape;151;p28"/>
          <p:cNvSpPr/>
          <p:nvPr/>
        </p:nvSpPr>
        <p:spPr>
          <a:xfrm>
            <a:off x="158750" y="1967829"/>
            <a:ext cx="8743800" cy="23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Революция привела к демократизации государственной и общественной жизни;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Возникновению профсоюзов;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Проведению социальных реформ;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Расширению избирательных прав населения;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Борьбе рабочих, женщин, национальных меньшинств за свои права;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Постепенному подъему уровня и качества жизни в европейских странах. 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0161" y="1282700"/>
            <a:ext cx="7649240" cy="36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9"/>
          <p:cNvSpPr/>
          <p:nvPr/>
        </p:nvSpPr>
        <p:spPr>
          <a:xfrm>
            <a:off x="368300" y="216627"/>
            <a:ext cx="8470900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Составьте рассказ о промышленной революции по плану: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характерные черты; б) технические изобретения, позволившие ее осуществить; в) социальные последствия.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1356" y="651650"/>
            <a:ext cx="5661844" cy="442835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0"/>
          <p:cNvSpPr/>
          <p:nvPr/>
        </p:nvSpPr>
        <p:spPr>
          <a:xfrm>
            <a:off x="171450" y="91901"/>
            <a:ext cx="8820150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Процесс превращения Европы аграрной в Европу промышленную, или индустриальную, получил название</a:t>
            </a: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индустриализации. 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0"/>
          <p:cNvSpPr/>
          <p:nvPr/>
        </p:nvSpPr>
        <p:spPr>
          <a:xfrm>
            <a:off x="273049" y="1561616"/>
            <a:ext cx="2901950" cy="173124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Покажите на карте мира страны, вступившие на путь индустриального развития раньше других. Как это повлияло на их положение в мире?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1"/>
          <p:cNvSpPr/>
          <p:nvPr/>
        </p:nvSpPr>
        <p:spPr>
          <a:xfrm>
            <a:off x="819852" y="49876"/>
            <a:ext cx="7748900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Составить схему: «Промышленное развитие»</a:t>
            </a:r>
            <a:endParaRPr b="1" sz="30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31"/>
          <p:cNvSpPr/>
          <p:nvPr/>
        </p:nvSpPr>
        <p:spPr>
          <a:xfrm>
            <a:off x="3422765" y="2063634"/>
            <a:ext cx="2007523" cy="89777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Промышленное развитие</a:t>
            </a:r>
            <a:endParaRPr b="1" sz="1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31"/>
          <p:cNvSpPr/>
          <p:nvPr/>
        </p:nvSpPr>
        <p:spPr>
          <a:xfrm>
            <a:off x="218725" y="571450"/>
            <a:ext cx="3167100" cy="1539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Великобритания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2(1/2) XVIII в. ведущая торговая и финансовая державой мира, благоприятные условия для предпринимательской деятельности. В 1850—1860-е гг.-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пик экономического могущества.</a:t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31"/>
          <p:cNvSpPr/>
          <p:nvPr/>
        </p:nvSpPr>
        <p:spPr>
          <a:xfrm>
            <a:off x="3711125" y="616100"/>
            <a:ext cx="2115000" cy="12375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Бельгия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преобразования в сфере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промышленности и экономики начались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1820—1830-е гг.  </a:t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1"/>
          <p:cNvSpPr/>
          <p:nvPr/>
        </p:nvSpPr>
        <p:spPr>
          <a:xfrm>
            <a:off x="6145699" y="545523"/>
            <a:ext cx="2838282" cy="1430828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12700">
            <a:solidFill>
              <a:srgbClr val="517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Франция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индустриальный прогресс поначалу происходил более медленно, с отставанием. Интенсивнее стала развиваться во второй половине XIX в.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1"/>
          <p:cNvSpPr/>
          <p:nvPr/>
        </p:nvSpPr>
        <p:spPr>
          <a:xfrm>
            <a:off x="218725" y="2820800"/>
            <a:ext cx="3492300" cy="19962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6600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6600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Германия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индустриализацию сдерживала политическая раздробленность.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1871 г. - сердцем германской экономики стал промышленный центр Рур, где размещались металлургические заводы Круппа. Здесь же было начато производство оружия большой разрушительной силы. 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1"/>
          <p:cNvSpPr/>
          <p:nvPr/>
        </p:nvSpPr>
        <p:spPr>
          <a:xfrm>
            <a:off x="4189619" y="3995365"/>
            <a:ext cx="1404326" cy="6858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12700">
            <a:solidFill>
              <a:srgbClr val="7878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Швейцария</a:t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1"/>
          <p:cNvSpPr/>
          <p:nvPr/>
        </p:nvSpPr>
        <p:spPr>
          <a:xfrm>
            <a:off x="6054017" y="3421816"/>
            <a:ext cx="2730731" cy="116586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Италии,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Португалии, Испании, Австро-Венгрии, на Балканах и в России промышленность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развивалась очень медленно. 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8" name="Google Shape;178;p31"/>
          <p:cNvCxnSpPr>
            <a:endCxn id="172" idx="2"/>
          </p:cNvCxnSpPr>
          <p:nvPr/>
        </p:nvCxnSpPr>
        <p:spPr>
          <a:xfrm rot="10800000">
            <a:off x="1802275" y="2111050"/>
            <a:ext cx="1620300" cy="2961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79" name="Google Shape;179;p31"/>
          <p:cNvCxnSpPr>
            <a:endCxn id="173" idx="2"/>
          </p:cNvCxnSpPr>
          <p:nvPr/>
        </p:nvCxnSpPr>
        <p:spPr>
          <a:xfrm flipH="1" rot="10800000">
            <a:off x="4523225" y="1853600"/>
            <a:ext cx="245400" cy="2100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80" name="Google Shape;180;p31"/>
          <p:cNvCxnSpPr>
            <a:stCxn id="171" idx="6"/>
            <a:endCxn id="174" idx="2"/>
          </p:cNvCxnSpPr>
          <p:nvPr/>
        </p:nvCxnSpPr>
        <p:spPr>
          <a:xfrm flipH="1" rot="10800000">
            <a:off x="5430288" y="1976421"/>
            <a:ext cx="2134500" cy="5361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81" name="Google Shape;181;p31"/>
          <p:cNvCxnSpPr>
            <a:stCxn id="171" idx="4"/>
          </p:cNvCxnSpPr>
          <p:nvPr/>
        </p:nvCxnSpPr>
        <p:spPr>
          <a:xfrm flipH="1">
            <a:off x="3711027" y="2961409"/>
            <a:ext cx="715500" cy="3930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2" name="Google Shape;182;p31"/>
          <p:cNvSpPr/>
          <p:nvPr/>
        </p:nvSpPr>
        <p:spPr>
          <a:xfrm flipH="1">
            <a:off x="2182091" y="2003290"/>
            <a:ext cx="5513605" cy="551756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A8D08C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1"/>
          <p:cNvSpPr/>
          <p:nvPr/>
        </p:nvSpPr>
        <p:spPr>
          <a:xfrm flipH="1" rot="-399257">
            <a:off x="3204557" y="1853218"/>
            <a:ext cx="2020516" cy="412599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2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1"/>
          <p:cNvSpPr/>
          <p:nvPr/>
        </p:nvSpPr>
        <p:spPr>
          <a:xfrm flipH="1" rot="6377886">
            <a:off x="-607418" y="2565485"/>
            <a:ext cx="1811914" cy="437933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C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1"/>
          <p:cNvSpPr/>
          <p:nvPr/>
        </p:nvSpPr>
        <p:spPr>
          <a:xfrm rot="-7112112">
            <a:off x="2917984" y="2406346"/>
            <a:ext cx="2562178" cy="640094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AEABAB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1"/>
          <p:cNvSpPr txBox="1"/>
          <p:nvPr/>
        </p:nvSpPr>
        <p:spPr>
          <a:xfrm>
            <a:off x="1028426" y="2067312"/>
            <a:ext cx="1315702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1870-е гг.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149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2"/>
          <p:cNvSpPr/>
          <p:nvPr/>
        </p:nvSpPr>
        <p:spPr>
          <a:xfrm>
            <a:off x="367949" y="114313"/>
            <a:ext cx="8085387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Вспомните, что мы называем научно-технический прогресс?</a:t>
            </a:r>
            <a:endParaRPr sz="2400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32"/>
          <p:cNvSpPr/>
          <p:nvPr/>
        </p:nvSpPr>
        <p:spPr>
          <a:xfrm>
            <a:off x="355423" y="552899"/>
            <a:ext cx="84333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Научно-технический прогресс</a:t>
            </a:r>
            <a:r>
              <a:rPr b="1" lang="ru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 </a:t>
            </a: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единое, взаимообусловленное, поступательное развитие различных отраслей науки и техники.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32"/>
          <p:cNvSpPr/>
          <p:nvPr/>
        </p:nvSpPr>
        <p:spPr>
          <a:xfrm>
            <a:off x="355425" y="4486850"/>
            <a:ext cx="569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Лаборатория Юстуса фон Либиха в Гисене. Рисунок середины XIX в</a:t>
            </a:r>
            <a:endParaRPr b="1"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32"/>
          <p:cNvSpPr txBox="1"/>
          <p:nvPr/>
        </p:nvSpPr>
        <p:spPr>
          <a:xfrm>
            <a:off x="6223551" y="2755614"/>
            <a:ext cx="2678402" cy="20082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Узнайте из дополнительных источников информации, чем была полезна деятельность членов этой лаборатории.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3"/>
          <p:cNvSpPr/>
          <p:nvPr/>
        </p:nvSpPr>
        <p:spPr>
          <a:xfrm>
            <a:off x="1392030" y="0"/>
            <a:ext cx="6628883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Выяснить черты аграрной революции!</a:t>
            </a:r>
            <a:endParaRPr b="1" sz="3000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3"/>
          <p:cNvSpPr/>
          <p:nvPr/>
        </p:nvSpPr>
        <p:spPr>
          <a:xfrm>
            <a:off x="221875" y="651900"/>
            <a:ext cx="8694000" cy="17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667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XIX в. в Европе значительно увеличились площадь обрабатываемых земель и их плодородие. </a:t>
            </a:r>
            <a:endParaRPr b="1" sz="1300"/>
          </a:p>
          <a:p>
            <a:pPr indent="-2667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Внедрялись разнообразные технические новшества: сеялки, жатки, косилки, сеноворошилки и т. д. </a:t>
            </a:r>
            <a:endParaRPr b="1" sz="1300"/>
          </a:p>
          <a:p>
            <a:pPr indent="-2667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Постоянно совершенствовались металлический плуг и паровая молотилка, получившая широкое распространение во второй половине XIX в. 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33"/>
          <p:cNvSpPr/>
          <p:nvPr/>
        </p:nvSpPr>
        <p:spPr>
          <a:xfrm>
            <a:off x="390000" y="2700001"/>
            <a:ext cx="8364000" cy="13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то же время:</a:t>
            </a:r>
            <a:endParaRPr>
              <a:solidFill>
                <a:srgbClr val="0000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Внедрение новых машин осуществлялось медленно. </a:t>
            </a:r>
            <a:endParaRPr>
              <a:solidFill>
                <a:srgbClr val="0000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некоторых регионах Европы устаревшие, примитивные орудия труда сохранились до середины XX.</a:t>
            </a:r>
            <a:endParaRPr b="1" sz="21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33"/>
          <p:cNvSpPr/>
          <p:nvPr/>
        </p:nvSpPr>
        <p:spPr>
          <a:xfrm>
            <a:off x="3626874" y="4192325"/>
            <a:ext cx="2880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 cap="non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Почему?</a:t>
            </a:r>
            <a:endParaRPr b="1" sz="4100" cap="none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