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PT Sans Narrow"/>
      <p:regular r:id="rId22"/>
      <p:bold r:id="rId23"/>
    </p:embeddedFont>
    <p:embeddedFont>
      <p:font typeface="Open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7B7E8C0-091C-4D99-ACEE-EB1BF5F34D47}">
  <a:tblStyle styleId="{47B7E8C0-091C-4D99-ACEE-EB1BF5F34D4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PTSansNarrow-regular.fntdata"/><Relationship Id="rId21" Type="http://schemas.openxmlformats.org/officeDocument/2006/relationships/slide" Target="slides/slide15.xml"/><Relationship Id="rId24" Type="http://schemas.openxmlformats.org/officeDocument/2006/relationships/font" Target="fonts/OpenSans-regular.fntdata"/><Relationship Id="rId23" Type="http://schemas.openxmlformats.org/officeDocument/2006/relationships/font" Target="fonts/PTSansNarrow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OpenSans-italic.fntdata"/><Relationship Id="rId25" Type="http://schemas.openxmlformats.org/officeDocument/2006/relationships/font" Target="fonts/OpenSans-bold.fntdata"/><Relationship Id="rId27" Type="http://schemas.openxmlformats.org/officeDocument/2006/relationships/font" Target="fonts/OpenSans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ec7ea4ed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ec7ea4ed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ec7ea4eda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ec7ea4ed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ec7ea4eda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ec7ea4eda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ec7ea4eda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ec7ea4eda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ec7ea4eda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ec7ea4eda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ec7ea4eda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ec7ea4eda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f9900ea4c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f9900ea4c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f9900ea4c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f9900ea4c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f9900ea4c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f9900ea4c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f9900ea4c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f9900ea4c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f9900ea4c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f9900ea4c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f9900ea4c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f9900ea4c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f9900ea4c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f9900ea4c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ec7ea4ed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ec7ea4ed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История Беларуси 7 класс, 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урок 6</a:t>
            </a:r>
            <a:endParaRPr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3. Литература</a:t>
            </a:r>
            <a:endParaRPr/>
          </a:p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                                                                                     </a:t>
            </a:r>
            <a:r>
              <a:rPr b="1" lang="ru">
                <a:solidFill>
                  <a:srgbClr val="980000"/>
                </a:solidFill>
              </a:rPr>
              <a:t>1.</a:t>
            </a:r>
            <a:r>
              <a:rPr b="1" lang="ru"/>
              <a:t> </a:t>
            </a:r>
            <a:r>
              <a:rPr b="1" lang="ru">
                <a:solidFill>
                  <a:srgbClr val="980000"/>
                </a:solidFill>
              </a:rPr>
              <a:t>Н. Гусовский “Песнь о  </a:t>
            </a:r>
            <a:endParaRPr b="1"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980000"/>
                </a:solidFill>
              </a:rPr>
              <a:t>                                                                                         зубре”</a:t>
            </a:r>
            <a:r>
              <a:rPr lang="ru">
                <a:solidFill>
                  <a:srgbClr val="980000"/>
                </a:solidFill>
              </a:rPr>
              <a:t>, </a:t>
            </a:r>
            <a:r>
              <a:rPr b="1" lang="ru">
                <a:solidFill>
                  <a:srgbClr val="980000"/>
                </a:solidFill>
              </a:rPr>
              <a:t>Рим, латинский </a:t>
            </a:r>
            <a:endParaRPr b="1">
              <a:solidFill>
                <a:srgbClr val="98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>
                <a:solidFill>
                  <a:srgbClr val="980000"/>
                </a:solidFill>
              </a:rPr>
              <a:t>                                                                                 </a:t>
            </a:r>
            <a:r>
              <a:rPr b="1" lang="ru">
                <a:solidFill>
                  <a:srgbClr val="980000"/>
                </a:solidFill>
              </a:rPr>
              <a:t> язык. Издана в 1523 г. в   </a:t>
            </a:r>
            <a:endParaRPr b="1"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980000"/>
                </a:solidFill>
              </a:rPr>
              <a:t>                                                                                         Кракове .  </a:t>
            </a:r>
            <a:r>
              <a:rPr b="1" lang="ru"/>
              <a:t>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                                                                                       </a:t>
            </a:r>
            <a:r>
              <a:rPr b="1" lang="ru">
                <a:solidFill>
                  <a:srgbClr val="980000"/>
                </a:solidFill>
              </a:rPr>
              <a:t> </a:t>
            </a:r>
            <a:r>
              <a:rPr b="1" lang="ru">
                <a:solidFill>
                  <a:srgbClr val="000000"/>
                </a:solidFill>
              </a:rPr>
              <a:t>2.    </a:t>
            </a:r>
            <a:r>
              <a:rPr b="1" lang="ru">
                <a:solidFill>
                  <a:srgbClr val="000000"/>
                </a:solidFill>
              </a:rPr>
              <a:t>Ян Вислицкий  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00000"/>
                </a:solidFill>
              </a:rPr>
              <a:t>                                                                                        “Прусская война” 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00000"/>
                </a:solidFill>
              </a:rPr>
              <a:t>                                                                                        (о событиях 1409 -1411гг.);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                                                                                      </a:t>
            </a:r>
            <a:r>
              <a:rPr b="1" lang="ru">
                <a:solidFill>
                  <a:srgbClr val="980000"/>
                </a:solidFill>
              </a:rPr>
              <a:t> 3. Памятники белорусско- </a:t>
            </a:r>
            <a:endParaRPr b="1"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980000"/>
                </a:solidFill>
              </a:rPr>
              <a:t>                                                                                        литовского летописания</a:t>
            </a:r>
            <a:endParaRPr b="1"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980000"/>
                </a:solidFill>
              </a:rPr>
              <a:t>                                                                                         XVI в.;</a:t>
            </a:r>
            <a:endParaRPr b="1"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             </a:t>
            </a:r>
            <a:r>
              <a:rPr lang="ru"/>
              <a:t>                                                                 </a:t>
            </a:r>
            <a:endParaRPr/>
          </a:p>
        </p:txBody>
      </p:sp>
      <p:pic>
        <p:nvPicPr>
          <p:cNvPr id="124" name="Google Shape;124;p22"/>
          <p:cNvPicPr preferRelativeResize="0"/>
          <p:nvPr/>
        </p:nvPicPr>
        <p:blipFill rotWithShape="1">
          <a:blip r:embed="rId3">
            <a:alphaModFix/>
          </a:blip>
          <a:srcRect b="16499" l="0" r="0" t="0"/>
          <a:stretch/>
        </p:blipFill>
        <p:spPr>
          <a:xfrm>
            <a:off x="110950" y="1266325"/>
            <a:ext cx="5273750" cy="330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311700" y="5307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4</a:t>
            </a:r>
            <a:r>
              <a:rPr lang="ru" sz="3000"/>
              <a:t>. Культовое и оборонительное зодчество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500" y="618111"/>
            <a:ext cx="3763874" cy="251166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3"/>
          <p:cNvSpPr txBox="1"/>
          <p:nvPr/>
        </p:nvSpPr>
        <p:spPr>
          <a:xfrm>
            <a:off x="86025" y="3139275"/>
            <a:ext cx="4524900" cy="6426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/>
              <a:t>Церковь Рождества Богородицы в Мурованке. </a:t>
            </a:r>
            <a:endParaRPr b="1" i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/>
              <a:t>Щучинский район, 1516 - 1524 гг.</a:t>
            </a:r>
            <a:endParaRPr b="1" i="1"/>
          </a:p>
        </p:txBody>
      </p:sp>
      <p:pic>
        <p:nvPicPr>
          <p:cNvPr id="133" name="Google Shape;13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7575" y="618100"/>
            <a:ext cx="3668857" cy="245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3"/>
          <p:cNvSpPr txBox="1"/>
          <p:nvPr/>
        </p:nvSpPr>
        <p:spPr>
          <a:xfrm>
            <a:off x="4677175" y="3106875"/>
            <a:ext cx="4340400" cy="6426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/>
              <a:t>Михайловская церковь в Сынковичах. </a:t>
            </a:r>
            <a:endParaRPr b="1" i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/>
              <a:t>Зельвенский район</a:t>
            </a:r>
            <a:endParaRPr b="1" i="1"/>
          </a:p>
        </p:txBody>
      </p:sp>
      <p:sp>
        <p:nvSpPr>
          <p:cNvPr id="135" name="Google Shape;135;p23"/>
          <p:cNvSpPr txBox="1"/>
          <p:nvPr/>
        </p:nvSpPr>
        <p:spPr>
          <a:xfrm>
            <a:off x="151850" y="3647975"/>
            <a:ext cx="90771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Char char="-"/>
            </a:pPr>
            <a:r>
              <a:rPr b="1" lang="ru" sz="1800">
                <a:solidFill>
                  <a:srgbClr val="980000"/>
                </a:solidFill>
              </a:rPr>
              <a:t>Почему данные храмы называются храмами оборонительного типа?</a:t>
            </a:r>
            <a:endParaRPr b="1" sz="1800">
              <a:solidFill>
                <a:srgbClr val="98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Char char="-"/>
            </a:pPr>
            <a:r>
              <a:rPr b="1" lang="ru" sz="1800">
                <a:solidFill>
                  <a:srgbClr val="980000"/>
                </a:solidFill>
              </a:rPr>
              <a:t>Как научиться различать, узнавать эти храмы?</a:t>
            </a:r>
            <a:endParaRPr b="1" sz="1800">
              <a:solidFill>
                <a:srgbClr val="980000"/>
              </a:solidFill>
            </a:endParaRPr>
          </a:p>
        </p:txBody>
      </p:sp>
      <p:sp>
        <p:nvSpPr>
          <p:cNvPr id="136" name="Google Shape;136;p23"/>
          <p:cNvSpPr txBox="1"/>
          <p:nvPr/>
        </p:nvSpPr>
        <p:spPr>
          <a:xfrm>
            <a:off x="33450" y="4294800"/>
            <a:ext cx="9077100" cy="8964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800"/>
              <a:t>Только на землях ВКЛ в готическом и ренессансном ( т.е. западных) стилях строились православные храмы. Это является уникальной чертой архитектуры белорусских земель этого периода.</a:t>
            </a:r>
            <a:endParaRPr b="1" i="1"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type="title"/>
          </p:nvPr>
        </p:nvSpPr>
        <p:spPr>
          <a:xfrm>
            <a:off x="311700" y="1773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4. Культовое и оборонительное зодчество. Мирский замок. </a:t>
            </a:r>
            <a:r>
              <a:rPr lang="ru" sz="2400">
                <a:solidFill>
                  <a:srgbClr val="980000"/>
                </a:solidFill>
              </a:rPr>
              <a:t>Построен по приказу Юрия Ильинича в XVI в. </a:t>
            </a:r>
            <a:endParaRPr sz="2400">
              <a:solidFill>
                <a:srgbClr val="98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980000"/>
                </a:solidFill>
              </a:rPr>
              <a:t>( сочетание элементов готической и ренессансной архитектуры)</a:t>
            </a:r>
            <a:endParaRPr sz="2400"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4"/>
          <p:cNvSpPr txBox="1"/>
          <p:nvPr>
            <p:ph idx="1" type="body"/>
          </p:nvPr>
        </p:nvSpPr>
        <p:spPr>
          <a:xfrm>
            <a:off x="244775" y="244227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24"/>
          <p:cNvPicPr preferRelativeResize="0"/>
          <p:nvPr/>
        </p:nvPicPr>
        <p:blipFill rotWithShape="1">
          <a:blip r:embed="rId3">
            <a:alphaModFix/>
          </a:blip>
          <a:srcRect b="-9742" l="0" r="0" t="-6930"/>
          <a:stretch/>
        </p:blipFill>
        <p:spPr>
          <a:xfrm>
            <a:off x="1529098" y="1210650"/>
            <a:ext cx="6085826" cy="4018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type="title"/>
          </p:nvPr>
        </p:nvSpPr>
        <p:spPr>
          <a:xfrm>
            <a:off x="369075" y="1582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5. Изобразительное искусство в перв. пол. XVI в.</a:t>
            </a:r>
            <a:endParaRPr/>
          </a:p>
        </p:txBody>
      </p:sp>
      <p:sp>
        <p:nvSpPr>
          <p:cNvPr id="149" name="Google Shape;149;p25"/>
          <p:cNvSpPr txBox="1"/>
          <p:nvPr>
            <p:ph idx="1" type="body"/>
          </p:nvPr>
        </p:nvSpPr>
        <p:spPr>
          <a:xfrm>
            <a:off x="311700" y="920400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ru"/>
              <a:t>Новые  явления - появление </a:t>
            </a:r>
            <a:r>
              <a:rPr b="1" lang="ru">
                <a:solidFill>
                  <a:srgbClr val="980000"/>
                </a:solidFill>
              </a:rPr>
              <a:t>гравюры</a:t>
            </a:r>
            <a:r>
              <a:rPr b="1" lang="ru"/>
              <a:t> на дереве. В технике гравюры выполнялись иллюстрации к старопечатным книгам.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ru"/>
              <a:t>Сохранение традиций украшения </a:t>
            </a:r>
            <a:r>
              <a:rPr b="1" lang="ru">
                <a:solidFill>
                  <a:srgbClr val="980000"/>
                </a:solidFill>
              </a:rPr>
              <a:t>миниатюрами</a:t>
            </a:r>
            <a:r>
              <a:rPr b="1" lang="ru"/>
              <a:t> рукописных книг.</a:t>
            </a:r>
            <a:endParaRPr b="1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ru"/>
              <a:t>Сохранение традиций </a:t>
            </a:r>
            <a:r>
              <a:rPr b="1" lang="ru">
                <a:solidFill>
                  <a:srgbClr val="980000"/>
                </a:solidFill>
              </a:rPr>
              <a:t>ф</a:t>
            </a:r>
            <a:r>
              <a:rPr b="1" lang="ru">
                <a:solidFill>
                  <a:srgbClr val="980000"/>
                </a:solidFill>
              </a:rPr>
              <a:t>ресковых</a:t>
            </a:r>
            <a:r>
              <a:rPr b="1" lang="ru"/>
              <a:t> росписей.</a:t>
            </a:r>
            <a:endParaRPr b="1"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b="1" lang="ru"/>
              <a:t>Начало оформления </a:t>
            </a:r>
            <a:r>
              <a:rPr b="1" lang="ru">
                <a:solidFill>
                  <a:srgbClr val="980000"/>
                </a:solidFill>
              </a:rPr>
              <a:t>белорусской школы </a:t>
            </a:r>
            <a:endParaRPr b="1">
              <a:solidFill>
                <a:srgbClr val="98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980000"/>
                </a:solidFill>
              </a:rPr>
              <a:t>иконописи</a:t>
            </a:r>
            <a:r>
              <a:rPr b="1" lang="ru"/>
              <a:t> (местные + византийские + </a:t>
            </a:r>
            <a:endParaRPr b="1"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ru"/>
              <a:t>западноевропейскіе традиции).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 sz="1400"/>
              <a:t>                                                          </a:t>
            </a:r>
            <a:r>
              <a:rPr b="1" lang="ru" sz="1400">
                <a:solidFill>
                  <a:srgbClr val="980000"/>
                </a:solidFill>
              </a:rPr>
              <a:t>Фрески Благовещенской церкви Супрасльского монастыря.</a:t>
            </a:r>
            <a:endParaRPr b="1" sz="1400"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980000"/>
                </a:solidFill>
              </a:rPr>
              <a:t>                                                           </a:t>
            </a:r>
            <a:r>
              <a:rPr b="1" i="1" lang="ru" sz="1400">
                <a:solidFill>
                  <a:srgbClr val="000000"/>
                </a:solidFill>
              </a:rPr>
              <a:t>1557 г., созданы группой художников во главе с Нектарием </a:t>
            </a:r>
            <a:endParaRPr b="1" i="1" sz="14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2420" y="2239245"/>
            <a:ext cx="908750" cy="165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87000" y="2294813"/>
            <a:ext cx="908750" cy="1546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31575" y="2294826"/>
            <a:ext cx="908750" cy="1532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>
            <p:ph type="title"/>
          </p:nvPr>
        </p:nvSpPr>
        <p:spPr>
          <a:xfrm>
            <a:off x="359500" y="3016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Сделайте выводы, ответив на  вопросы:</a:t>
            </a:r>
            <a:endParaRPr/>
          </a:p>
        </p:txBody>
      </p:sp>
      <p:sp>
        <p:nvSpPr>
          <p:cNvPr id="158" name="Google Shape;158;p26"/>
          <p:cNvSpPr txBox="1"/>
          <p:nvPr>
            <p:ph idx="1" type="body"/>
          </p:nvPr>
        </p:nvSpPr>
        <p:spPr>
          <a:xfrm>
            <a:off x="311700" y="1094250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b="1" lang="ru" sz="2400"/>
              <a:t>Под каким культурным воздействием развивалась культура белорусских земель в  первой половине XVI в. ?</a:t>
            </a:r>
            <a:endParaRPr b="1" sz="2400"/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b="1" lang="ru" sz="2400"/>
              <a:t>Была ли эпоха Ренессанса на территории Беларуси долгой?</a:t>
            </a:r>
            <a:endParaRPr b="1" sz="2400"/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b="1" lang="ru" sz="2400"/>
              <a:t>Повлияла ли культура Ренессанса на дальнейшее развитие белорусской культуры?</a:t>
            </a:r>
            <a:endParaRPr b="1"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/>
          <p:nvPr>
            <p:ph type="title"/>
          </p:nvPr>
        </p:nvSpPr>
        <p:spPr>
          <a:xfrm>
            <a:off x="311700" y="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Проверьте себя. Соотнесите данные:</a:t>
            </a:r>
            <a:endParaRPr/>
          </a:p>
        </p:txBody>
      </p:sp>
      <p:sp>
        <p:nvSpPr>
          <p:cNvPr id="164" name="Google Shape;164;p27"/>
          <p:cNvSpPr txBox="1"/>
          <p:nvPr>
            <p:ph idx="1" type="body"/>
          </p:nvPr>
        </p:nvSpPr>
        <p:spPr>
          <a:xfrm>
            <a:off x="216075" y="611800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65" name="Google Shape;165;p27"/>
          <p:cNvGraphicFramePr/>
          <p:nvPr/>
        </p:nvGraphicFramePr>
        <p:xfrm>
          <a:off x="656125" y="821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{47B7E8C0-091C-4D99-ACEE-EB1BF5F34D47}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AutoNum type="arabicPeriod"/>
                      </a:pPr>
                      <a:r>
                        <a:rPr b="1" lang="ru" sz="1200"/>
                        <a:t>Н. Гусовский</a:t>
                      </a:r>
                      <a:endParaRPr b="1"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/>
                        <a:t>А. первая половина XVI в.</a:t>
                      </a:r>
                      <a:endParaRPr b="1" sz="12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/>
                        <a:t>2. Ф. Скорина</a:t>
                      </a:r>
                      <a:endParaRPr b="1"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/>
                        <a:t>Б. Церковь Рождества Богородицы в Мурованке</a:t>
                      </a:r>
                      <a:endParaRPr b="1" sz="12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/>
                        <a:t>3. Появление культуры Возрождения на белорусских землях</a:t>
                      </a:r>
                      <a:endParaRPr b="1"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/>
                        <a:t>В. 1523 г.</a:t>
                      </a:r>
                      <a:endParaRPr b="1" sz="12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/>
                        <a:t>4. Я. Вислицкий</a:t>
                      </a:r>
                      <a:endParaRPr b="1"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/>
                        <a:t>Г. 1517 г.</a:t>
                      </a:r>
                      <a:endParaRPr b="1" sz="12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/>
                        <a:t>5.  Нектарий</a:t>
                      </a:r>
                      <a:endParaRPr b="1"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/>
                        <a:t>Д. “Прусская война”</a:t>
                      </a:r>
                      <a:endParaRPr b="1" sz="12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/>
                        <a:t>6. Ю. Ильинич</a:t>
                      </a:r>
                      <a:endParaRPr b="1"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/>
                        <a:t>Ж. Михайловская церковь в Сынковичах</a:t>
                      </a:r>
                      <a:endParaRPr b="1" sz="12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/>
                        <a:t>7.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/>
                        <a:t>З. Фрески Благовещенской церкви Супрасльского монастыря</a:t>
                      </a:r>
                      <a:endParaRPr b="1" sz="12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/>
                        <a:t>8.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/>
                        <a:t>Е. Мирский замок</a:t>
                      </a:r>
                      <a:endParaRPr b="1" sz="12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66" name="Google Shape;16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2374" y="3495700"/>
            <a:ext cx="891263" cy="59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9150" y="4233724"/>
            <a:ext cx="977700" cy="653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Культура</a:t>
            </a:r>
            <a:endParaRPr/>
          </a:p>
        </p:txBody>
      </p:sp>
      <p:sp>
        <p:nvSpPr>
          <p:cNvPr id="73" name="Google Shape;73;p14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7 класс, </a:t>
            </a:r>
            <a:r>
              <a:rPr b="1" lang="ru"/>
              <a:t>урок 6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11700" y="627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План:</a:t>
            </a:r>
            <a:endParaRPr/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311700" y="7701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ru"/>
              <a:t>Распространение Возрождения (Ренессанса) и его проявления в культуре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ru"/>
              <a:t>Франциск Скорина - белорусский первопечатник, гуманист и просветитель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ru"/>
              <a:t>Литература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ru"/>
              <a:t>Культовое и оборонительное зодчество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ru"/>
              <a:t>Изобразительное искусство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980000"/>
                </a:solidFill>
              </a:rPr>
              <a:t>ЗАДАЧА: </a:t>
            </a:r>
            <a:endParaRPr b="1">
              <a:solidFill>
                <a:srgbClr val="980000"/>
              </a:solidFill>
            </a:endParaRPr>
          </a:p>
          <a:p>
            <a:pPr indent="-342900" lvl="0" marL="457200" rtl="0" algn="just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b="1" i="1" lang="ru">
                <a:solidFill>
                  <a:srgbClr val="000000"/>
                </a:solidFill>
              </a:rPr>
              <a:t>выяснить, что было особенного в культуре Возрождения на белорусских землях;</a:t>
            </a:r>
            <a:endParaRPr b="1" i="1">
              <a:solidFill>
                <a:srgbClr val="000000"/>
              </a:solidFill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b="1" i="1" lang="ru">
                <a:solidFill>
                  <a:srgbClr val="000000"/>
                </a:solidFill>
              </a:rPr>
              <a:t> определить в чем исключительное значение деятельности Франциска Скорины.</a:t>
            </a:r>
            <a:endParaRPr b="1" i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13507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ru"/>
              <a:t>Распространение Возрождения ( Ренессанса) и его проявления в культуре</a:t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ru"/>
              <a:t>Где и когда возникла культура Возрождения?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ru"/>
              <a:t>Почему она так называется?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ru"/>
              <a:t>Какие еще названия эта эпоха?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ru"/>
              <a:t>Перечислите имена наиболее известных деятелей культуры Возрождения в Западной Европе?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ru"/>
              <a:t>Какое учение  лежит в основе культуры Возрождения? В чем его суть?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ru"/>
              <a:t>Что изменилось в мироощущении человека эпохи Возрождения по сравнению с эпохой Средневековья?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ru"/>
              <a:t>Ушли ли идеи Возрождения в прошлое? Хорошо это или плохо для современного человека?</a:t>
            </a: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937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ru"/>
              <a:t>Распространение Возрождения ( Ренессанса)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и его проявления в культуре</a:t>
            </a:r>
            <a:endParaRPr/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Поработайте со словарем с термином “</a:t>
            </a:r>
            <a:r>
              <a:rPr b="1" lang="ru">
                <a:solidFill>
                  <a:srgbClr val="980000"/>
                </a:solidFill>
              </a:rPr>
              <a:t>Возрождение”</a:t>
            </a:r>
            <a:r>
              <a:rPr b="1" lang="ru"/>
              <a:t> ( </a:t>
            </a:r>
            <a:r>
              <a:rPr b="1" lang="ru" u="sng"/>
              <a:t>стр. 201)</a:t>
            </a:r>
            <a:endParaRPr b="1" u="sng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 u="sng"/>
              <a:t>ВОЗРОЖДЕНИЕ ( РЕНЕССАНС)</a:t>
            </a:r>
            <a:r>
              <a:rPr b="1" lang="ru"/>
              <a:t> - эпоха в истории культуры Европы, в том числе и ВКЛ в XVI в., которой свойственны светский характер культуры, интерес к человеку и его деятельности.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 u="sng"/>
              <a:t>ГУМАНИЗМ</a:t>
            </a:r>
            <a:r>
              <a:rPr b="1" lang="ru"/>
              <a:t> - учение эпохи Возрождения, провозглашающее свободу, ценность и независимость человека. 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ru"/>
              <a:t>Гуманисты верили в творческие силы человека и призывали его быть активным в их проявлении.</a:t>
            </a:r>
            <a:endParaRPr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1247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Дополните предложения, ознакомившись с информацией на стр. 39 - 40 учебника</a:t>
            </a:r>
            <a:endParaRPr sz="3000"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ru"/>
              <a:t>Культура Возрождения пришла в ВКЛ  в  ______ веке, что на _______века ________, чем в Италии.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ru"/>
              <a:t>Центрами  распространения идей Возрождения </a:t>
            </a:r>
            <a:r>
              <a:rPr b="1" lang="ru"/>
              <a:t>в ВКЛ были______, _____ и_______.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ru"/>
              <a:t>Ренессансная культура на белорусских землях сохраняла глубокую связь с ______.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ru"/>
              <a:t>Наиболее ярко  культура Возрождения на белорусских землях проявилась в возрастании интереса к _______ и __________, ___________.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ru"/>
              <a:t>Идеи Возрождения быстро распространялись благодаря новому техническому изобретению - ____________.</a:t>
            </a: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11700" y="2280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ru"/>
              <a:t>Распространение Возрождения ( Ренессанса)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и его проявления в культуре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311700" y="1565950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2400"/>
              <a:t>Расскажите об эпохе Возрождения на белорусских землях по плану:</a:t>
            </a:r>
            <a:endParaRPr b="1" i="1" sz="2400"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AutoNum type="arabicPeriod"/>
            </a:pPr>
            <a:r>
              <a:rPr b="1" lang="ru" sz="2400"/>
              <a:t>Время возникновения идей Возрождения в Западной Европе и ВКЛ.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ru" sz="2400"/>
              <a:t>Возрождение - это…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ru" sz="2400"/>
              <a:t>Основные особенности  эпохи Возрождения на белорусских землях: а)... б)... в)... г)....д)...</a:t>
            </a:r>
            <a:endParaRPr b="1" sz="24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/>
              <a:t>               </a:t>
            </a:r>
            <a:endParaRPr b="1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8340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2. Франциск Скорина -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белорусский первопечатник, гуманист и просветитель </a:t>
            </a:r>
            <a:endParaRPr sz="1400"/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3183625" y="2278075"/>
            <a:ext cx="6203100" cy="231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1</a:t>
            </a:r>
            <a:r>
              <a:rPr b="1" lang="ru" sz="2400"/>
              <a:t>.</a:t>
            </a:r>
            <a:r>
              <a:rPr b="1" lang="ru"/>
              <a:t>Заполните первую часть таблицы.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ru"/>
              <a:t>2. Прослушайте сообщения, по ходу делая пометки во второй части таблицы.</a:t>
            </a:r>
            <a:endParaRPr b="1"/>
          </a:p>
        </p:txBody>
      </p:sp>
      <p:graphicFrame>
        <p:nvGraphicFramePr>
          <p:cNvPr id="110" name="Google Shape;110;p20"/>
          <p:cNvGraphicFramePr/>
          <p:nvPr/>
        </p:nvGraphicFramePr>
        <p:xfrm>
          <a:off x="713475" y="4045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{47B7E8C0-091C-4D99-ACEE-EB1BF5F34D47}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Знаю</a:t>
                      </a:r>
                      <a:endParaRPr b="1"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Узнал</a:t>
                      </a:r>
                      <a:endParaRPr b="1"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900" y="1242513"/>
            <a:ext cx="2333301" cy="2658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97725" y="-9037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2. </a:t>
            </a:r>
            <a:r>
              <a:rPr lang="ru" sz="3000" u="sng"/>
              <a:t>Проверьте себя по теме</a:t>
            </a:r>
            <a:r>
              <a:rPr lang="ru" sz="3000"/>
              <a:t> “Франциск Скорина -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белорусский первопечатник, гуманист и просветитель” 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311700" y="920400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ru"/>
              <a:t>Где и когда родился Ф. Скорина?</a:t>
            </a:r>
            <a:endParaRPr b="1"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ru"/>
              <a:t>Где учился Ф. Скорина? Какое образование он получил?</a:t>
            </a:r>
            <a:endParaRPr b="1"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ru"/>
              <a:t>Каково было главное дело жизни Ф. Скорины?</a:t>
            </a:r>
            <a:endParaRPr b="1"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ru"/>
              <a:t>Где и когда Ф. Скорина издал первую книгу на языке, приближенном к старобелорусскому? Какую?</a:t>
            </a:r>
            <a:endParaRPr b="1"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ru"/>
              <a:t>Чем, кроме непосредственно печати книг, занимался Ф. Скорина?</a:t>
            </a:r>
            <a:endParaRPr b="1"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ru"/>
              <a:t>В каких городах печатал книги Ф. Скорина?</a:t>
            </a:r>
            <a:endParaRPr b="1"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ru"/>
              <a:t>Какие книги он печатал?</a:t>
            </a:r>
            <a:endParaRPr b="1"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ru"/>
              <a:t>Какие книги он напечатал в 1522 и 1525 гг.?</a:t>
            </a:r>
            <a:endParaRPr b="1"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ru"/>
              <a:t>Какие новшества Ф. Скорина ввел в печать книг?</a:t>
            </a:r>
            <a:endParaRPr b="1"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ru"/>
              <a:t>Назовите грани таланта Ф. Скорины?</a:t>
            </a:r>
            <a:endParaRPr b="1"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ru"/>
              <a:t>Как в гимназии г. Щучина чтут память об этом человеке?</a:t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