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  <p:sldMasterId id="2147483666" r:id="rId5"/>
    <p:sldMasterId id="2147483667" r:id="rId6"/>
    <p:sldMasterId id="2147483668" r:id="rId7"/>
    <p:sldMasterId id="2147483669" r:id="rId8"/>
    <p:sldMasterId id="2147483670" r:id="rId9"/>
    <p:sldMasterId id="2147483671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</p:sldIdLst>
  <p:sldSz cy="6858000" cx="12192000"/>
  <p:notesSz cx="6858000" cy="9144000"/>
  <p:embeddedFontLst>
    <p:embeddedFont>
      <p:font typeface="Corsiva"/>
      <p:regular r:id="rId28"/>
      <p:bold r:id="rId29"/>
      <p:italic r:id="rId30"/>
      <p:boldItalic r:id="rId31"/>
    </p:embeddedFont>
    <p:embeddedFont>
      <p:font typeface="Century Gothic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font" Target="fonts/Corsiva-regular.fntdata"/><Relationship Id="rId27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Corsiva-bold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Corsiva-boldItalic.fntdata"/><Relationship Id="rId30" Type="http://schemas.openxmlformats.org/officeDocument/2006/relationships/font" Target="fonts/Corsiva-italic.fntdata"/><Relationship Id="rId11" Type="http://schemas.openxmlformats.org/officeDocument/2006/relationships/notesMaster" Target="notesMasters/notesMaster1.xml"/><Relationship Id="rId33" Type="http://schemas.openxmlformats.org/officeDocument/2006/relationships/font" Target="fonts/CenturyGothic-bold.fntdata"/><Relationship Id="rId10" Type="http://schemas.openxmlformats.org/officeDocument/2006/relationships/slideMaster" Target="slideMasters/slideMaster7.xml"/><Relationship Id="rId32" Type="http://schemas.openxmlformats.org/officeDocument/2006/relationships/font" Target="fonts/CenturyGothic-regular.fntdata"/><Relationship Id="rId13" Type="http://schemas.openxmlformats.org/officeDocument/2006/relationships/slide" Target="slides/slide2.xml"/><Relationship Id="rId35" Type="http://schemas.openxmlformats.org/officeDocument/2006/relationships/font" Target="fonts/CenturyGothic-boldItalic.fntdata"/><Relationship Id="rId12" Type="http://schemas.openxmlformats.org/officeDocument/2006/relationships/slide" Target="slides/slide1.xml"/><Relationship Id="rId34" Type="http://schemas.openxmlformats.org/officeDocument/2006/relationships/font" Target="fonts/CenturyGothic-italic.fntdata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b8015afb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0b8015afb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2" type="body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685800" y="2193925"/>
            <a:ext cx="10820400" cy="402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6" name="Google Shape;106;p14"/>
          <p:cNvSpPr txBox="1"/>
          <p:nvPr>
            <p:ph idx="10" type="dt"/>
          </p:nvPr>
        </p:nvSpPr>
        <p:spPr>
          <a:xfrm>
            <a:off x="7908925" y="4314825"/>
            <a:ext cx="2911475" cy="374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1" type="ftr"/>
          </p:nvPr>
        </p:nvSpPr>
        <p:spPr>
          <a:xfrm>
            <a:off x="1371600" y="4324350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077200" y="14303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10" type="dt"/>
          </p:nvPr>
        </p:nvSpPr>
        <p:spPr>
          <a:xfrm>
            <a:off x="7813675" y="38100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1" type="ftr"/>
          </p:nvPr>
        </p:nvSpPr>
        <p:spPr>
          <a:xfrm>
            <a:off x="685800" y="381000"/>
            <a:ext cx="6991350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813675" y="38100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85800" y="379412"/>
            <a:ext cx="69913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0" name="Google Shape;150;p20"/>
          <p:cNvSpPr txBox="1"/>
          <p:nvPr>
            <p:ph idx="2" type="body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1" name="Google Shape;151;p20"/>
          <p:cNvSpPr txBox="1"/>
          <p:nvPr>
            <p:ph idx="10" type="dt"/>
          </p:nvPr>
        </p:nvSpPr>
        <p:spPr>
          <a:xfrm>
            <a:off x="7813675" y="38100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0"/>
          <p:cNvSpPr txBox="1"/>
          <p:nvPr>
            <p:ph idx="11" type="ftr"/>
          </p:nvPr>
        </p:nvSpPr>
        <p:spPr>
          <a:xfrm>
            <a:off x="685800" y="379412"/>
            <a:ext cx="69913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5" name="Google Shape;165;p22"/>
          <p:cNvSpPr txBox="1"/>
          <p:nvPr>
            <p:ph idx="10" type="dt"/>
          </p:nvPr>
        </p:nvSpPr>
        <p:spPr>
          <a:xfrm>
            <a:off x="7813675" y="379412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11" type="ftr"/>
          </p:nvPr>
        </p:nvSpPr>
        <p:spPr>
          <a:xfrm>
            <a:off x="685800" y="379412"/>
            <a:ext cx="69913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2"/>
          <p:cNvSpPr txBox="1"/>
          <p:nvPr>
            <p:ph idx="12" type="sldNum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4"/>
          <p:cNvSpPr txBox="1"/>
          <p:nvPr>
            <p:ph idx="1" type="body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24"/>
          <p:cNvSpPr txBox="1"/>
          <p:nvPr>
            <p:ph idx="10" type="dt"/>
          </p:nvPr>
        </p:nvSpPr>
        <p:spPr>
          <a:xfrm>
            <a:off x="7813675" y="379412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4"/>
          <p:cNvSpPr txBox="1"/>
          <p:nvPr>
            <p:ph idx="11" type="ftr"/>
          </p:nvPr>
        </p:nvSpPr>
        <p:spPr>
          <a:xfrm>
            <a:off x="685800" y="381000"/>
            <a:ext cx="69913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4"/>
          <p:cNvSpPr txBox="1"/>
          <p:nvPr>
            <p:ph idx="12" type="sldNum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толбец с тремя рисунками">
  <p:cSld name="Столбец с тремя рисунками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" name="Google Shape;25;p4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6" name="Google Shape;26;p4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7" name="Google Shape;27;p4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4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9" name="Google Shape;29;p4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0" name="Google Shape;30;p4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" name="Google Shape;31;p4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32" name="Google Shape;32;p4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ри колонки">
  <p:cSld name="Три колонки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0" name="Google Shape;40;p5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5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2" name="Google Shape;42;p5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5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анорамная фотография с подписью">
  <p:cSld name="Панорамная фотография с подписью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/>
          <p:nvPr>
            <p:ph idx="2" type="pic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8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10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10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7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TOP.png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85800" y="2193925"/>
            <a:ext cx="10820400" cy="402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TOP.png" id="96" name="Google Shape;9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0-HD-BTM.png" id="97" name="Google Shape;9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13"/>
          <p:cNvSpPr txBox="1"/>
          <p:nvPr>
            <p:ph idx="1" type="body"/>
          </p:nvPr>
        </p:nvSpPr>
        <p:spPr>
          <a:xfrm>
            <a:off x="685800" y="2193925"/>
            <a:ext cx="10820400" cy="402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0" type="dt"/>
          </p:nvPr>
        </p:nvSpPr>
        <p:spPr>
          <a:xfrm>
            <a:off x="7908925" y="4314825"/>
            <a:ext cx="2911475" cy="374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1" type="ftr"/>
          </p:nvPr>
        </p:nvSpPr>
        <p:spPr>
          <a:xfrm>
            <a:off x="1371600" y="4324350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077200" y="14303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TOP.png" id="110" name="Google Shape;110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0-HD-BTM.png" id="111" name="Google Shape;11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685800" y="2193925"/>
            <a:ext cx="10820400" cy="402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0" type="dt"/>
          </p:nvPr>
        </p:nvSpPr>
        <p:spPr>
          <a:xfrm>
            <a:off x="7813675" y="38100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11" type="ftr"/>
          </p:nvPr>
        </p:nvSpPr>
        <p:spPr>
          <a:xfrm>
            <a:off x="685800" y="381000"/>
            <a:ext cx="6991350" cy="36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TOP.png" id="124" name="Google Shape;124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0-HD-BTM.png" id="125" name="Google Shape;12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685800" y="2193925"/>
            <a:ext cx="10820400" cy="402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7813675" y="38100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685800" y="379412"/>
            <a:ext cx="69913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TOP.png" id="138" name="Google Shape;138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0-HD-BTM.png" id="139" name="Google Shape;13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0" i="0" lang="ru-RU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10983912" y="27019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0" i="0" lang="ru-RU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42" name="Google Shape;142;p19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685800" y="2193925"/>
            <a:ext cx="10820400" cy="402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9"/>
          <p:cNvSpPr txBox="1"/>
          <p:nvPr>
            <p:ph idx="10" type="dt"/>
          </p:nvPr>
        </p:nvSpPr>
        <p:spPr>
          <a:xfrm>
            <a:off x="7813675" y="38100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19"/>
          <p:cNvSpPr txBox="1"/>
          <p:nvPr>
            <p:ph idx="11" type="ftr"/>
          </p:nvPr>
        </p:nvSpPr>
        <p:spPr>
          <a:xfrm>
            <a:off x="685800" y="379412"/>
            <a:ext cx="69913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19"/>
          <p:cNvSpPr txBox="1"/>
          <p:nvPr>
            <p:ph idx="12" type="sldNum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TOP.png" id="155" name="Google Shape;155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0-HD-BTM.png" id="156" name="Google Shape;15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685800" y="2193925"/>
            <a:ext cx="10820400" cy="402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9" name="Google Shape;159;p21"/>
          <p:cNvSpPr txBox="1"/>
          <p:nvPr>
            <p:ph idx="10" type="dt"/>
          </p:nvPr>
        </p:nvSpPr>
        <p:spPr>
          <a:xfrm>
            <a:off x="7813675" y="379412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21"/>
          <p:cNvSpPr txBox="1"/>
          <p:nvPr>
            <p:ph idx="11" type="ftr"/>
          </p:nvPr>
        </p:nvSpPr>
        <p:spPr>
          <a:xfrm>
            <a:off x="685800" y="379412"/>
            <a:ext cx="69913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21"/>
          <p:cNvSpPr txBox="1"/>
          <p:nvPr>
            <p:ph idx="12" type="sldNum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TOP.png" id="169" name="Google Shape;169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0-HD-BTM.png" id="170" name="Google Shape;17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>
            <p:ph type="title"/>
          </p:nvPr>
        </p:nvSpPr>
        <p:spPr>
          <a:xfrm>
            <a:off x="2895600" y="763587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685800" y="2193925"/>
            <a:ext cx="10820400" cy="402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3" name="Google Shape;173;p23"/>
          <p:cNvSpPr txBox="1"/>
          <p:nvPr>
            <p:ph idx="10" type="dt"/>
          </p:nvPr>
        </p:nvSpPr>
        <p:spPr>
          <a:xfrm>
            <a:off x="7813675" y="379412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23"/>
          <p:cNvSpPr txBox="1"/>
          <p:nvPr>
            <p:ph idx="11" type="ftr"/>
          </p:nvPr>
        </p:nvSpPr>
        <p:spPr>
          <a:xfrm>
            <a:off x="685800" y="381000"/>
            <a:ext cx="69913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23"/>
          <p:cNvSpPr txBox="1"/>
          <p:nvPr>
            <p:ph idx="12" type="sldNum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3.jpg"/><Relationship Id="rId5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/>
        </p:nvSpPr>
        <p:spPr>
          <a:xfrm>
            <a:off x="243900" y="522325"/>
            <a:ext cx="117042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7 классе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“ </a:t>
            </a:r>
            <a:r>
              <a:rPr b="1"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 Реформация и Контрреформация”</a:t>
            </a: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в”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/>
          <p:nvPr/>
        </p:nvSpPr>
        <p:spPr>
          <a:xfrm>
            <a:off x="1524001" y="2909"/>
            <a:ext cx="92067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F48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8F48"/>
                </a:solidFill>
                <a:latin typeface="Arial"/>
                <a:ea typeface="Arial"/>
                <a:cs typeface="Arial"/>
                <a:sym typeface="Arial"/>
              </a:rPr>
              <a:t>Результаты Реформации</a:t>
            </a:r>
            <a:endParaRPr/>
          </a:p>
        </p:txBody>
      </p:sp>
      <p:sp>
        <p:nvSpPr>
          <p:cNvPr id="252" name="Google Shape;252;p34"/>
          <p:cNvSpPr/>
          <p:nvPr/>
        </p:nvSpPr>
        <p:spPr>
          <a:xfrm>
            <a:off x="996300" y="1207950"/>
            <a:ext cx="10620600" cy="44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F48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FF8F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-RU" sz="3200" u="none" cap="none" strike="noStrike">
                <a:solidFill>
                  <a:srgbClr val="E7F2FF"/>
                </a:solidFill>
                <a:latin typeface="Arial"/>
                <a:ea typeface="Arial"/>
                <a:cs typeface="Arial"/>
                <a:sym typeface="Arial"/>
              </a:rPr>
              <a:t>1. Феодалы-протестанты занимали высшие государственные должности;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F48"/>
              </a:buClr>
              <a:buSzPts val="4000"/>
              <a:buFont typeface="Arial"/>
              <a:buAutoNum type="arabicPeriod" startAt="2"/>
            </a:pPr>
            <a:r>
              <a:rPr b="1" i="0" lang="ru-RU" sz="4000" u="none" cap="none" strike="noStrike">
                <a:solidFill>
                  <a:srgbClr val="FF8F48"/>
                </a:solidFill>
                <a:latin typeface="Arial"/>
                <a:ea typeface="Arial"/>
                <a:cs typeface="Arial"/>
                <a:sym typeface="Arial"/>
              </a:rPr>
              <a:t>1563г.- </a:t>
            </a:r>
            <a:r>
              <a:rPr b="1" i="0" lang="ru-RU" sz="3200" u="none" cap="none" strike="noStrike">
                <a:solidFill>
                  <a:srgbClr val="E7F2FF"/>
                </a:solidFill>
                <a:latin typeface="Arial"/>
                <a:ea typeface="Arial"/>
                <a:cs typeface="Arial"/>
                <a:sym typeface="Arial"/>
              </a:rPr>
              <a:t>издание  виленского  привилея</a:t>
            </a:r>
            <a:endParaRPr b="1" i="0" sz="3200" u="none" cap="none" strike="noStrike">
              <a:solidFill>
                <a:srgbClr val="E7F2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F2FF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E7F2FF"/>
                </a:solidFill>
                <a:latin typeface="Arial"/>
                <a:ea typeface="Arial"/>
                <a:cs typeface="Arial"/>
                <a:sym typeface="Arial"/>
              </a:rPr>
              <a:t>Сигизмунда II Августа , уравнявшего в правах всю шляхту РП;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F48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FF8F48"/>
                </a:solidFill>
                <a:latin typeface="Arial"/>
                <a:ea typeface="Arial"/>
                <a:cs typeface="Arial"/>
                <a:sym typeface="Arial"/>
              </a:rPr>
              <a:t>3. 1573г.- </a:t>
            </a:r>
            <a:r>
              <a:rPr b="1" i="0" lang="ru-RU" sz="3200" u="none" cap="none" strike="noStrike">
                <a:solidFill>
                  <a:srgbClr val="E7F2FF"/>
                </a:solidFill>
                <a:latin typeface="Arial"/>
                <a:ea typeface="Arial"/>
                <a:cs typeface="Arial"/>
                <a:sym typeface="Arial"/>
              </a:rPr>
              <a:t>принятие акта о свободе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F2FF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E7F2FF"/>
                </a:solidFill>
                <a:latin typeface="Arial"/>
                <a:ea typeface="Arial"/>
                <a:cs typeface="Arial"/>
                <a:sym typeface="Arial"/>
              </a:rPr>
              <a:t>вероисповедания Варшавской </a:t>
            </a:r>
            <a:r>
              <a:rPr b="1" i="0" lang="ru-RU" sz="3200" u="none" cap="none" strike="noStrike">
                <a:solidFill>
                  <a:srgbClr val="E7F2FF"/>
                </a:solidFill>
                <a:latin typeface="Arial"/>
                <a:ea typeface="Arial"/>
                <a:cs typeface="Arial"/>
                <a:sym typeface="Arial"/>
              </a:rPr>
              <a:t>к</a:t>
            </a:r>
            <a:r>
              <a:rPr b="1" i="0" lang="ru-RU" sz="3200" u="none" cap="none" strike="noStrike">
                <a:solidFill>
                  <a:srgbClr val="E7F2FF"/>
                </a:solidFill>
                <a:latin typeface="Arial"/>
                <a:ea typeface="Arial"/>
                <a:cs typeface="Arial"/>
                <a:sym typeface="Arial"/>
              </a:rPr>
              <a:t>онфедерацией, текст которой вошёл в III Статут ВКЛ;</a:t>
            </a:r>
            <a:endParaRPr b="1" i="0" sz="3200" u="none" cap="none" strike="noStrike">
              <a:solidFill>
                <a:srgbClr val="FF8F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/>
          <p:nvPr/>
        </p:nvSpPr>
        <p:spPr>
          <a:xfrm>
            <a:off x="1524000" y="2909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F48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8F48"/>
                </a:solidFill>
                <a:latin typeface="Arial"/>
                <a:ea typeface="Arial"/>
                <a:cs typeface="Arial"/>
                <a:sym typeface="Arial"/>
              </a:rPr>
              <a:t>Значение Реформации</a:t>
            </a:r>
            <a:endParaRPr/>
          </a:p>
        </p:txBody>
      </p:sp>
      <p:sp>
        <p:nvSpPr>
          <p:cNvPr id="258" name="Google Shape;258;p35"/>
          <p:cNvSpPr txBox="1"/>
          <p:nvPr/>
        </p:nvSpPr>
        <p:spPr>
          <a:xfrm>
            <a:off x="335360" y="1052737"/>
            <a:ext cx="11593288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B"/>
              </a:buClr>
              <a:buSzPts val="2800"/>
              <a:buFont typeface="Arial"/>
              <a:buAutoNum type="arabicPeriod"/>
            </a:pPr>
            <a:r>
              <a:rPr b="1" i="0" lang="ru-RU" sz="2800" u="none" cap="none" strike="noStrike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Содействует распространению в обществе идей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B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      просвещения, гуманизма, веротерпимости, миролюбия;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B"/>
              </a:buClr>
              <a:buSzPts val="2800"/>
              <a:buFont typeface="Arial"/>
              <a:buAutoNum type="arabicPeriod" startAt="2"/>
            </a:pPr>
            <a:r>
              <a:rPr b="1" i="0" lang="ru-RU" sz="2800" u="none" cap="none" strike="noStrike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Способствует развитию публицистической литературы;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B"/>
              </a:buClr>
              <a:buSzPts val="2800"/>
              <a:buFont typeface="Arial"/>
              <a:buAutoNum type="arabicPeriod" startAt="2"/>
            </a:pPr>
            <a:r>
              <a:rPr b="1" i="0" lang="ru-RU" sz="2800" u="none" cap="none" strike="noStrike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Сымон  Будный, Василий Тяпинский, Андрей Волан, Лаврентий Крышковский выступали в защиту родного языка, высмеивали религиозных фанатиков, отстаивали свободу личности;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B"/>
              </a:buClr>
              <a:buSzPts val="2800"/>
              <a:buFont typeface="Arial"/>
              <a:buAutoNum type="arabicPeriod" startAt="2"/>
            </a:pPr>
            <a:r>
              <a:rPr b="1" i="0" lang="ru-RU" sz="2800" u="none" cap="none" strike="noStrike">
                <a:solidFill>
                  <a:srgbClr val="FFFBFB"/>
                </a:solidFill>
                <a:latin typeface="Arial"/>
                <a:ea typeface="Arial"/>
                <a:cs typeface="Arial"/>
                <a:sym typeface="Arial"/>
              </a:rPr>
              <a:t>Население белорусских земель ознакомилось с ценностями европейской культуры;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E7F2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/>
          <p:nvPr/>
        </p:nvSpPr>
        <p:spPr>
          <a:xfrm>
            <a:off x="502975" y="1196750"/>
            <a:ext cx="11191500" cy="30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Corsiva"/>
              <a:buNone/>
            </a:pPr>
            <a:r>
              <a:rPr b="1" i="0" lang="ru-RU" sz="96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Контрреформация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Corsiva"/>
              <a:buNone/>
            </a:pPr>
            <a:r>
              <a:rPr b="1" i="0" lang="ru-RU" sz="96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в Беларуси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/>
          <p:nvPr/>
        </p:nvSpPr>
        <p:spPr>
          <a:xfrm>
            <a:off x="4768675" y="0"/>
            <a:ext cx="71484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FAD"/>
              </a:buClr>
              <a:buSzPts val="6000"/>
              <a:buFont typeface="Corsiva"/>
              <a:buNone/>
            </a:pPr>
            <a:r>
              <a:rPr b="1" i="0" lang="ru-RU" sz="6000" u="none" cap="none" strike="noStrike">
                <a:solidFill>
                  <a:srgbClr val="FFAFAD"/>
                </a:solidFill>
                <a:latin typeface="Corsiva"/>
                <a:ea typeface="Corsiva"/>
                <a:cs typeface="Corsiva"/>
                <a:sym typeface="Corsiva"/>
              </a:rPr>
              <a:t>1569г.</a:t>
            </a:r>
            <a:r>
              <a:rPr b="1" i="0" lang="ru-RU" sz="4400" u="none" cap="none" strike="noStrike">
                <a:solidFill>
                  <a:srgbClr val="FFAFAD"/>
                </a:solidFill>
                <a:latin typeface="Corsiva"/>
                <a:ea typeface="Corsiva"/>
                <a:cs typeface="Corsiva"/>
                <a:sym typeface="Corsiva"/>
              </a:rPr>
              <a:t>- </a:t>
            </a:r>
            <a:r>
              <a:rPr b="1" i="0" lang="ru-RU" sz="4400" u="none" cap="none" strike="noStrike">
                <a:solidFill>
                  <a:srgbClr val="FFFBFB"/>
                </a:solidFill>
                <a:latin typeface="Corsiva"/>
                <a:ea typeface="Corsiva"/>
                <a:cs typeface="Corsiva"/>
                <a:sym typeface="Corsiva"/>
              </a:rPr>
              <a:t>виленский епископ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orsiva"/>
              <a:buNone/>
            </a:pPr>
            <a:r>
              <a:rPr b="1" i="0" lang="ru-RU" sz="4400" u="none" cap="none" strike="noStrike">
                <a:solidFill>
                  <a:srgbClr val="FFC000"/>
                </a:solidFill>
                <a:latin typeface="Corsiva"/>
                <a:ea typeface="Corsiva"/>
                <a:cs typeface="Corsiva"/>
                <a:sym typeface="Corsiva"/>
              </a:rPr>
              <a:t>Валериан Протасевич </a:t>
            </a:r>
            <a:r>
              <a:rPr b="1" i="0" lang="ru-RU" sz="4400" u="none" cap="none" strike="noStrike">
                <a:solidFill>
                  <a:srgbClr val="FFFBFB"/>
                </a:solidFill>
                <a:latin typeface="Corsiva"/>
                <a:ea typeface="Corsiva"/>
                <a:cs typeface="Corsiva"/>
                <a:sym typeface="Corsiva"/>
              </a:rPr>
              <a:t>пригласил в ВКЛ 13 представителей ордена </a:t>
            </a:r>
            <a:r>
              <a:rPr b="1" i="0" lang="ru-RU" sz="4400" u="none" cap="none" strike="noStrike">
                <a:solidFill>
                  <a:srgbClr val="FFC000"/>
                </a:solidFill>
                <a:latin typeface="Corsiva"/>
                <a:ea typeface="Corsiva"/>
                <a:cs typeface="Corsiva"/>
                <a:sym typeface="Corsiva"/>
              </a:rPr>
              <a:t>иезуитов</a:t>
            </a:r>
            <a:r>
              <a:rPr b="1" i="0" lang="ru-RU" sz="4400" u="none" cap="none" strike="noStrike">
                <a:solidFill>
                  <a:srgbClr val="FFFBFB"/>
                </a:solidFill>
                <a:latin typeface="Corsiva"/>
                <a:ea typeface="Corsiva"/>
                <a:cs typeface="Corsiva"/>
                <a:sym typeface="Corsiva"/>
              </a:rPr>
              <a:t>;</a:t>
            </a:r>
            <a:endParaRPr/>
          </a:p>
        </p:txBody>
      </p:sp>
      <p:pic>
        <p:nvPicPr>
          <p:cNvPr id="269" name="Google Shape;26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799" y="550823"/>
            <a:ext cx="3591000" cy="47625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270" name="Google Shape;270;p37"/>
          <p:cNvSpPr/>
          <p:nvPr/>
        </p:nvSpPr>
        <p:spPr>
          <a:xfrm>
            <a:off x="4372100" y="4401300"/>
            <a:ext cx="72450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Corsiva"/>
              <a:buNone/>
            </a:pPr>
            <a:r>
              <a:rPr b="1" i="0" lang="ru-RU" sz="6000" u="none" cap="none" strike="noStrike">
                <a:solidFill>
                  <a:srgbClr val="FFC000"/>
                </a:solidFill>
                <a:latin typeface="Corsiva"/>
                <a:ea typeface="Corsiva"/>
                <a:cs typeface="Corsiva"/>
                <a:sym typeface="Corsiva"/>
              </a:rPr>
              <a:t>Чем занимались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Corsiva"/>
              <a:buNone/>
            </a:pPr>
            <a:r>
              <a:rPr b="1" i="0" lang="ru-RU" sz="6000" u="none" cap="none" strike="noStrike">
                <a:solidFill>
                  <a:srgbClr val="FFC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b="1" i="0" lang="ru-RU" sz="6000" cap="none" strike="noStrike">
                <a:solidFill>
                  <a:srgbClr val="FFC000"/>
                </a:solidFill>
                <a:latin typeface="Corsiva"/>
                <a:ea typeface="Corsiva"/>
                <a:cs typeface="Corsiva"/>
                <a:sym typeface="Corsiva"/>
              </a:rPr>
              <a:t>иезуиты в ВКЛ?</a:t>
            </a:r>
            <a:endParaRPr b="1" i="0" sz="6000" cap="none" strike="noStrike">
              <a:solidFill>
                <a:srgbClr val="FFC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/>
        </p:nvSpPr>
        <p:spPr>
          <a:xfrm>
            <a:off x="321575" y="745475"/>
            <a:ext cx="7484400" cy="56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Открывают учебные заведения для светской молодёжи (коллегиумы), впоследствии переименованные в Академии (Вильно-1579г.);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Иезуитские коллегиумы были открыты в Полоцке, Пинске,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Гродно и Минске.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При иезуитских монастырях были открыты первые аптеки,     благотворительные госпитали;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4. Развивалось книгопечатание;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5. Способствовали распространению грамотности;</a:t>
            </a:r>
            <a:endParaRPr/>
          </a:p>
        </p:txBody>
      </p:sp>
      <p:sp>
        <p:nvSpPr>
          <p:cNvPr id="276" name="Google Shape;276;p38"/>
          <p:cNvSpPr txBox="1"/>
          <p:nvPr/>
        </p:nvSpPr>
        <p:spPr>
          <a:xfrm>
            <a:off x="4845789" y="4"/>
            <a:ext cx="563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E8B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4E8B"/>
                </a:solidFill>
                <a:latin typeface="Arial"/>
                <a:ea typeface="Arial"/>
                <a:cs typeface="Arial"/>
                <a:sym typeface="Arial"/>
              </a:rPr>
              <a:t>Деятельность иезуитов</a:t>
            </a:r>
            <a:endParaRPr/>
          </a:p>
        </p:txBody>
      </p:sp>
      <p:pic>
        <p:nvPicPr>
          <p:cNvPr id="277" name="Google Shape;2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0025" y="745479"/>
            <a:ext cx="3916093" cy="590669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8"/>
          <p:cNvSpPr txBox="1"/>
          <p:nvPr/>
        </p:nvSpPr>
        <p:spPr>
          <a:xfrm>
            <a:off x="8831250" y="6103525"/>
            <a:ext cx="3221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Пётр Скарга</a:t>
            </a:r>
            <a:endParaRPr b="1"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/>
          <p:nvPr/>
        </p:nvSpPr>
        <p:spPr>
          <a:xfrm>
            <a:off x="396575" y="0"/>
            <a:ext cx="11355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400"/>
              <a:buFont typeface="Corsiva"/>
              <a:buNone/>
            </a:pPr>
            <a:r>
              <a:rPr b="1" i="0" lang="ru-RU" sz="5400" u="none" cap="none" strike="noStrike">
                <a:solidFill>
                  <a:srgbClr val="FFC000"/>
                </a:solidFill>
                <a:latin typeface="Corsiva"/>
                <a:ea typeface="Corsiva"/>
                <a:cs typeface="Corsiva"/>
                <a:sym typeface="Corsiva"/>
              </a:rPr>
              <a:t>Особенности  контрреформации</a:t>
            </a:r>
            <a:endParaRPr/>
          </a:p>
        </p:txBody>
      </p:sp>
      <p:sp>
        <p:nvSpPr>
          <p:cNvPr id="284" name="Google Shape;284;p39"/>
          <p:cNvSpPr/>
          <p:nvPr/>
        </p:nvSpPr>
        <p:spPr>
          <a:xfrm>
            <a:off x="191344" y="692697"/>
            <a:ext cx="11737304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B"/>
              </a:buClr>
              <a:buSzPts val="4000"/>
              <a:buFont typeface="Corsiva"/>
              <a:buAutoNum type="arabicPeriod"/>
            </a:pPr>
            <a:r>
              <a:rPr b="1" i="0" lang="ru-RU" sz="4000" u="none" cap="none" strike="noStrike">
                <a:solidFill>
                  <a:srgbClr val="FFFBFB"/>
                </a:solidFill>
                <a:latin typeface="Corsiva"/>
                <a:ea typeface="Corsiva"/>
                <a:cs typeface="Corsiva"/>
                <a:sym typeface="Corsiva"/>
              </a:rPr>
              <a:t>Не приобрела такой жестокости, которая  наблюдалась в Западной Европе;</a:t>
            </a:r>
            <a:endParaRPr/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B"/>
              </a:buClr>
              <a:buSzPts val="4000"/>
              <a:buFont typeface="Corsiva"/>
              <a:buAutoNum type="arabicPeriod"/>
            </a:pPr>
            <a:r>
              <a:rPr b="1" i="0" lang="ru-RU" sz="4000" u="none" cap="none" strike="noStrike">
                <a:solidFill>
                  <a:srgbClr val="FFFBFB"/>
                </a:solidFill>
                <a:latin typeface="Corsiva"/>
                <a:ea typeface="Corsiva"/>
                <a:cs typeface="Corsiva"/>
                <a:sym typeface="Corsiva"/>
              </a:rPr>
              <a:t>Направлена  не только против протестантизма  но и против православной  церкви;                                   </a:t>
            </a:r>
            <a:endParaRPr/>
          </a:p>
        </p:txBody>
      </p:sp>
      <p:pic>
        <p:nvPicPr>
          <p:cNvPr id="285" name="Google Shape;28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175" y="3327375"/>
            <a:ext cx="3533400" cy="34314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  <a:reflection blurRad="0" dir="5400000" dist="5000" endA="0" endPos="28000" kx="0" rotWithShape="0" algn="bl" stA="38000" stPos="0" sy="-100000" ky="0"/>
          </a:effectLst>
        </p:spPr>
      </p:pic>
      <p:pic>
        <p:nvPicPr>
          <p:cNvPr id="286" name="Google Shape;28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1" y="3472524"/>
            <a:ext cx="5656500" cy="32346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/>
          <p:nvPr/>
        </p:nvSpPr>
        <p:spPr>
          <a:xfrm>
            <a:off x="2044202" y="-1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Corsiva"/>
              <a:buNone/>
            </a:pPr>
            <a:r>
              <a:rPr b="1" i="0" lang="ru-RU" sz="5400" u="none" cap="none" strike="noStrike">
                <a:solidFill>
                  <a:srgbClr val="FFFF00"/>
                </a:solidFill>
                <a:latin typeface="Corsiva"/>
                <a:ea typeface="Corsiva"/>
                <a:cs typeface="Corsiva"/>
                <a:sym typeface="Corsiva"/>
              </a:rPr>
              <a:t>Результаты контрреформации</a:t>
            </a:r>
            <a:endParaRPr/>
          </a:p>
        </p:txBody>
      </p:sp>
      <p:sp>
        <p:nvSpPr>
          <p:cNvPr id="292" name="Google Shape;292;p40"/>
          <p:cNvSpPr/>
          <p:nvPr/>
        </p:nvSpPr>
        <p:spPr>
          <a:xfrm>
            <a:off x="407375" y="889799"/>
            <a:ext cx="11665200" cy="5610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siva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1.  Религиозная веротерпимость была упразднена;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siva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2.  Сворачивается деятельность протестантских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siva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сборов, закрываются протестантские типографии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siva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и школы;</a:t>
            </a:r>
            <a:endParaRPr b="0" i="0" sz="3600" u="none" cap="none" strike="noStrike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siva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3.</a:t>
            </a:r>
            <a:r>
              <a:rPr b="0" i="0" lang="ru-RU" sz="3600" u="none" cap="none" strike="noStrike">
                <a:solidFill>
                  <a:srgbClr val="FFFFFF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b="1" i="0" lang="ru-RU" sz="3600" u="none" cap="none" strike="noStrike">
                <a:solidFill>
                  <a:srgbClr val="FFAFAD"/>
                </a:solidFill>
                <a:latin typeface="Corsiva"/>
                <a:ea typeface="Corsiva"/>
                <a:cs typeface="Corsiva"/>
                <a:sym typeface="Corsiva"/>
              </a:rPr>
              <a:t>1658г.</a:t>
            </a:r>
            <a:r>
              <a:rPr b="0" i="0" lang="ru-RU" sz="3600" u="none" cap="none" strike="noStrik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- </a:t>
            </a:r>
            <a:r>
              <a:rPr b="1" i="0" lang="ru-RU" sz="3600" u="none" cap="none" strike="noStrik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сейм РП постановил изгнать ариан из РП;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siva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4. Переход шляхты из кальвинизма в католичество;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siva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(</a:t>
            </a:r>
            <a:r>
              <a:rPr b="1" i="0" lang="ru-RU" sz="3600" u="none" cap="none" strike="noStrike">
                <a:solidFill>
                  <a:srgbClr val="FFAFAD"/>
                </a:solidFill>
                <a:latin typeface="Corsiva"/>
                <a:ea typeface="Corsiva"/>
                <a:cs typeface="Corsiva"/>
                <a:sym typeface="Corsiva"/>
              </a:rPr>
              <a:t>1668г.</a:t>
            </a:r>
            <a:r>
              <a:rPr b="0" i="0" lang="ru-RU" sz="3600" u="none" cap="none" strike="noStrike">
                <a:solidFill>
                  <a:srgbClr val="FFFFFF"/>
                </a:solidFill>
                <a:latin typeface="Corsiva"/>
                <a:ea typeface="Corsiva"/>
                <a:cs typeface="Corsiva"/>
                <a:sym typeface="Corsiva"/>
              </a:rPr>
              <a:t>-</a:t>
            </a:r>
            <a:r>
              <a:rPr b="1" i="0" lang="ru-RU" sz="3600" u="none" cap="none" strike="noStrike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с </a:t>
            </a:r>
            <a:r>
              <a:rPr b="1" i="0" lang="ru-RU" sz="3600" u="none" cap="none" strike="noStrike">
                <a:solidFill>
                  <a:srgbClr val="FFAFAD"/>
                </a:solidFill>
                <a:latin typeface="Corsiva"/>
                <a:ea typeface="Corsiva"/>
                <a:cs typeface="Corsiva"/>
                <a:sym typeface="Corsiva"/>
              </a:rPr>
              <a:t>1764г</a:t>
            </a:r>
            <a:r>
              <a:rPr b="1" i="0" lang="ru-RU" sz="3600" u="none" cap="none" strike="noStrik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.- за  смену веры грозила смертная казнь);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siva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5. Начинается процесс клерикализации культуры;</a:t>
            </a:r>
            <a:endParaRPr b="0" i="0" sz="3600" u="none" cap="none" strike="noStrike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siva"/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6. С к.XVIIв.-началась принудительная полонизация;</a:t>
            </a:r>
            <a:endParaRPr b="1" i="0" sz="3600" u="none" cap="none" strike="noStrike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siva"/>
              <a:buNone/>
            </a:pPr>
            <a:r>
              <a:rPr b="1" lang="ru-RU" sz="36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7. Возникновение “ диссидентского вопроса”.</a:t>
            </a:r>
            <a:endParaRPr b="1" sz="360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/>
          <p:nvPr/>
        </p:nvSpPr>
        <p:spPr>
          <a:xfrm>
            <a:off x="1026170" y="1268760"/>
            <a:ext cx="10209013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Font typeface="Arial"/>
              <a:buNone/>
            </a:pPr>
            <a:r>
              <a:rPr b="1" i="0" lang="ru-RU" sz="8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Домашнее задание: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A2"/>
              </a:buClr>
              <a:buSzPts val="8000"/>
              <a:buFont typeface="Arial"/>
              <a:buNone/>
            </a:pPr>
            <a:r>
              <a:rPr b="1" i="0" lang="ru-RU" sz="8000" u="none" cap="none" strike="noStrike">
                <a:solidFill>
                  <a:srgbClr val="FFCBA2"/>
                </a:solidFill>
                <a:latin typeface="Arial"/>
                <a:ea typeface="Arial"/>
                <a:cs typeface="Arial"/>
                <a:sym typeface="Arial"/>
              </a:rPr>
              <a:t>§ 13.</a:t>
            </a:r>
            <a:endParaRPr b="1" i="0" sz="8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/>
          <p:nvPr/>
        </p:nvSpPr>
        <p:spPr>
          <a:xfrm>
            <a:off x="1775520" y="980729"/>
            <a:ext cx="878687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F48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FF8F48"/>
                </a:solidFill>
                <a:latin typeface="Arial"/>
                <a:ea typeface="Arial"/>
                <a:cs typeface="Arial"/>
                <a:sym typeface="Arial"/>
              </a:rPr>
              <a:t>Реформация и контрреформация на территории Беларуси</a:t>
            </a:r>
            <a:endParaRPr/>
          </a:p>
        </p:txBody>
      </p:sp>
      <p:pic>
        <p:nvPicPr>
          <p:cNvPr id="197" name="Google Shape;19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862" y="3236483"/>
            <a:ext cx="2520280" cy="334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4192" y="3463265"/>
            <a:ext cx="2622796" cy="323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06018" y="3868089"/>
            <a:ext cx="3618300" cy="2712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/>
          <p:nvPr/>
        </p:nvSpPr>
        <p:spPr>
          <a:xfrm>
            <a:off x="1487488" y="-20743"/>
            <a:ext cx="916397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F2FF"/>
              </a:buClr>
              <a:buSzPts val="5200"/>
              <a:buFont typeface="Arial"/>
              <a:buNone/>
            </a:pPr>
            <a:r>
              <a:rPr b="1" i="0" lang="ru-RU" sz="5200" u="none" cap="none" strike="noStrike">
                <a:solidFill>
                  <a:srgbClr val="E7F2FF"/>
                </a:solidFill>
                <a:latin typeface="Arial"/>
                <a:ea typeface="Arial"/>
                <a:cs typeface="Arial"/>
                <a:sym typeface="Arial"/>
              </a:rPr>
              <a:t>Предпосылки реформации</a:t>
            </a:r>
            <a:endParaRPr/>
          </a:p>
        </p:txBody>
      </p:sp>
      <p:sp>
        <p:nvSpPr>
          <p:cNvPr id="205" name="Google Shape;205;p28"/>
          <p:cNvSpPr/>
          <p:nvPr/>
        </p:nvSpPr>
        <p:spPr>
          <a:xfrm>
            <a:off x="335360" y="856357"/>
            <a:ext cx="11737304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1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FFD961"/>
                </a:solidFill>
                <a:latin typeface="Arial"/>
                <a:ea typeface="Arial"/>
                <a:cs typeface="Arial"/>
                <a:sym typeface="Arial"/>
              </a:rPr>
              <a:t>1.  Соседство с лютеранской Пруссией;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1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FFD961"/>
                </a:solidFill>
                <a:latin typeface="Arial"/>
                <a:ea typeface="Arial"/>
                <a:cs typeface="Arial"/>
                <a:sym typeface="Arial"/>
              </a:rPr>
              <a:t>2.  Развитие книгопечатания в Европе;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1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FFD961"/>
                </a:solidFill>
                <a:latin typeface="Arial"/>
                <a:ea typeface="Arial"/>
                <a:cs typeface="Arial"/>
                <a:sym typeface="Arial"/>
              </a:rPr>
              <a:t>3.  Развитие внешнеторговых связей;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1"/>
              </a:buClr>
              <a:buSzPts val="3200"/>
              <a:buFont typeface="Arial"/>
              <a:buAutoNum type="arabicPeriod" startAt="4"/>
            </a:pPr>
            <a:r>
              <a:rPr b="1" i="0" lang="ru-RU" sz="3200" u="none" cap="none" strike="noStrike">
                <a:solidFill>
                  <a:srgbClr val="FFD961"/>
                </a:solidFill>
                <a:latin typeface="Arial"/>
                <a:ea typeface="Arial"/>
                <a:cs typeface="Arial"/>
                <a:sym typeface="Arial"/>
              </a:rPr>
              <a:t>Учёба выходцев из ВКЛ в европейских     университетах;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1"/>
              </a:buClr>
              <a:buSzPts val="3200"/>
              <a:buFont typeface="Arial"/>
              <a:buAutoNum type="arabicPeriod" startAt="4"/>
            </a:pPr>
            <a:r>
              <a:rPr b="1" i="0" lang="ru-RU" sz="3200" u="none" cap="none" strike="noStrike">
                <a:solidFill>
                  <a:srgbClr val="FFD961"/>
                </a:solidFill>
                <a:latin typeface="Arial"/>
                <a:ea typeface="Arial"/>
                <a:cs typeface="Arial"/>
                <a:sym typeface="Arial"/>
              </a:rPr>
              <a:t>Русское вольнодумство (ереси «стригольников» и     «нестяжателей»);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1"/>
              </a:buClr>
              <a:buSzPts val="3200"/>
              <a:buFont typeface="Arial"/>
              <a:buAutoNum type="arabicPeriod" startAt="4"/>
            </a:pPr>
            <a:r>
              <a:rPr b="1" i="0" lang="ru-RU" sz="3200" u="none" cap="none" strike="noStrike">
                <a:solidFill>
                  <a:srgbClr val="FFD961"/>
                </a:solidFill>
                <a:latin typeface="Arial"/>
                <a:ea typeface="Arial"/>
                <a:cs typeface="Arial"/>
                <a:sym typeface="Arial"/>
              </a:rPr>
              <a:t>Бегство еретиков в ВКЛ (Феодосий Косой, Артемий, Фома);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1"/>
              </a:buClr>
              <a:buSzPts val="3200"/>
              <a:buFont typeface="Arial"/>
              <a:buAutoNum type="arabicPeriod" startAt="4"/>
            </a:pPr>
            <a:r>
              <a:rPr b="1" i="0" lang="ru-RU" sz="3200" u="none" cap="none" strike="noStrike">
                <a:solidFill>
                  <a:srgbClr val="FFD961"/>
                </a:solidFill>
                <a:latin typeface="Arial"/>
                <a:ea typeface="Arial"/>
                <a:cs typeface="Arial"/>
                <a:sym typeface="Arial"/>
              </a:rPr>
              <a:t>Сложное положение православной церкви;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1"/>
              </a:buClr>
              <a:buSzPts val="3200"/>
              <a:buFont typeface="Arial"/>
              <a:buAutoNum type="arabicPeriod" startAt="4"/>
            </a:pPr>
            <a:r>
              <a:rPr b="1" i="0" lang="ru-RU" sz="3200" u="none" cap="none" strike="noStrike">
                <a:solidFill>
                  <a:srgbClr val="FFD961"/>
                </a:solidFill>
                <a:latin typeface="Arial"/>
                <a:ea typeface="Arial"/>
                <a:cs typeface="Arial"/>
                <a:sym typeface="Arial"/>
              </a:rPr>
              <a:t>Рост городов, развитие ремесла и  торговли, обострение противоречий;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/>
          <p:nvPr/>
        </p:nvSpPr>
        <p:spPr>
          <a:xfrm>
            <a:off x="191344" y="1"/>
            <a:ext cx="118093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1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FFD961"/>
                </a:solidFill>
                <a:latin typeface="Arial"/>
                <a:ea typeface="Arial"/>
                <a:cs typeface="Arial"/>
                <a:sym typeface="Arial"/>
              </a:rPr>
              <a:t>Особенности реформации в Беларуси</a:t>
            </a:r>
            <a:endParaRPr/>
          </a:p>
        </p:txBody>
      </p:sp>
      <p:sp>
        <p:nvSpPr>
          <p:cNvPr id="211" name="Google Shape;211;p29"/>
          <p:cNvSpPr txBox="1"/>
          <p:nvPr/>
        </p:nvSpPr>
        <p:spPr>
          <a:xfrm>
            <a:off x="192087" y="708025"/>
            <a:ext cx="11736387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 была обусловлена формированием капиталистических отношений;</a:t>
            </a:r>
            <a:endParaRPr/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Инициирована магнатами и  шляхтой, которых привлекала идея отобрать земельные владения и богатства Католической церкви. ; </a:t>
            </a:r>
            <a:endParaRPr/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Реформация стала для шляхты ВКЛ одним из средств борьбы за независимость, укрепления своего государства.</a:t>
            </a:r>
            <a:endParaRPr/>
          </a:p>
        </p:txBody>
      </p:sp>
      <p:pic>
        <p:nvPicPr>
          <p:cNvPr id="212" name="Google Shape;21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700" y="3068637"/>
            <a:ext cx="2606675" cy="37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3143250" y="4143375"/>
            <a:ext cx="2089150" cy="1938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Канцлер ВКЛ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Николай Радзивилл Чёрный</a:t>
            </a:r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4">
            <a:alphaModFix/>
          </a:blip>
          <a:srcRect b="3961" l="5929" r="5929" t="3961"/>
          <a:stretch/>
        </p:blipFill>
        <p:spPr>
          <a:xfrm>
            <a:off x="7104062" y="3067050"/>
            <a:ext cx="2520950" cy="36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/>
          <p:nvPr/>
        </p:nvSpPr>
        <p:spPr>
          <a:xfrm>
            <a:off x="9485312" y="3440112"/>
            <a:ext cx="2305050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Гетман ВКЛ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Николай Радзивилл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Рыжий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/>
          <p:nvPr/>
        </p:nvSpPr>
        <p:spPr>
          <a:xfrm>
            <a:off x="47328" y="0"/>
            <a:ext cx="1202533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F48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8F48"/>
                </a:solidFill>
                <a:latin typeface="Arial"/>
                <a:ea typeface="Arial"/>
                <a:cs typeface="Arial"/>
                <a:sym typeface="Arial"/>
              </a:rPr>
              <a:t>Этапы распространения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F48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8F48"/>
                </a:solidFill>
                <a:latin typeface="Arial"/>
                <a:ea typeface="Arial"/>
                <a:cs typeface="Arial"/>
                <a:sym typeface="Arial"/>
              </a:rPr>
              <a:t>кальвинизма</a:t>
            </a:r>
            <a:endParaRPr/>
          </a:p>
        </p:txBody>
      </p:sp>
      <p:sp>
        <p:nvSpPr>
          <p:cNvPr id="221" name="Google Shape;221;p30"/>
          <p:cNvSpPr/>
          <p:nvPr/>
        </p:nvSpPr>
        <p:spPr>
          <a:xfrm>
            <a:off x="191344" y="1754327"/>
            <a:ext cx="11881319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F48"/>
              </a:buClr>
              <a:buSzPts val="3600"/>
              <a:buFont typeface="Arial"/>
              <a:buAutoNum type="arabicPeriod"/>
            </a:pPr>
            <a:r>
              <a:rPr b="1" i="0" lang="ru-RU" sz="3600" u="none" cap="none" strike="noStrike">
                <a:solidFill>
                  <a:srgbClr val="FF8F48"/>
                </a:solidFill>
                <a:latin typeface="Arial"/>
                <a:ea typeface="Arial"/>
                <a:cs typeface="Arial"/>
                <a:sym typeface="Arial"/>
              </a:rPr>
              <a:t>1553г.- </a:t>
            </a: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Николай Радзивилл Черный основал первую кальвинистскую общину в Берестье;</a:t>
            </a:r>
            <a:endParaRPr b="1" i="0" sz="2800" u="none" cap="none" strike="noStrike">
              <a:solidFill>
                <a:srgbClr val="FF8F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F48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FF8F48"/>
                </a:solidFill>
                <a:latin typeface="Arial"/>
                <a:ea typeface="Arial"/>
                <a:cs typeface="Arial"/>
                <a:sym typeface="Arial"/>
              </a:rPr>
              <a:t>2. 1557г.- </a:t>
            </a:r>
            <a:r>
              <a:rPr b="1" i="0" lang="ru-RU" sz="2400" u="none" cap="none" strike="noStrike">
                <a:solidFill>
                  <a:srgbClr val="E7F2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основание центрального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Виленского  «гельветского»  сбора;</a:t>
            </a:r>
            <a:endParaRPr/>
          </a:p>
        </p:txBody>
      </p:sp>
      <p:pic>
        <p:nvPicPr>
          <p:cNvPr id="222" name="Google Shape;22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0728" y="3140968"/>
            <a:ext cx="4981935" cy="3437535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223" name="Google Shape;223;p30"/>
          <p:cNvSpPr txBox="1"/>
          <p:nvPr/>
        </p:nvSpPr>
        <p:spPr>
          <a:xfrm>
            <a:off x="839787" y="4149725"/>
            <a:ext cx="60960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Центрами кальвинизма стали Вильно, Берестье, Несвиж.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/>
          <p:nvPr/>
        </p:nvSpPr>
        <p:spPr>
          <a:xfrm>
            <a:off x="1641854" y="0"/>
            <a:ext cx="86896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Особенности кальвинизма в ВКЛ</a:t>
            </a:r>
            <a:endParaRPr/>
          </a:p>
        </p:txBody>
      </p:sp>
      <p:sp>
        <p:nvSpPr>
          <p:cNvPr id="229" name="Google Shape;229;p31"/>
          <p:cNvSpPr txBox="1"/>
          <p:nvPr/>
        </p:nvSpPr>
        <p:spPr>
          <a:xfrm>
            <a:off x="238125" y="708025"/>
            <a:ext cx="11664950" cy="378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Основное внимание уделялось созданию религиозных общин со сборами (храмами), школами, приютами, типографиями.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 главе общины стоял собственник имения.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Кальвинистские проповедники занимались распространением просвещения, переводом священных книг на местные языки.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Кальвинисты в  ВКЛ не запрещали смех, развлечения, дорогую одежду.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Лютеранство принимали преимущественно мещане иностранного происхождения (немцы) в больших городах.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b="1" i="0" lang="ru-RU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1560-е гг. </a:t>
            </a: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ВКЛ распространились идеи </a:t>
            </a:r>
            <a:r>
              <a:rPr b="1" i="1" lang="ru-RU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антитринитариев</a:t>
            </a: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(от греч. anti — против, лат. trinitas — троица).</a:t>
            </a:r>
            <a:endParaRPr/>
          </a:p>
        </p:txBody>
      </p:sp>
      <p:pic>
        <p:nvPicPr>
          <p:cNvPr id="230" name="Google Shape;230;p31"/>
          <p:cNvPicPr preferRelativeResize="0"/>
          <p:nvPr/>
        </p:nvPicPr>
        <p:blipFill rotWithShape="1">
          <a:blip r:embed="rId3">
            <a:alphaModFix/>
          </a:blip>
          <a:srcRect b="5900" l="0" r="0" t="5900"/>
          <a:stretch/>
        </p:blipFill>
        <p:spPr>
          <a:xfrm>
            <a:off x="8543925" y="4454525"/>
            <a:ext cx="3348037" cy="221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7687" y="4494212"/>
            <a:ext cx="3227387" cy="2312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062" y="4494212"/>
            <a:ext cx="3455987" cy="230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/>
          <p:nvPr/>
        </p:nvSpPr>
        <p:spPr>
          <a:xfrm>
            <a:off x="119336" y="0"/>
            <a:ext cx="1188132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F48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8F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-RU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Арианство-</a:t>
            </a:r>
            <a:r>
              <a:rPr b="1" i="0" lang="ru-RU" sz="5400" u="none" cap="none" strike="noStrike">
                <a:solidFill>
                  <a:srgbClr val="FF8F4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течение в  кальвинизме, или движение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ru-RU" sz="2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антитринитариев</a:t>
            </a: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(литовские братья);</a:t>
            </a:r>
            <a:endParaRPr/>
          </a:p>
        </p:txBody>
      </p:sp>
      <p:sp>
        <p:nvSpPr>
          <p:cNvPr id="238" name="Google Shape;238;p32"/>
          <p:cNvSpPr/>
          <p:nvPr/>
        </p:nvSpPr>
        <p:spPr>
          <a:xfrm>
            <a:off x="139960" y="1354217"/>
            <a:ext cx="11932704" cy="4555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F48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8F48"/>
                </a:solidFill>
                <a:latin typeface="Arial"/>
                <a:ea typeface="Arial"/>
                <a:cs typeface="Arial"/>
                <a:sym typeface="Arial"/>
              </a:rPr>
              <a:t>Основные положения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Отрицали догмат о триединстве бога;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Не признавали крещение младенцев;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Считали Иисуса Христа только человеком; 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Выступали против смертной казни, призывали к миролюбию. 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Некоторые из лидеров этого христианского течения (Якуб из Калиновки,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Павел из Визны) начали выступать за отмену крепостного права. 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F48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8F48"/>
                </a:solidFill>
                <a:latin typeface="Arial"/>
                <a:ea typeface="Arial"/>
                <a:cs typeface="Arial"/>
                <a:sym typeface="Arial"/>
              </a:rPr>
              <a:t>       Распространено: </a:t>
            </a:r>
            <a:r>
              <a:rPr b="1" i="0" lang="ru-RU" sz="2800" u="none" cap="none" strike="noStrike">
                <a:solidFill>
                  <a:srgbClr val="FFCBA2"/>
                </a:solidFill>
                <a:latin typeface="Arial"/>
                <a:ea typeface="Arial"/>
                <a:cs typeface="Arial"/>
                <a:sym typeface="Arial"/>
              </a:rPr>
              <a:t>Новогрудское и Брестское воеводства;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A2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FFCBA2"/>
                </a:solidFill>
                <a:latin typeface="Arial"/>
                <a:ea typeface="Arial"/>
                <a:cs typeface="Arial"/>
                <a:sym typeface="Arial"/>
              </a:rPr>
              <a:t>   XIVв.- </a:t>
            </a:r>
            <a:r>
              <a:rPr b="1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Новогрудок, Лоск, Клецк, Ивье, Любеч, Несвиж;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3"/>
          <p:cNvPicPr preferRelativeResize="0"/>
          <p:nvPr/>
        </p:nvPicPr>
        <p:blipFill rotWithShape="1">
          <a:blip r:embed="rId3">
            <a:alphaModFix/>
          </a:blip>
          <a:srcRect b="10443" l="15549" r="1195" t="1652"/>
          <a:stretch/>
        </p:blipFill>
        <p:spPr>
          <a:xfrm>
            <a:off x="192087" y="3789362"/>
            <a:ext cx="3132137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/>
          <p:cNvPicPr preferRelativeResize="0"/>
          <p:nvPr/>
        </p:nvPicPr>
        <p:blipFill rotWithShape="1">
          <a:blip r:embed="rId4">
            <a:alphaModFix/>
          </a:blip>
          <a:srcRect b="15350" l="19033" r="0" t="0"/>
          <a:stretch/>
        </p:blipFill>
        <p:spPr>
          <a:xfrm>
            <a:off x="192087" y="188912"/>
            <a:ext cx="3132137" cy="344963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3"/>
          <p:cNvSpPr txBox="1"/>
          <p:nvPr/>
        </p:nvSpPr>
        <p:spPr>
          <a:xfrm>
            <a:off x="3719512" y="3500437"/>
            <a:ext cx="7921625" cy="2432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собственные средства Василий Тяпинский и Сымон Будный организовали типографии, где издавали книги на старобелорусском языке.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собственном имении </a:t>
            </a:r>
            <a:r>
              <a:rPr b="1" i="0" lang="ru-RU" sz="32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около 1570 г. </a:t>
            </a: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В. Тяпинский издал на старобелорусском и церковнославянском языках «Евангелие». </a:t>
            </a:r>
            <a:endParaRPr/>
          </a:p>
        </p:txBody>
      </p:sp>
      <p:sp>
        <p:nvSpPr>
          <p:cNvPr id="246" name="Google Shape;246;p33"/>
          <p:cNvSpPr txBox="1"/>
          <p:nvPr/>
        </p:nvSpPr>
        <p:spPr>
          <a:xfrm>
            <a:off x="3471862" y="836612"/>
            <a:ext cx="8456612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Наиболее яркими представителями Реформации на белорусских землях кроме братьев Радзивиллов были Андрей Волан, Сымон Будный,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Лаврентий Крышковский, Василий Тяпинский.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5_След самолета">
  <a:themeElements>
    <a:clrScheme name="След самолета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След самолета">
  <a:themeElements>
    <a:clrScheme name="След самолета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След самолета">
  <a:themeElements>
    <a:clrScheme name="След самолета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След самолета">
  <a:themeElements>
    <a:clrScheme name="След самолета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След самолета">
  <a:themeElements>
    <a:clrScheme name="След самолета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_След самолета">
  <a:themeElements>
    <a:clrScheme name="След самолета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6_След самолета">
  <a:themeElements>
    <a:clrScheme name="След самолета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