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Tahoma"/>
      <p:regular r:id="rId18"/>
      <p:bold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Tahom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Tahom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5e61e3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5e61e3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c64d2fdef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6c64d2fdef_2_12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c64d2fdef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c64d2fdef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64d2fde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c64d2fdef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c64d2fdef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c64d2fdef_2_8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c64d2fdef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6c64d2fdef_2_8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c64d2fdef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6c64d2fdef_2_9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c64d2fdef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6c64d2fdef_2_10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c64d2fdef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6c64d2fdef_2_10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c64d2fdef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6c64d2fdef_2_11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c64d2fdef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c64d2fdef_2_1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600200" y="1143000"/>
            <a:ext cx="6096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682750" y="3057525"/>
            <a:ext cx="58610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85800" y="102870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85800" y="2114550"/>
            <a:ext cx="7772400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85800" y="102870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85800" y="2114550"/>
            <a:ext cx="3810000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2114550"/>
            <a:ext cx="3810000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85800" y="102870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85800" y="102870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3400425" y="-600075"/>
            <a:ext cx="234315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772150" y="1771650"/>
            <a:ext cx="3429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809750" y="-95250"/>
            <a:ext cx="3429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85800" y="1028700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5800" y="2114550"/>
            <a:ext cx="7772400" cy="234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FmmvHuld0s0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3efw6Y8FqLY" TargetMode="External"/><Relationship Id="rId6" Type="http://schemas.openxmlformats.org/officeDocument/2006/relationships/image" Target="../media/image5.jpg"/><Relationship Id="rId7" Type="http://schemas.openxmlformats.org/officeDocument/2006/relationships/hyperlink" Target="http://www.youtube.com/watch?v=j9VzKpLbRX0" TargetMode="External"/><Relationship Id="rId8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://www.youtube.com/watch?v=s4oM_IJ1FLE" TargetMode="External"/><Relationship Id="rId8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418100" y="986100"/>
            <a:ext cx="82203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Государственное учреждение образования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«Гимназия №2 г. Солигорска»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1700">
                <a:solidFill>
                  <a:schemeClr val="dk1"/>
                </a:solidFill>
              </a:rPr>
              <a:t>Людмила Антоновна Ларчик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Учитель истории и обществоведения высшей квалификационной категории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2600">
                <a:solidFill>
                  <a:schemeClr val="dk1"/>
                </a:solidFill>
              </a:rPr>
              <a:t>Урок истории Средних веков в 6 классе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 </a:t>
            </a:r>
            <a:r>
              <a:rPr b="1" lang="ru" sz="2100">
                <a:solidFill>
                  <a:schemeClr val="dk1"/>
                </a:solidFill>
              </a:rPr>
              <a:t>Тема урока : «Иран и Средняя Азия»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94" name="Google Shape;194;p34" title="Энциклопедия - 138 - Аль-Бируни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600" y="945550"/>
            <a:ext cx="3134075" cy="2350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34" title="Омар Хайям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75" y="103550"/>
            <a:ext cx="3286500" cy="246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 title="Энциклопедия - Абулькасим Фирдоуси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4224" y="2992200"/>
            <a:ext cx="2767600" cy="20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/>
          <p:nvPr/>
        </p:nvSpPr>
        <p:spPr>
          <a:xfrm>
            <a:off x="523500" y="2571750"/>
            <a:ext cx="2115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Омар Хайям</a:t>
            </a:r>
            <a:endParaRPr b="1" sz="1800"/>
          </a:p>
        </p:txBody>
      </p:sp>
      <p:sp>
        <p:nvSpPr>
          <p:cNvPr id="198" name="Google Shape;198;p34"/>
          <p:cNvSpPr txBox="1"/>
          <p:nvPr/>
        </p:nvSpPr>
        <p:spPr>
          <a:xfrm>
            <a:off x="3867000" y="3296100"/>
            <a:ext cx="1696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Аль Бируни</a:t>
            </a:r>
            <a:endParaRPr b="1" sz="1800"/>
          </a:p>
        </p:txBody>
      </p:sp>
      <p:sp>
        <p:nvSpPr>
          <p:cNvPr id="199" name="Google Shape;199;p34"/>
          <p:cNvSpPr txBox="1"/>
          <p:nvPr/>
        </p:nvSpPr>
        <p:spPr>
          <a:xfrm>
            <a:off x="6927775" y="2490700"/>
            <a:ext cx="1539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Фирдоуси</a:t>
            </a:r>
            <a:endParaRPr b="1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475" y="1052025"/>
            <a:ext cx="5154075" cy="38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-59546" y="0"/>
            <a:ext cx="9203546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 b="1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4860032" y="1761660"/>
            <a:ext cx="416804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§26,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даты и термины.</a:t>
            </a:r>
            <a:endParaRPr b="1" i="0" sz="5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otvet.imgsmail.ru/download/68461edfe50e2092ce15f7d74b382c51_i-425.jpg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75" y="935150"/>
            <a:ext cx="3429124" cy="416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64039" y="-8"/>
            <a:ext cx="9015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Давайте повторим!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714350" y="964401"/>
            <a:ext cx="1630500" cy="4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1240г.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1242г.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988г.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1097г.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610г.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622г.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630г.</a:t>
            </a:r>
            <a:endParaRPr sz="3600"/>
          </a:p>
        </p:txBody>
      </p:sp>
      <p:sp>
        <p:nvSpPr>
          <p:cNvPr id="143" name="Google Shape;143;p27"/>
          <p:cNvSpPr txBox="1"/>
          <p:nvPr/>
        </p:nvSpPr>
        <p:spPr>
          <a:xfrm>
            <a:off x="2507300" y="903952"/>
            <a:ext cx="33435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Ислам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Коран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Мекка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Мухаммед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Медина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Мусульмане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Халиф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Мечеть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Минарет 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5929325" y="964450"/>
            <a:ext cx="2576100" cy="4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Хадж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Джихад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Медресе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Алгебра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Арабеска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Кааба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Халифат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mg.mycdn.me/getImage?disableStub=true&amp;type=VIDEO_S_720&amp;url=http%3A%2F%2Fvdp.mycdn.me%2FgetImage%3Fid%3D399048510093%26idx%3D1%26thumbType%3D37%26f%3D1&amp;signatureToken=xJjhfRdB4fK5N6NnlKHq_Q"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499" y="951570"/>
            <a:ext cx="9217024" cy="419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214282" y="1446601"/>
            <a:ext cx="8791188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Иран 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Средняя Азия</a:t>
            </a:r>
            <a:endParaRPr b="1" sz="9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udents.by/articles/71/1007179/PH05171.jpg"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1570"/>
            <a:ext cx="9144000" cy="419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-9125" y="51326"/>
            <a:ext cx="9060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202409" y="1071552"/>
            <a:ext cx="8848897" cy="3531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издавна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славились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Иран и Средняя Азия?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Стр. 158.</a:t>
            </a:r>
            <a:endParaRPr b="1"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 cap="none">
              <a:solidFill>
                <a:srgbClr val="7600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/>
          <p:nvPr/>
        </p:nvSpPr>
        <p:spPr>
          <a:xfrm>
            <a:off x="-100" y="5950"/>
            <a:ext cx="91440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 cap="none">
              <a:solidFill>
                <a:srgbClr val="7600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-28675" y="857250"/>
            <a:ext cx="92013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Докажите, что после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распада Арабского халифата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жизни населения 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этих стран очень часто 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роисходили перемены,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ухудш</a:t>
            </a:r>
            <a:r>
              <a:rPr b="1" lang="ru" sz="4000">
                <a:solidFill>
                  <a:schemeClr val="lt1"/>
                </a:solidFill>
              </a:rPr>
              <a:t>и</a:t>
            </a: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вшие их развитие.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Стр.159.</a:t>
            </a:r>
            <a:endParaRPr b="1" sz="40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media.izi.travel/406982c8-e17b-4af7-ab16-b95c29aa84bb/be1fa582-2f53-4e00-80c2-6bd90188b435_800x600.jpg" id="165" name="Google Shape;165;p30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media.izi.travel/406982c8-e17b-4af7-ab16-b95c29aa84bb/be1fa582-2f53-4e00-80c2-6bd90188b435_800x600.jpg" id="166" name="Google Shape;166;p30"/>
          <p:cNvSpPr/>
          <p:nvPr/>
        </p:nvSpPr>
        <p:spPr>
          <a:xfrm>
            <a:off x="307975" y="5953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0" y="895775"/>
            <a:ext cx="9180512" cy="19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Конец IX века- 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распад Арабского халифата;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Середина XI века- 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покорение Ирана и Средней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Азии турками-сельджуками;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Конец XII века- 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возвышение Хорезма;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Начало XIII века- 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наивысший расцвет государства шахов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Хорезма;                                                      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-65251" y="214296"/>
            <a:ext cx="920925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Перемены в Иране и Средней Азии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40505" y="3381840"/>
            <a:ext cx="9036496" cy="1638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1219г.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-вторжение войск Чингисхана в Среднюю Азию.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Середина XIII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создание Хулагу монгольского государства на захваченных территориях Ирана.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1370г.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захват Самарканда Тимуром.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1405г.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распад державы Тимура.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1"/>
          <p:cNvSpPr/>
          <p:nvPr/>
        </p:nvSpPr>
        <p:spPr>
          <a:xfrm>
            <a:off x="72000" y="2523375"/>
            <a:ext cx="9036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Шах-</a:t>
            </a:r>
            <a:r>
              <a:rPr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титул правителя государства в ряде стран Средней Азии и Иране.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/>
        </p:nvSpPr>
        <p:spPr>
          <a:xfrm>
            <a:off x="730875" y="63249"/>
            <a:ext cx="76821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4264875" y="1060700"/>
            <a:ext cx="47226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76003B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Кто же такой Тимур?</a:t>
            </a:r>
            <a:endParaRPr sz="3000">
              <a:solidFill>
                <a:srgbClr val="76003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76003B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Чем он прославился</a:t>
            </a:r>
            <a:r>
              <a:rPr b="1" lang="ru" sz="3000">
                <a:solidFill>
                  <a:srgbClr val="76003B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?</a:t>
            </a:r>
            <a:endParaRPr b="1" sz="3000" cap="none">
              <a:solidFill>
                <a:srgbClr val="7600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.pinimg.com/736x/54/a5/e5/54a5e5ed652ed034cfa772444b513733--timurid-empire-delhi-sultanate.jpg" id="181" name="Google Shape;18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77949" y="2101028"/>
            <a:ext cx="2320850" cy="294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амерлан" id="182" name="Google Shape;182;p32" title="Тамерлан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575" y="1325125"/>
            <a:ext cx="4059300" cy="30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9552"/>
            <a:ext cx="9144000" cy="435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/>
          <p:nvPr/>
        </p:nvSpPr>
        <p:spPr>
          <a:xfrm>
            <a:off x="176469" y="-4"/>
            <a:ext cx="85140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76003B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4800" cap="none">
              <a:solidFill>
                <a:srgbClr val="7600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/>
          <p:nvPr/>
        </p:nvSpPr>
        <p:spPr>
          <a:xfrm>
            <a:off x="112350" y="948450"/>
            <a:ext cx="89193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Какой вклад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развитие мировой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1" lang="ru"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ультуры и науки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внесли </a:t>
            </a:r>
            <a:r>
              <a:rPr b="1" lang="ru" sz="40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учёные,</a:t>
            </a: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поэты 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1" lang="ru" sz="40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писатели</a:t>
            </a: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Ирана</a:t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1" lang="ru" sz="40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Средней Азии?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own Marble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