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Lobster"/>
      <p:regular r:id="rId18"/>
    </p:embeddedFont>
    <p:embeddedFont>
      <p:font typeface="Average"/>
      <p:regular r:id="rId19"/>
    </p:embeddedFont>
    <p:embeddedFont>
      <p:font typeface="Oswald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Oswal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verage-regular.fntdata"/><Relationship Id="rId6" Type="http://schemas.openxmlformats.org/officeDocument/2006/relationships/slide" Target="slides/slide1.xml"/><Relationship Id="rId18" Type="http://schemas.openxmlformats.org/officeDocument/2006/relationships/font" Target="fonts/Lobster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017e42a40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017e42a4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0171df50c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0171df50c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0171df50c1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0171df50c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0171df50c1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0171df50c1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f90762192c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f90762192c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90762192c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90762192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95a0e7db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95a0e7db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f95a0e7db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f95a0e7db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95a0e7db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f95a0e7db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95a0e7db8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f95a0e7db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017e42a40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017e42a40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/>
        </p:nvSpPr>
        <p:spPr>
          <a:xfrm>
            <a:off x="253900" y="254550"/>
            <a:ext cx="87054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</a:t>
            </a: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читель истории и обществоведения высшей квалификационной категории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8 классе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 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“Германия во второй половине XIX- начале ХХ в.</a:t>
            </a:r>
            <a:r>
              <a:rPr b="1"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b="1"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/>
        </p:nvSpPr>
        <p:spPr>
          <a:xfrm>
            <a:off x="47325" y="0"/>
            <a:ext cx="900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Результат промышленного переворота:</a:t>
            </a:r>
            <a:endParaRPr sz="28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36" name="Google Shape;136;p22"/>
          <p:cNvSpPr txBox="1"/>
          <p:nvPr/>
        </p:nvSpPr>
        <p:spPr>
          <a:xfrm>
            <a:off x="149875" y="686325"/>
            <a:ext cx="67056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озникли крупные банковские и промышленные корпорации. Некоторые из них стали монополиями. (фирма Круппа);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Развивались новые отрасли промышленности — химическая и электротехническая.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Германские товары и капиталы активно направлялись за границу.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Усилилось имущественное расслоение.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начале XX в. треть населения Германии проживала в городах.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22"/>
          <p:cNvSpPr txBox="1"/>
          <p:nvPr/>
        </p:nvSpPr>
        <p:spPr>
          <a:xfrm>
            <a:off x="328375" y="4178200"/>
            <a:ext cx="8622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FCE5CD"/>
                </a:solidFill>
                <a:latin typeface="Lobster"/>
                <a:ea typeface="Lobster"/>
                <a:cs typeface="Lobster"/>
                <a:sym typeface="Lobster"/>
              </a:rPr>
              <a:t>Германия стала второй после США индустриальной державой мира</a:t>
            </a:r>
            <a:endParaRPr b="1" sz="2200">
              <a:solidFill>
                <a:srgbClr val="FCE5C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38" name="Google Shape;1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5475" y="859900"/>
            <a:ext cx="2095500" cy="27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/>
        </p:nvSpPr>
        <p:spPr>
          <a:xfrm>
            <a:off x="0" y="0"/>
            <a:ext cx="9144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D5A6BD"/>
                </a:solidFill>
                <a:latin typeface="Lobster"/>
                <a:ea typeface="Lobster"/>
                <a:cs typeface="Lobster"/>
                <a:sym typeface="Lobster"/>
              </a:rPr>
              <a:t>Внутренняя и внешняя политика.</a:t>
            </a:r>
            <a:endParaRPr sz="3600">
              <a:solidFill>
                <a:srgbClr val="D5A6B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44" name="Google Shape;144;p23"/>
          <p:cNvSpPr txBox="1"/>
          <p:nvPr/>
        </p:nvSpPr>
        <p:spPr>
          <a:xfrm>
            <a:off x="0" y="652125"/>
            <a:ext cx="9144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Вплоть до конца 1880-х гг. внутренняя политика в Германии определялась О. фон Бисмарком. </a:t>
            </a:r>
            <a:endParaRPr sz="17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45" name="Google Shape;145;p23"/>
          <p:cNvSpPr txBox="1"/>
          <p:nvPr/>
        </p:nvSpPr>
        <p:spPr>
          <a:xfrm>
            <a:off x="220875" y="1161650"/>
            <a:ext cx="6050700" cy="3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«Железный канцлер» активно боролся с внутренней оппозицией (социал-демократами и рабочими профсоюзами).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b="1" lang="ru" sz="2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1878 г.</a:t>
            </a: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«Закон против общественно опасных стремлений социал-демократов»(СДПГ находилась под запретом 12 лет).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то же время проводятся социальные реформы и вводится рабочее законодательство.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b="1" lang="ru" sz="2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1880-х гг.</a:t>
            </a: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были приняты законы о страховании рабочих на случай болезни, увечья, старости и неспособности к труду</a:t>
            </a:r>
            <a:r>
              <a:rPr lang="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4125" y="1203600"/>
            <a:ext cx="2562713" cy="374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/>
        </p:nvSpPr>
        <p:spPr>
          <a:xfrm>
            <a:off x="0" y="0"/>
            <a:ext cx="9144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D5A6BD"/>
                </a:solidFill>
                <a:latin typeface="Lobster"/>
                <a:ea typeface="Lobster"/>
                <a:cs typeface="Lobster"/>
                <a:sym typeface="Lobster"/>
              </a:rPr>
              <a:t>В</a:t>
            </a:r>
            <a:r>
              <a:rPr lang="ru" sz="3600">
                <a:solidFill>
                  <a:srgbClr val="D5A6BD"/>
                </a:solidFill>
                <a:latin typeface="Lobster"/>
                <a:ea typeface="Lobster"/>
                <a:cs typeface="Lobster"/>
                <a:sym typeface="Lobster"/>
              </a:rPr>
              <a:t>нешняя политика.</a:t>
            </a:r>
            <a:endParaRPr sz="3600">
              <a:solidFill>
                <a:srgbClr val="D5A6B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52" name="Google Shape;152;p24"/>
          <p:cNvSpPr txBox="1"/>
          <p:nvPr/>
        </p:nvSpPr>
        <p:spPr>
          <a:xfrm>
            <a:off x="58025" y="738900"/>
            <a:ext cx="55035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❏"/>
            </a:pPr>
            <a:r>
              <a:rPr lang="ru" sz="1600">
                <a:solidFill>
                  <a:schemeClr val="dk1"/>
                </a:solidFill>
              </a:rPr>
              <a:t>С</a:t>
            </a:r>
            <a:r>
              <a:rPr lang="ru" sz="1600">
                <a:solidFill>
                  <a:schemeClr val="dk1"/>
                </a:solidFill>
              </a:rPr>
              <a:t>тремлением расширить свое влияние в Европе. 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❏"/>
            </a:pPr>
            <a:r>
              <a:rPr lang="ru" sz="1600">
                <a:solidFill>
                  <a:schemeClr val="dk1"/>
                </a:solidFill>
              </a:rPr>
              <a:t>Не допустить усиления Франции и ее сближения с Великобританией и Россией.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❏"/>
            </a:pPr>
            <a:r>
              <a:rPr lang="ru" sz="1600">
                <a:solidFill>
                  <a:schemeClr val="dk1"/>
                </a:solidFill>
              </a:rPr>
              <a:t>1880—1890-е гг. начало захвата колоний: Того и значительной части Камеруна в Африке, территорий в Юго-Западной Африке, а также в Азии и Океании.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❏"/>
            </a:pPr>
            <a:r>
              <a:rPr lang="ru" sz="1600">
                <a:solidFill>
                  <a:schemeClr val="dk1"/>
                </a:solidFill>
              </a:rPr>
              <a:t>обострение противоречий с Великобританией и Францией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❏"/>
            </a:pPr>
            <a:r>
              <a:rPr lang="ru" sz="1600">
                <a:solidFill>
                  <a:schemeClr val="dk1"/>
                </a:solidFill>
              </a:rPr>
              <a:t>Создание военных блоков: Тройственного союза (Германии, АвстроВенгрии и Италии) , и Антанты </a:t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</a:rPr>
              <a:t>( Франция, Россия и Великобритания). 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53" name="Google Shape;153;p24"/>
          <p:cNvSpPr txBox="1"/>
          <p:nvPr/>
        </p:nvSpPr>
        <p:spPr>
          <a:xfrm>
            <a:off x="478750" y="3988400"/>
            <a:ext cx="83895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rgbClr val="FCE5CD"/>
                </a:solidFill>
                <a:latin typeface="Lobster"/>
                <a:ea typeface="Lobster"/>
                <a:cs typeface="Lobster"/>
                <a:sym typeface="Lobster"/>
              </a:rPr>
              <a:t>Усиление противоречий между этими двумя блоками в конце концов привело к Первой мировой войне.</a:t>
            </a:r>
            <a:endParaRPr sz="2600">
              <a:solidFill>
                <a:srgbClr val="FCE5C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54" name="Google Shape;15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4675" y="882888"/>
            <a:ext cx="3739325" cy="285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607475" y="694200"/>
            <a:ext cx="80862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Домашнее задание:</a:t>
            </a:r>
            <a:endParaRPr b="1" sz="540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§7, </a:t>
            </a:r>
            <a:endParaRPr b="1" sz="540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подготовить дополнительную информацию о Вильгельме 1 и</a:t>
            </a:r>
            <a:endParaRPr b="1" sz="360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Отто фон Бисмарке.</a:t>
            </a:r>
            <a:endParaRPr b="1" sz="360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b="3344" l="0" r="546" t="0"/>
          <a:stretch/>
        </p:blipFill>
        <p:spPr>
          <a:xfrm>
            <a:off x="107700" y="112650"/>
            <a:ext cx="8938625" cy="49519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107688" y="3352750"/>
            <a:ext cx="8756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Германия во второй половине </a:t>
            </a:r>
            <a:endParaRPr sz="40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XIX- начале ХХ в.</a:t>
            </a:r>
            <a:endParaRPr sz="40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08000"/>
            <a:ext cx="5999550" cy="43829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5948700" y="1455750"/>
            <a:ext cx="31953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Какие страны Европы в середине XIX в. оставались раздробленными? 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2546375" y="0"/>
            <a:ext cx="4178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>
                <a:solidFill>
                  <a:srgbClr val="FF00FF"/>
                </a:solidFill>
                <a:latin typeface="Lobster"/>
                <a:ea typeface="Lobster"/>
                <a:cs typeface="Lobster"/>
                <a:sym typeface="Lobster"/>
              </a:rPr>
              <a:t>Вспомните!</a:t>
            </a:r>
            <a:endParaRPr sz="3400">
              <a:solidFill>
                <a:srgbClr val="FF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5948700" y="2647925"/>
            <a:ext cx="31953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Почему во время революции 1848 -1849 гг. не произошло объединения      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Германии?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/>
        </p:nvSpPr>
        <p:spPr>
          <a:xfrm>
            <a:off x="132150" y="36275"/>
            <a:ext cx="8879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00FF"/>
                </a:solidFill>
                <a:latin typeface="Average"/>
                <a:ea typeface="Average"/>
                <a:cs typeface="Average"/>
                <a:sym typeface="Average"/>
              </a:rPr>
              <a:t>Почему так важно Германии было объединиться и что мешало это сделать?</a:t>
            </a:r>
            <a:endParaRPr b="1" sz="2000">
              <a:solidFill>
                <a:srgbClr val="FF00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2183625" y="573100"/>
            <a:ext cx="4178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FFFF00"/>
                </a:solidFill>
                <a:latin typeface="Average"/>
                <a:ea typeface="Average"/>
                <a:cs typeface="Average"/>
                <a:sym typeface="Average"/>
              </a:rPr>
              <a:t>Причины объединения:</a:t>
            </a:r>
            <a:endParaRPr b="1" sz="2600">
              <a:solidFill>
                <a:srgbClr val="FFFF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311950" y="1124450"/>
            <a:ext cx="8633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AutoNum type="arabicPeriod"/>
            </a:pPr>
            <a:r>
              <a:rPr b="1" lang="ru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Ускорение экономического развития;</a:t>
            </a:r>
            <a:endParaRPr b="1"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AutoNum type="arabicPeriod"/>
            </a:pPr>
            <a:r>
              <a:rPr b="1" lang="ru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Необходимость</a:t>
            </a:r>
            <a:r>
              <a:rPr b="1" lang="ru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 создания общегерманского рынка;</a:t>
            </a:r>
            <a:endParaRPr b="1"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AutoNum type="arabicPeriod"/>
            </a:pPr>
            <a:r>
              <a:rPr b="1" lang="ru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Необходимость свободного передвижения товаров и рабочих;</a:t>
            </a:r>
            <a:endParaRPr b="1"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2408500" y="2082050"/>
            <a:ext cx="4178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FF00FF"/>
                </a:solidFill>
                <a:latin typeface="Average"/>
                <a:ea typeface="Average"/>
                <a:cs typeface="Average"/>
                <a:sym typeface="Average"/>
              </a:rPr>
              <a:t>Препятствия:</a:t>
            </a:r>
            <a:endParaRPr b="1" sz="2400">
              <a:solidFill>
                <a:srgbClr val="FF00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511425" y="2571750"/>
            <a:ext cx="7523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Соперничество между Пруссией и Австрией</a:t>
            </a:r>
            <a:endParaRPr b="1" sz="21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1313050" y="3112200"/>
            <a:ext cx="636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FFFF00"/>
                </a:solidFill>
                <a:latin typeface="Average"/>
                <a:ea typeface="Average"/>
                <a:cs typeface="Average"/>
                <a:sym typeface="Average"/>
              </a:rPr>
              <a:t>Благодаря чему стало возможным?</a:t>
            </a:r>
            <a:endParaRPr b="1" sz="2400">
              <a:solidFill>
                <a:srgbClr val="FFFF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449775" y="3698850"/>
            <a:ext cx="8284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экспансии самого сильного и наиболее процветающего немецкого государства — Пруссии.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/>
        </p:nvSpPr>
        <p:spPr>
          <a:xfrm>
            <a:off x="241050" y="0"/>
            <a:ext cx="8661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FF00FF"/>
                </a:solidFill>
                <a:latin typeface="Lobster"/>
                <a:ea typeface="Lobster"/>
                <a:cs typeface="Lobster"/>
                <a:sym typeface="Lobster"/>
              </a:rPr>
              <a:t>Как происходило объединение Германии?</a:t>
            </a:r>
            <a:endParaRPr sz="2800">
              <a:solidFill>
                <a:srgbClr val="FF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00" y="535850"/>
            <a:ext cx="4389176" cy="449157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4572000" y="573100"/>
            <a:ext cx="4454400" cy="4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FF00"/>
                </a:solidFill>
                <a:latin typeface="Average"/>
                <a:ea typeface="Average"/>
                <a:cs typeface="Average"/>
                <a:sym typeface="Average"/>
              </a:rPr>
              <a:t>1834г.-</a:t>
            </a:r>
            <a:r>
              <a:rPr lang="ru" sz="2000"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ru" sz="20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создание по инициативе Пруссии Германского таможенного союза;</a:t>
            </a:r>
            <a:endParaRPr sz="20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FF00"/>
                </a:solidFill>
                <a:latin typeface="Average"/>
                <a:ea typeface="Average"/>
                <a:cs typeface="Average"/>
                <a:sym typeface="Average"/>
              </a:rPr>
              <a:t>1861 г.</a:t>
            </a:r>
            <a:r>
              <a:rPr lang="ru" sz="20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 королем Пруссии стал Вильгельм I (1797—</a:t>
            </a:r>
            <a:endParaRPr sz="20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1888), правитель из династии Гогенцоллернов;</a:t>
            </a:r>
            <a:endParaRPr sz="20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Для укрепления своих позиций Вильгельм I назначил на пост министра-президента (главы правительства) опытного политического деятеля князя </a:t>
            </a:r>
            <a:r>
              <a:rPr b="1" lang="ru" sz="2000">
                <a:solidFill>
                  <a:srgbClr val="FFFF00"/>
                </a:solidFill>
                <a:latin typeface="Average"/>
                <a:ea typeface="Average"/>
                <a:cs typeface="Average"/>
                <a:sym typeface="Average"/>
              </a:rPr>
              <a:t>Отто фон Бисмарка (1815—1898).</a:t>
            </a:r>
            <a:endParaRPr b="1" sz="2000">
              <a:solidFill>
                <a:srgbClr val="FFFF00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/>
        </p:nvSpPr>
        <p:spPr>
          <a:xfrm>
            <a:off x="241050" y="0"/>
            <a:ext cx="8661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FF00FF"/>
                </a:solidFill>
                <a:latin typeface="Lobster"/>
                <a:ea typeface="Lobster"/>
                <a:cs typeface="Lobster"/>
                <a:sym typeface="Lobster"/>
              </a:rPr>
              <a:t>Как происходило объединение Германии?</a:t>
            </a:r>
            <a:endParaRPr sz="2800">
              <a:solidFill>
                <a:srgbClr val="FF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00" y="535850"/>
            <a:ext cx="4389176" cy="449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4534125" y="615600"/>
            <a:ext cx="4548600" cy="44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FF00"/>
                </a:solidFill>
              </a:rPr>
              <a:t>1864 г.</a:t>
            </a:r>
            <a:r>
              <a:rPr lang="ru" sz="2000">
                <a:solidFill>
                  <a:schemeClr val="dk1"/>
                </a:solidFill>
              </a:rPr>
              <a:t> Пруссия в союзе с Австрией разгромила Данию;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FF00"/>
                </a:solidFill>
              </a:rPr>
              <a:t>1866 г.</a:t>
            </a:r>
            <a:r>
              <a:rPr lang="ru" sz="2000">
                <a:solidFill>
                  <a:schemeClr val="dk1"/>
                </a:solidFill>
              </a:rPr>
              <a:t>Пруссия спровоцировала войну против Австрии, что привело к выходу Австрии из Германского союза;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FF00"/>
                </a:solidFill>
              </a:rPr>
              <a:t>Я</a:t>
            </a:r>
            <a:r>
              <a:rPr b="1" lang="ru" sz="2000">
                <a:solidFill>
                  <a:srgbClr val="FFFF00"/>
                </a:solidFill>
              </a:rPr>
              <a:t>нварь 1871 г.</a:t>
            </a:r>
            <a:r>
              <a:rPr lang="ru" sz="2000">
                <a:solidFill>
                  <a:schemeClr val="dk1"/>
                </a:solidFill>
              </a:rPr>
              <a:t> в Зеркальном зале Версальского дворца прусский король Вильгельм I был провозглашен </a:t>
            </a:r>
            <a:r>
              <a:rPr lang="ru" sz="20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императором Германии, а ее рейхсканцлером (главой правительства) стал О. фон Бисмарк.</a:t>
            </a:r>
            <a:endParaRPr sz="20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00">
                <a:solidFill>
                  <a:srgbClr val="FFF2CC"/>
                </a:solidFill>
              </a:rPr>
              <a:t>В новую империю вошли все германские государства и бывшие французские провинции Эльзас и Лотарингия</a:t>
            </a:r>
            <a:endParaRPr sz="2000">
              <a:solidFill>
                <a:srgbClr val="FFF2CC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cxnSp>
        <p:nvCxnSpPr>
          <p:cNvPr id="104" name="Google Shape;104;p19"/>
          <p:cNvCxnSpPr/>
          <p:nvPr/>
        </p:nvCxnSpPr>
        <p:spPr>
          <a:xfrm rot="10800000">
            <a:off x="1226150" y="3235425"/>
            <a:ext cx="3844800" cy="1298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" name="Google Shape;105;p19"/>
          <p:cNvCxnSpPr/>
          <p:nvPr/>
        </p:nvCxnSpPr>
        <p:spPr>
          <a:xfrm rot="10800000">
            <a:off x="1153550" y="3612825"/>
            <a:ext cx="3917400" cy="921300"/>
          </a:xfrm>
          <a:prstGeom prst="straightConnector1">
            <a:avLst/>
          </a:prstGeom>
          <a:noFill/>
          <a:ln cap="flat" cmpd="sng" w="28575">
            <a:solidFill>
              <a:srgbClr val="B6D7A8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/>
        </p:nvSpPr>
        <p:spPr>
          <a:xfrm>
            <a:off x="181375" y="0"/>
            <a:ext cx="8807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400">
                <a:solidFill>
                  <a:srgbClr val="DD7E6B"/>
                </a:solidFill>
                <a:latin typeface="Lobster"/>
                <a:ea typeface="Lobster"/>
                <a:cs typeface="Lobster"/>
                <a:sym typeface="Lobster"/>
              </a:rPr>
              <a:t>Государственный строй</a:t>
            </a:r>
            <a:endParaRPr b="1" sz="3400">
              <a:solidFill>
                <a:srgbClr val="DD7E6B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1062913" y="620950"/>
            <a:ext cx="6826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Конституционная монархия</a:t>
            </a:r>
            <a:endParaRPr b="1" sz="2600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113" name="Google Shape;113;p20"/>
          <p:cNvCxnSpPr/>
          <p:nvPr/>
        </p:nvCxnSpPr>
        <p:spPr>
          <a:xfrm flipH="1">
            <a:off x="2343313" y="1097125"/>
            <a:ext cx="2154600" cy="585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4" name="Google Shape;114;p20"/>
          <p:cNvSpPr txBox="1"/>
          <p:nvPr/>
        </p:nvSpPr>
        <p:spPr>
          <a:xfrm>
            <a:off x="348288" y="1524275"/>
            <a:ext cx="39321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660000"/>
                </a:solidFill>
                <a:latin typeface="Average"/>
                <a:ea typeface="Average"/>
                <a:cs typeface="Average"/>
                <a:sym typeface="Average"/>
              </a:rPr>
              <a:t>22 монархии</a:t>
            </a:r>
            <a:endParaRPr b="1" sz="2800">
              <a:solidFill>
                <a:srgbClr val="660000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660000"/>
                </a:solidFill>
                <a:latin typeface="Average"/>
                <a:ea typeface="Average"/>
                <a:cs typeface="Average"/>
                <a:sym typeface="Average"/>
              </a:rPr>
              <a:t>(Пруссия, Бавария, Саксония и др.)</a:t>
            </a:r>
            <a:endParaRPr b="1" sz="1800">
              <a:solidFill>
                <a:srgbClr val="66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115" name="Google Shape;115;p20"/>
          <p:cNvCxnSpPr/>
          <p:nvPr/>
        </p:nvCxnSpPr>
        <p:spPr>
          <a:xfrm>
            <a:off x="4497925" y="1097125"/>
            <a:ext cx="2938200" cy="498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6" name="Google Shape;116;p20"/>
          <p:cNvSpPr txBox="1"/>
          <p:nvPr/>
        </p:nvSpPr>
        <p:spPr>
          <a:xfrm>
            <a:off x="5723875" y="1524275"/>
            <a:ext cx="32646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274E13"/>
                </a:solidFill>
                <a:latin typeface="Average"/>
                <a:ea typeface="Average"/>
                <a:cs typeface="Average"/>
                <a:sym typeface="Average"/>
              </a:rPr>
              <a:t>3 вольных города</a:t>
            </a:r>
            <a:endParaRPr b="1" sz="2800">
              <a:solidFill>
                <a:srgbClr val="274E1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274E13"/>
                </a:solidFill>
                <a:latin typeface="Average"/>
                <a:ea typeface="Average"/>
                <a:cs typeface="Average"/>
                <a:sym typeface="Average"/>
              </a:rPr>
              <a:t>(Гамбург, Бремен и Любек).</a:t>
            </a:r>
            <a:endParaRPr b="1" sz="1800">
              <a:solidFill>
                <a:srgbClr val="274E1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384575" y="2417075"/>
            <a:ext cx="8509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0000"/>
                </a:solidFill>
              </a:rPr>
              <a:t>Конституция 1871 г. закрепляла руководящую роль Пруссии в империи. </a:t>
            </a:r>
            <a:endParaRPr b="1" sz="18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0000"/>
                </a:solidFill>
              </a:rPr>
              <a:t>Императором мог быть только прусский король.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3750700" y="3074263"/>
            <a:ext cx="2082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Парламент</a:t>
            </a:r>
            <a:endParaRPr b="1" sz="26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cxnSp>
        <p:nvCxnSpPr>
          <p:cNvPr id="119" name="Google Shape;119;p20"/>
          <p:cNvCxnSpPr/>
          <p:nvPr/>
        </p:nvCxnSpPr>
        <p:spPr>
          <a:xfrm flipH="1">
            <a:off x="2655263" y="3518350"/>
            <a:ext cx="2154600" cy="498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0" name="Google Shape;120;p20"/>
          <p:cNvCxnSpPr/>
          <p:nvPr/>
        </p:nvCxnSpPr>
        <p:spPr>
          <a:xfrm>
            <a:off x="4809875" y="3518350"/>
            <a:ext cx="2125500" cy="446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1" name="Google Shape;121;p20"/>
          <p:cNvSpPr txBox="1"/>
          <p:nvPr/>
        </p:nvSpPr>
        <p:spPr>
          <a:xfrm>
            <a:off x="145000" y="3964750"/>
            <a:ext cx="3605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Верхняя палата </a:t>
            </a:r>
            <a:r>
              <a:rPr b="1" lang="ru" sz="2000">
                <a:solidFill>
                  <a:srgbClr val="660000"/>
                </a:solidFill>
                <a:latin typeface="Lobster"/>
                <a:ea typeface="Lobster"/>
                <a:cs typeface="Lobster"/>
                <a:sym typeface="Lobster"/>
              </a:rPr>
              <a:t>бундесрат</a:t>
            </a:r>
            <a:r>
              <a:rPr b="1" lang="ru" sz="1700">
                <a:solidFill>
                  <a:srgbClr val="660000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b="1" lang="ru" sz="2000">
                <a:solidFill>
                  <a:srgbClr val="660000"/>
                </a:solidFill>
                <a:latin typeface="Average"/>
                <a:ea typeface="Average"/>
                <a:cs typeface="Average"/>
                <a:sym typeface="Average"/>
              </a:rPr>
              <a:t>-</a:t>
            </a:r>
            <a:r>
              <a:rPr lang="ru">
                <a:solidFill>
                  <a:srgbClr val="660000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ru" sz="20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назначалась правительствами монархий и вольных городов.</a:t>
            </a:r>
            <a:endParaRPr sz="20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4572000" y="3977025"/>
            <a:ext cx="4416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Нижняя палата </a:t>
            </a:r>
            <a:r>
              <a:rPr b="1" lang="ru" sz="2000">
                <a:solidFill>
                  <a:srgbClr val="351C75"/>
                </a:solidFill>
                <a:latin typeface="Lobster"/>
                <a:ea typeface="Lobster"/>
                <a:cs typeface="Lobster"/>
                <a:sym typeface="Lobster"/>
              </a:rPr>
              <a:t>рейхстаг</a:t>
            </a:r>
            <a:r>
              <a:rPr b="1" lang="ru" sz="200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</a:t>
            </a:r>
            <a:r>
              <a:rPr b="1" lang="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избиралась мужчинами (кроме военнослужащих), достигшими 25 лет.</a:t>
            </a:r>
            <a:endParaRPr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/>
        </p:nvSpPr>
        <p:spPr>
          <a:xfrm>
            <a:off x="781000" y="0"/>
            <a:ext cx="7431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100">
                <a:solidFill>
                  <a:srgbClr val="FFF2CC"/>
                </a:solidFill>
                <a:latin typeface="Lobster"/>
                <a:ea typeface="Lobster"/>
                <a:cs typeface="Lobster"/>
                <a:sym typeface="Lobster"/>
              </a:rPr>
              <a:t>Экономическое развитие</a:t>
            </a:r>
            <a:endParaRPr b="1" sz="3100">
              <a:solidFill>
                <a:srgbClr val="FFF2CC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28" name="Google Shape;128;p21"/>
          <p:cNvSpPr txBox="1"/>
          <p:nvPr/>
        </p:nvSpPr>
        <p:spPr>
          <a:xfrm>
            <a:off x="114825" y="497000"/>
            <a:ext cx="8914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В 1870-е гг.</a:t>
            </a:r>
            <a:r>
              <a:rPr lang="ru" sz="2500">
                <a:solidFill>
                  <a:srgbClr val="EAD1DC"/>
                </a:solidFill>
                <a:latin typeface="Lobster"/>
                <a:ea typeface="Lobster"/>
                <a:cs typeface="Lobster"/>
                <a:sym typeface="Lobster"/>
              </a:rPr>
              <a:t> началось быстрое экономическое развитие Германии, </a:t>
            </a:r>
            <a:endParaRPr sz="2500">
              <a:solidFill>
                <a:srgbClr val="EAD1DC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В 1880-е гг. </a:t>
            </a:r>
            <a:r>
              <a:rPr lang="ru" sz="2500">
                <a:solidFill>
                  <a:srgbClr val="EAD1DC"/>
                </a:solidFill>
                <a:latin typeface="Lobster"/>
                <a:ea typeface="Lobster"/>
                <a:cs typeface="Lobster"/>
                <a:sym typeface="Lobster"/>
              </a:rPr>
              <a:t>завершился промышленный переворот.</a:t>
            </a:r>
            <a:endParaRPr sz="2500">
              <a:solidFill>
                <a:srgbClr val="EAD1DC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2300025" y="1309325"/>
            <a:ext cx="454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F6B2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Причины успеха:</a:t>
            </a:r>
            <a:endParaRPr b="1" sz="3000">
              <a:solidFill>
                <a:srgbClr val="F6B26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75" y="1880400"/>
            <a:ext cx="91440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</a:t>
            </a: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осле объединения страны </a:t>
            </a: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началось </a:t>
            </a: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формированию единого внутреннего рынка;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Германия получила в течение трех послевоенных лет огромную контрибуцию от Франции (5 млрд. франков);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неё же Германия получила земли, богатые железной рудой и каменным углем;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Внедрение в производство новейших технологий, достижений науки и техники;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Качества немецкого народа: чувство долга, умеренность, уважительное отношение к труду.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