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69" r:id="rId2"/>
    <p:sldId id="260" r:id="rId3"/>
    <p:sldId id="268" r:id="rId4"/>
    <p:sldId id="261" r:id="rId5"/>
    <p:sldId id="278" r:id="rId6"/>
    <p:sldId id="279" r:id="rId7"/>
    <p:sldId id="271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77" r:id="rId23"/>
    <p:sldId id="26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B5F2F3-54DA-4C18-8E2D-80A839B42258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59F06B2-CD16-46AF-AB9B-6CF3BFB7AFEE}">
      <dgm:prSet/>
      <dgm:spPr/>
      <dgm:t>
        <a:bodyPr/>
        <a:lstStyle/>
        <a:p>
          <a:r>
            <a:rPr lang="ru-RU" dirty="0"/>
            <a:t>Понятие уголовного права</a:t>
          </a:r>
          <a:endParaRPr lang="en-US" dirty="0"/>
        </a:p>
      </dgm:t>
    </dgm:pt>
    <dgm:pt modelId="{65BDA3D6-9F6A-47F1-893E-9DDC5A026E97}" type="parTrans" cxnId="{48316897-7055-47BC-A08E-6CA0411CA1FB}">
      <dgm:prSet/>
      <dgm:spPr/>
      <dgm:t>
        <a:bodyPr/>
        <a:lstStyle/>
        <a:p>
          <a:endParaRPr lang="en-US"/>
        </a:p>
      </dgm:t>
    </dgm:pt>
    <dgm:pt modelId="{9EC1BCD1-ABB3-4E5A-A624-A98C7471CC9C}" type="sibTrans" cxnId="{48316897-7055-47BC-A08E-6CA0411CA1FB}">
      <dgm:prSet/>
      <dgm:spPr/>
      <dgm:t>
        <a:bodyPr/>
        <a:lstStyle/>
        <a:p>
          <a:endParaRPr lang="en-US"/>
        </a:p>
      </dgm:t>
    </dgm:pt>
    <dgm:pt modelId="{DA11A892-84B1-42D8-A86F-08835D559F4E}">
      <dgm:prSet/>
      <dgm:spPr/>
      <dgm:t>
        <a:bodyPr/>
        <a:lstStyle/>
        <a:p>
          <a:r>
            <a:rPr lang="ru-RU" dirty="0"/>
            <a:t>Уголовная ответственность и наказание</a:t>
          </a:r>
          <a:endParaRPr lang="en-US" dirty="0"/>
        </a:p>
      </dgm:t>
    </dgm:pt>
    <dgm:pt modelId="{1B52ECFE-89A1-4757-A014-D82B9082F3EC}" type="parTrans" cxnId="{949EB106-BC86-42B6-A8CE-228037D59609}">
      <dgm:prSet/>
      <dgm:spPr/>
      <dgm:t>
        <a:bodyPr/>
        <a:lstStyle/>
        <a:p>
          <a:endParaRPr lang="en-US"/>
        </a:p>
      </dgm:t>
    </dgm:pt>
    <dgm:pt modelId="{149B0BF1-BCBC-47DE-89FD-CFD1AE9200AF}" type="sibTrans" cxnId="{949EB106-BC86-42B6-A8CE-228037D59609}">
      <dgm:prSet/>
      <dgm:spPr/>
      <dgm:t>
        <a:bodyPr/>
        <a:lstStyle/>
        <a:p>
          <a:endParaRPr lang="en-US"/>
        </a:p>
      </dgm:t>
    </dgm:pt>
    <dgm:pt modelId="{A8E27EC9-C62A-4631-8FE9-6BEB66621AE2}">
      <dgm:prSet/>
      <dgm:spPr/>
      <dgm:t>
        <a:bodyPr/>
        <a:lstStyle/>
        <a:p>
          <a:r>
            <a:rPr lang="ru-RU" dirty="0"/>
            <a:t>Обстоятельства, исключающие преступность деяния и уголовную ответственность</a:t>
          </a:r>
          <a:endParaRPr lang="en-US" dirty="0"/>
        </a:p>
      </dgm:t>
    </dgm:pt>
    <dgm:pt modelId="{AE4F6548-0614-4674-8427-2D928D3623D5}" type="parTrans" cxnId="{4352A22A-35DC-45C9-9F0E-CB2E34E5BBDC}">
      <dgm:prSet/>
      <dgm:spPr/>
      <dgm:t>
        <a:bodyPr/>
        <a:lstStyle/>
        <a:p>
          <a:endParaRPr lang="en-US"/>
        </a:p>
      </dgm:t>
    </dgm:pt>
    <dgm:pt modelId="{FA097676-41B2-4497-9AC6-AB1C84C2CA18}" type="sibTrans" cxnId="{4352A22A-35DC-45C9-9F0E-CB2E34E5BBDC}">
      <dgm:prSet/>
      <dgm:spPr/>
      <dgm:t>
        <a:bodyPr/>
        <a:lstStyle/>
        <a:p>
          <a:endParaRPr lang="en-US"/>
        </a:p>
      </dgm:t>
    </dgm:pt>
    <dgm:pt modelId="{1FC5227F-A994-46C1-8B33-B48FF6B2BA75}">
      <dgm:prSet/>
      <dgm:spPr/>
      <dgm:t>
        <a:bodyPr/>
        <a:lstStyle/>
        <a:p>
          <a:r>
            <a:rPr lang="ru-RU" dirty="0"/>
            <a:t>Обстоятельства, смягчающие и отягчающие уголовную ответственность</a:t>
          </a:r>
          <a:endParaRPr lang="en-US" dirty="0"/>
        </a:p>
      </dgm:t>
    </dgm:pt>
    <dgm:pt modelId="{89289A9A-D415-4175-B135-7737AEBAF753}" type="parTrans" cxnId="{6155896B-E7B2-4284-9E28-497F808A5BE6}">
      <dgm:prSet/>
      <dgm:spPr/>
      <dgm:t>
        <a:bodyPr/>
        <a:lstStyle/>
        <a:p>
          <a:endParaRPr lang="ru-RU"/>
        </a:p>
      </dgm:t>
    </dgm:pt>
    <dgm:pt modelId="{1E522405-C9AE-447E-8219-B97CD786AE46}" type="sibTrans" cxnId="{6155896B-E7B2-4284-9E28-497F808A5BE6}">
      <dgm:prSet/>
      <dgm:spPr/>
      <dgm:t>
        <a:bodyPr/>
        <a:lstStyle/>
        <a:p>
          <a:endParaRPr lang="ru-RU"/>
        </a:p>
      </dgm:t>
    </dgm:pt>
    <dgm:pt modelId="{23F59F80-A24F-4497-B5E2-94CD34838BAA}" type="pres">
      <dgm:prSet presAssocID="{47B5F2F3-54DA-4C18-8E2D-80A839B42258}" presName="diagram" presStyleCnt="0">
        <dgm:presLayoutVars>
          <dgm:dir/>
          <dgm:resizeHandles val="exact"/>
        </dgm:presLayoutVars>
      </dgm:prSet>
      <dgm:spPr/>
    </dgm:pt>
    <dgm:pt modelId="{60B93733-48F5-42DF-AFB4-4CE79E89C027}" type="pres">
      <dgm:prSet presAssocID="{F59F06B2-CD16-46AF-AB9B-6CF3BFB7AFEE}" presName="node" presStyleLbl="node1" presStyleIdx="0" presStyleCnt="4">
        <dgm:presLayoutVars>
          <dgm:bulletEnabled val="1"/>
        </dgm:presLayoutVars>
      </dgm:prSet>
      <dgm:spPr/>
    </dgm:pt>
    <dgm:pt modelId="{E0D702CE-5849-4E1D-98F3-E60463EB558F}" type="pres">
      <dgm:prSet presAssocID="{9EC1BCD1-ABB3-4E5A-A624-A98C7471CC9C}" presName="sibTrans" presStyleCnt="0"/>
      <dgm:spPr/>
    </dgm:pt>
    <dgm:pt modelId="{DD4C8C41-79DF-499C-B1B8-ACF9A9257347}" type="pres">
      <dgm:prSet presAssocID="{DA11A892-84B1-42D8-A86F-08835D559F4E}" presName="node" presStyleLbl="node1" presStyleIdx="1" presStyleCnt="4">
        <dgm:presLayoutVars>
          <dgm:bulletEnabled val="1"/>
        </dgm:presLayoutVars>
      </dgm:prSet>
      <dgm:spPr/>
    </dgm:pt>
    <dgm:pt modelId="{77DFE5FD-FD90-4F16-B1A0-91513520358E}" type="pres">
      <dgm:prSet presAssocID="{149B0BF1-BCBC-47DE-89FD-CFD1AE9200AF}" presName="sibTrans" presStyleCnt="0"/>
      <dgm:spPr/>
    </dgm:pt>
    <dgm:pt modelId="{FA1C84FD-4B36-4962-A01E-649165B7067B}" type="pres">
      <dgm:prSet presAssocID="{A8E27EC9-C62A-4631-8FE9-6BEB66621AE2}" presName="node" presStyleLbl="node1" presStyleIdx="2" presStyleCnt="4">
        <dgm:presLayoutVars>
          <dgm:bulletEnabled val="1"/>
        </dgm:presLayoutVars>
      </dgm:prSet>
      <dgm:spPr/>
    </dgm:pt>
    <dgm:pt modelId="{F491AA75-BB3F-4C27-8C47-6351082C8D44}" type="pres">
      <dgm:prSet presAssocID="{FA097676-41B2-4497-9AC6-AB1C84C2CA18}" presName="sibTrans" presStyleCnt="0"/>
      <dgm:spPr/>
    </dgm:pt>
    <dgm:pt modelId="{75F00320-4039-4CEC-BDFB-6D1218E2EAE5}" type="pres">
      <dgm:prSet presAssocID="{1FC5227F-A994-46C1-8B33-B48FF6B2BA75}" presName="node" presStyleLbl="node1" presStyleIdx="3" presStyleCnt="4">
        <dgm:presLayoutVars>
          <dgm:bulletEnabled val="1"/>
        </dgm:presLayoutVars>
      </dgm:prSet>
      <dgm:spPr/>
    </dgm:pt>
  </dgm:ptLst>
  <dgm:cxnLst>
    <dgm:cxn modelId="{949EB106-BC86-42B6-A8CE-228037D59609}" srcId="{47B5F2F3-54DA-4C18-8E2D-80A839B42258}" destId="{DA11A892-84B1-42D8-A86F-08835D559F4E}" srcOrd="1" destOrd="0" parTransId="{1B52ECFE-89A1-4757-A014-D82B9082F3EC}" sibTransId="{149B0BF1-BCBC-47DE-89FD-CFD1AE9200AF}"/>
    <dgm:cxn modelId="{8889DC0A-012C-4F71-80D3-6E06F19CBDEA}" type="presOf" srcId="{1FC5227F-A994-46C1-8B33-B48FF6B2BA75}" destId="{75F00320-4039-4CEC-BDFB-6D1218E2EAE5}" srcOrd="0" destOrd="0" presId="urn:microsoft.com/office/officeart/2005/8/layout/default"/>
    <dgm:cxn modelId="{F676E222-9E70-49D6-A66B-6539D2E37FC7}" type="presOf" srcId="{DA11A892-84B1-42D8-A86F-08835D559F4E}" destId="{DD4C8C41-79DF-499C-B1B8-ACF9A9257347}" srcOrd="0" destOrd="0" presId="urn:microsoft.com/office/officeart/2005/8/layout/default"/>
    <dgm:cxn modelId="{4352A22A-35DC-45C9-9F0E-CB2E34E5BBDC}" srcId="{47B5F2F3-54DA-4C18-8E2D-80A839B42258}" destId="{A8E27EC9-C62A-4631-8FE9-6BEB66621AE2}" srcOrd="2" destOrd="0" parTransId="{AE4F6548-0614-4674-8427-2D928D3623D5}" sibTransId="{FA097676-41B2-4497-9AC6-AB1C84C2CA18}"/>
    <dgm:cxn modelId="{6155896B-E7B2-4284-9E28-497F808A5BE6}" srcId="{47B5F2F3-54DA-4C18-8E2D-80A839B42258}" destId="{1FC5227F-A994-46C1-8B33-B48FF6B2BA75}" srcOrd="3" destOrd="0" parTransId="{89289A9A-D415-4175-B135-7737AEBAF753}" sibTransId="{1E522405-C9AE-447E-8219-B97CD786AE46}"/>
    <dgm:cxn modelId="{F6B7BB75-56A0-40B5-96AA-DB4BC2E5D279}" type="presOf" srcId="{47B5F2F3-54DA-4C18-8E2D-80A839B42258}" destId="{23F59F80-A24F-4497-B5E2-94CD34838BAA}" srcOrd="0" destOrd="0" presId="urn:microsoft.com/office/officeart/2005/8/layout/default"/>
    <dgm:cxn modelId="{215E5256-DA77-4C3F-BEFA-183BC16977AD}" type="presOf" srcId="{F59F06B2-CD16-46AF-AB9B-6CF3BFB7AFEE}" destId="{60B93733-48F5-42DF-AFB4-4CE79E89C027}" srcOrd="0" destOrd="0" presId="urn:microsoft.com/office/officeart/2005/8/layout/default"/>
    <dgm:cxn modelId="{48316897-7055-47BC-A08E-6CA0411CA1FB}" srcId="{47B5F2F3-54DA-4C18-8E2D-80A839B42258}" destId="{F59F06B2-CD16-46AF-AB9B-6CF3BFB7AFEE}" srcOrd="0" destOrd="0" parTransId="{65BDA3D6-9F6A-47F1-893E-9DDC5A026E97}" sibTransId="{9EC1BCD1-ABB3-4E5A-A624-A98C7471CC9C}"/>
    <dgm:cxn modelId="{9C86F19D-AD79-4A5E-AEB6-3A6C423C4E17}" type="presOf" srcId="{A8E27EC9-C62A-4631-8FE9-6BEB66621AE2}" destId="{FA1C84FD-4B36-4962-A01E-649165B7067B}" srcOrd="0" destOrd="0" presId="urn:microsoft.com/office/officeart/2005/8/layout/default"/>
    <dgm:cxn modelId="{3317B4BB-D4F1-42F3-8F16-0C9AAFA6BDD4}" type="presParOf" srcId="{23F59F80-A24F-4497-B5E2-94CD34838BAA}" destId="{60B93733-48F5-42DF-AFB4-4CE79E89C027}" srcOrd="0" destOrd="0" presId="urn:microsoft.com/office/officeart/2005/8/layout/default"/>
    <dgm:cxn modelId="{4C245A2F-DD6C-4726-8A3F-E8776F1A372C}" type="presParOf" srcId="{23F59F80-A24F-4497-B5E2-94CD34838BAA}" destId="{E0D702CE-5849-4E1D-98F3-E60463EB558F}" srcOrd="1" destOrd="0" presId="urn:microsoft.com/office/officeart/2005/8/layout/default"/>
    <dgm:cxn modelId="{E360AE10-746A-4972-978A-308D35016FCA}" type="presParOf" srcId="{23F59F80-A24F-4497-B5E2-94CD34838BAA}" destId="{DD4C8C41-79DF-499C-B1B8-ACF9A9257347}" srcOrd="2" destOrd="0" presId="urn:microsoft.com/office/officeart/2005/8/layout/default"/>
    <dgm:cxn modelId="{524331AF-5BBF-4D5B-801B-A6DB86236EE7}" type="presParOf" srcId="{23F59F80-A24F-4497-B5E2-94CD34838BAA}" destId="{77DFE5FD-FD90-4F16-B1A0-91513520358E}" srcOrd="3" destOrd="0" presId="urn:microsoft.com/office/officeart/2005/8/layout/default"/>
    <dgm:cxn modelId="{4DAF932B-C2A4-426D-AD45-7A90279BB25B}" type="presParOf" srcId="{23F59F80-A24F-4497-B5E2-94CD34838BAA}" destId="{FA1C84FD-4B36-4962-A01E-649165B7067B}" srcOrd="4" destOrd="0" presId="urn:microsoft.com/office/officeart/2005/8/layout/default"/>
    <dgm:cxn modelId="{DF0622AC-8B89-42AE-9E42-94A4FA62075A}" type="presParOf" srcId="{23F59F80-A24F-4497-B5E2-94CD34838BAA}" destId="{F491AA75-BB3F-4C27-8C47-6351082C8D44}" srcOrd="5" destOrd="0" presId="urn:microsoft.com/office/officeart/2005/8/layout/default"/>
    <dgm:cxn modelId="{F9746EC8-C941-4D64-9FDD-4268D86D31FB}" type="presParOf" srcId="{23F59F80-A24F-4497-B5E2-94CD34838BAA}" destId="{75F00320-4039-4CEC-BDFB-6D1218E2EAE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704A1A-DF55-408B-BC1D-33FA671D13BD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A3A6709-D945-4248-9DD3-5EE46ABFE39E}">
      <dgm:prSet/>
      <dgm:spPr/>
      <dgm:t>
        <a:bodyPr/>
        <a:lstStyle/>
        <a:p>
          <a:r>
            <a:rPr lang="ru-RU"/>
            <a:t>Что такое уголовная ответственность?</a:t>
          </a:r>
          <a:endParaRPr lang="en-US"/>
        </a:p>
      </dgm:t>
    </dgm:pt>
    <dgm:pt modelId="{F77C6150-2EC8-4B8C-A2D6-019FE2B6BB92}" type="parTrans" cxnId="{759EBC14-E95A-4ECD-9744-A77149169ADF}">
      <dgm:prSet/>
      <dgm:spPr/>
      <dgm:t>
        <a:bodyPr/>
        <a:lstStyle/>
        <a:p>
          <a:endParaRPr lang="en-US"/>
        </a:p>
      </dgm:t>
    </dgm:pt>
    <dgm:pt modelId="{0D4C0216-2604-4B4B-B773-9927AF68F8BC}" type="sibTrans" cxnId="{759EBC14-E95A-4ECD-9744-A77149169ADF}">
      <dgm:prSet/>
      <dgm:spPr/>
      <dgm:t>
        <a:bodyPr/>
        <a:lstStyle/>
        <a:p>
          <a:endParaRPr lang="en-US"/>
        </a:p>
      </dgm:t>
    </dgm:pt>
    <dgm:pt modelId="{9AF5E6CA-4A28-45C3-9528-B90CFE8ABFCA}">
      <dgm:prSet/>
      <dgm:spPr/>
      <dgm:t>
        <a:bodyPr/>
        <a:lstStyle/>
        <a:p>
          <a:r>
            <a:rPr lang="ru-RU"/>
            <a:t>С какой целью существует статья о презумпции невиновности?</a:t>
          </a:r>
          <a:endParaRPr lang="en-US"/>
        </a:p>
      </dgm:t>
    </dgm:pt>
    <dgm:pt modelId="{EFBFEC07-C12E-42FA-961F-52D8C86A4CAD}" type="parTrans" cxnId="{7F80725E-35E3-417B-ADDB-CE0CD12FABD8}">
      <dgm:prSet/>
      <dgm:spPr/>
      <dgm:t>
        <a:bodyPr/>
        <a:lstStyle/>
        <a:p>
          <a:endParaRPr lang="en-US"/>
        </a:p>
      </dgm:t>
    </dgm:pt>
    <dgm:pt modelId="{9696ED0C-BD29-44EB-A5F1-9D4A13DEC03B}" type="sibTrans" cxnId="{7F80725E-35E3-417B-ADDB-CE0CD12FABD8}">
      <dgm:prSet/>
      <dgm:spPr/>
      <dgm:t>
        <a:bodyPr/>
        <a:lstStyle/>
        <a:p>
          <a:endParaRPr lang="en-US"/>
        </a:p>
      </dgm:t>
    </dgm:pt>
    <dgm:pt modelId="{0B4C7E52-66F1-48FD-8B5B-F87C9A73E509}">
      <dgm:prSet/>
      <dgm:spPr/>
      <dgm:t>
        <a:bodyPr/>
        <a:lstStyle/>
        <a:p>
          <a:r>
            <a:rPr lang="ru-RU"/>
            <a:t>Какие виды наказаний существуют в уголовном праве?</a:t>
          </a:r>
          <a:endParaRPr lang="en-US"/>
        </a:p>
      </dgm:t>
    </dgm:pt>
    <dgm:pt modelId="{53D33571-157C-41D4-8EE5-A5B6149F4176}" type="parTrans" cxnId="{89737A4B-FDBA-4924-B454-85AFA111AF25}">
      <dgm:prSet/>
      <dgm:spPr/>
      <dgm:t>
        <a:bodyPr/>
        <a:lstStyle/>
        <a:p>
          <a:endParaRPr lang="en-US"/>
        </a:p>
      </dgm:t>
    </dgm:pt>
    <dgm:pt modelId="{E742526E-B04B-426C-9D24-C9A9AC47AF9E}" type="sibTrans" cxnId="{89737A4B-FDBA-4924-B454-85AFA111AF25}">
      <dgm:prSet/>
      <dgm:spPr/>
      <dgm:t>
        <a:bodyPr/>
        <a:lstStyle/>
        <a:p>
          <a:endParaRPr lang="en-US"/>
        </a:p>
      </dgm:t>
    </dgm:pt>
    <dgm:pt modelId="{F688065B-EEA9-4403-884C-691F876A8EF5}">
      <dgm:prSet/>
      <dgm:spPr/>
      <dgm:t>
        <a:bodyPr/>
        <a:lstStyle/>
        <a:p>
          <a:r>
            <a:rPr lang="ru-RU"/>
            <a:t>Назовите преступления против собственности</a:t>
          </a:r>
          <a:endParaRPr lang="en-US"/>
        </a:p>
      </dgm:t>
    </dgm:pt>
    <dgm:pt modelId="{EC308D97-C90D-4DC6-B0B1-5852A449EA57}" type="parTrans" cxnId="{CF2DF444-184F-4F3B-931F-D6631B4D2F66}">
      <dgm:prSet/>
      <dgm:spPr/>
      <dgm:t>
        <a:bodyPr/>
        <a:lstStyle/>
        <a:p>
          <a:endParaRPr lang="en-US"/>
        </a:p>
      </dgm:t>
    </dgm:pt>
    <dgm:pt modelId="{10F5B08D-265D-4D2F-BA78-5FB3F3B79383}" type="sibTrans" cxnId="{CF2DF444-184F-4F3B-931F-D6631B4D2F66}">
      <dgm:prSet/>
      <dgm:spPr/>
      <dgm:t>
        <a:bodyPr/>
        <a:lstStyle/>
        <a:p>
          <a:endParaRPr lang="en-US"/>
        </a:p>
      </dgm:t>
    </dgm:pt>
    <dgm:pt modelId="{168800AB-B699-47CC-9E6F-4950E677A184}" type="pres">
      <dgm:prSet presAssocID="{EF704A1A-DF55-408B-BC1D-33FA671D13BD}" presName="linear" presStyleCnt="0">
        <dgm:presLayoutVars>
          <dgm:animLvl val="lvl"/>
          <dgm:resizeHandles val="exact"/>
        </dgm:presLayoutVars>
      </dgm:prSet>
      <dgm:spPr/>
    </dgm:pt>
    <dgm:pt modelId="{5C0E6DC9-778E-46A2-8BDF-86CFD039F7E0}" type="pres">
      <dgm:prSet presAssocID="{BA3A6709-D945-4248-9DD3-5EE46ABFE39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9EEE966-9E90-4684-A856-4BF23FD83B85}" type="pres">
      <dgm:prSet presAssocID="{0D4C0216-2604-4B4B-B773-9927AF68F8BC}" presName="spacer" presStyleCnt="0"/>
      <dgm:spPr/>
    </dgm:pt>
    <dgm:pt modelId="{28E1F106-2E1F-45AA-8D47-60DC438F6D0B}" type="pres">
      <dgm:prSet presAssocID="{9AF5E6CA-4A28-45C3-9528-B90CFE8ABFC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CE04002-0524-4603-800D-65878812B9BB}" type="pres">
      <dgm:prSet presAssocID="{9696ED0C-BD29-44EB-A5F1-9D4A13DEC03B}" presName="spacer" presStyleCnt="0"/>
      <dgm:spPr/>
    </dgm:pt>
    <dgm:pt modelId="{3B3AC8D3-C4AB-4C20-A710-7DEACFFB78A0}" type="pres">
      <dgm:prSet presAssocID="{0B4C7E52-66F1-48FD-8B5B-F87C9A73E50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5645A4B-A1EB-451F-9816-1ED8CA3AE485}" type="pres">
      <dgm:prSet presAssocID="{E742526E-B04B-426C-9D24-C9A9AC47AF9E}" presName="spacer" presStyleCnt="0"/>
      <dgm:spPr/>
    </dgm:pt>
    <dgm:pt modelId="{FDD7D046-E605-4C0C-9655-BA9DF3AC9D4E}" type="pres">
      <dgm:prSet presAssocID="{F688065B-EEA9-4403-884C-691F876A8EF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59EBC14-E95A-4ECD-9744-A77149169ADF}" srcId="{EF704A1A-DF55-408B-BC1D-33FA671D13BD}" destId="{BA3A6709-D945-4248-9DD3-5EE46ABFE39E}" srcOrd="0" destOrd="0" parTransId="{F77C6150-2EC8-4B8C-A2D6-019FE2B6BB92}" sibTransId="{0D4C0216-2604-4B4B-B773-9927AF68F8BC}"/>
    <dgm:cxn modelId="{66FAB735-8713-4CE1-AB7B-8CF3D0F43B26}" type="presOf" srcId="{0B4C7E52-66F1-48FD-8B5B-F87C9A73E509}" destId="{3B3AC8D3-C4AB-4C20-A710-7DEACFFB78A0}" srcOrd="0" destOrd="0" presId="urn:microsoft.com/office/officeart/2005/8/layout/vList2"/>
    <dgm:cxn modelId="{7F80725E-35E3-417B-ADDB-CE0CD12FABD8}" srcId="{EF704A1A-DF55-408B-BC1D-33FA671D13BD}" destId="{9AF5E6CA-4A28-45C3-9528-B90CFE8ABFCA}" srcOrd="1" destOrd="0" parTransId="{EFBFEC07-C12E-42FA-961F-52D8C86A4CAD}" sibTransId="{9696ED0C-BD29-44EB-A5F1-9D4A13DEC03B}"/>
    <dgm:cxn modelId="{CF2DF444-184F-4F3B-931F-D6631B4D2F66}" srcId="{EF704A1A-DF55-408B-BC1D-33FA671D13BD}" destId="{F688065B-EEA9-4403-884C-691F876A8EF5}" srcOrd="3" destOrd="0" parTransId="{EC308D97-C90D-4DC6-B0B1-5852A449EA57}" sibTransId="{10F5B08D-265D-4D2F-BA78-5FB3F3B79383}"/>
    <dgm:cxn modelId="{89737A4B-FDBA-4924-B454-85AFA111AF25}" srcId="{EF704A1A-DF55-408B-BC1D-33FA671D13BD}" destId="{0B4C7E52-66F1-48FD-8B5B-F87C9A73E509}" srcOrd="2" destOrd="0" parTransId="{53D33571-157C-41D4-8EE5-A5B6149F4176}" sibTransId="{E742526E-B04B-426C-9D24-C9A9AC47AF9E}"/>
    <dgm:cxn modelId="{001D75A4-C8CD-48AB-9AF4-4C0A918EBAF9}" type="presOf" srcId="{F688065B-EEA9-4403-884C-691F876A8EF5}" destId="{FDD7D046-E605-4C0C-9655-BA9DF3AC9D4E}" srcOrd="0" destOrd="0" presId="urn:microsoft.com/office/officeart/2005/8/layout/vList2"/>
    <dgm:cxn modelId="{44C5E5AA-C739-4379-A8A6-C517560F5409}" type="presOf" srcId="{9AF5E6CA-4A28-45C3-9528-B90CFE8ABFCA}" destId="{28E1F106-2E1F-45AA-8D47-60DC438F6D0B}" srcOrd="0" destOrd="0" presId="urn:microsoft.com/office/officeart/2005/8/layout/vList2"/>
    <dgm:cxn modelId="{26B2C9B5-EF20-4EB8-809F-34B2211BEEDC}" type="presOf" srcId="{EF704A1A-DF55-408B-BC1D-33FA671D13BD}" destId="{168800AB-B699-47CC-9E6F-4950E677A184}" srcOrd="0" destOrd="0" presId="urn:microsoft.com/office/officeart/2005/8/layout/vList2"/>
    <dgm:cxn modelId="{877AD2F2-3F22-4756-8CAF-C5BC9DAAFBF8}" type="presOf" srcId="{BA3A6709-D945-4248-9DD3-5EE46ABFE39E}" destId="{5C0E6DC9-778E-46A2-8BDF-86CFD039F7E0}" srcOrd="0" destOrd="0" presId="urn:microsoft.com/office/officeart/2005/8/layout/vList2"/>
    <dgm:cxn modelId="{522CA811-A221-42C0-BC69-3A55DC6931BD}" type="presParOf" srcId="{168800AB-B699-47CC-9E6F-4950E677A184}" destId="{5C0E6DC9-778E-46A2-8BDF-86CFD039F7E0}" srcOrd="0" destOrd="0" presId="urn:microsoft.com/office/officeart/2005/8/layout/vList2"/>
    <dgm:cxn modelId="{855EC6C8-254D-48F9-980C-84225D8A879B}" type="presParOf" srcId="{168800AB-B699-47CC-9E6F-4950E677A184}" destId="{D9EEE966-9E90-4684-A856-4BF23FD83B85}" srcOrd="1" destOrd="0" presId="urn:microsoft.com/office/officeart/2005/8/layout/vList2"/>
    <dgm:cxn modelId="{5701924F-FB55-4D07-B682-5C6404924945}" type="presParOf" srcId="{168800AB-B699-47CC-9E6F-4950E677A184}" destId="{28E1F106-2E1F-45AA-8D47-60DC438F6D0B}" srcOrd="2" destOrd="0" presId="urn:microsoft.com/office/officeart/2005/8/layout/vList2"/>
    <dgm:cxn modelId="{2B620904-56D2-4D1C-B77A-CB1967432D87}" type="presParOf" srcId="{168800AB-B699-47CC-9E6F-4950E677A184}" destId="{2CE04002-0524-4603-800D-65878812B9BB}" srcOrd="3" destOrd="0" presId="urn:microsoft.com/office/officeart/2005/8/layout/vList2"/>
    <dgm:cxn modelId="{DC851DBB-7DA1-42A7-B88E-9271894EC43F}" type="presParOf" srcId="{168800AB-B699-47CC-9E6F-4950E677A184}" destId="{3B3AC8D3-C4AB-4C20-A710-7DEACFFB78A0}" srcOrd="4" destOrd="0" presId="urn:microsoft.com/office/officeart/2005/8/layout/vList2"/>
    <dgm:cxn modelId="{88ABE1C9-90CD-45F3-A025-15EE422FF6F3}" type="presParOf" srcId="{168800AB-B699-47CC-9E6F-4950E677A184}" destId="{75645A4B-A1EB-451F-9816-1ED8CA3AE485}" srcOrd="5" destOrd="0" presId="urn:microsoft.com/office/officeart/2005/8/layout/vList2"/>
    <dgm:cxn modelId="{E5E1171D-BE24-42A4-B910-51689B47B875}" type="presParOf" srcId="{168800AB-B699-47CC-9E6F-4950E677A184}" destId="{FDD7D046-E605-4C0C-9655-BA9DF3AC9D4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236AAD-CE39-4089-8AB9-759BE6016385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9AEE1945-E9BF-4508-8215-07167F2B85B1}">
      <dgm:prSet/>
      <dgm:spPr/>
      <dgm:t>
        <a:bodyPr/>
        <a:lstStyle/>
        <a:p>
          <a:r>
            <a:rPr lang="ru-RU"/>
            <a:t>Обстоятельства, которые исключают уголовную ответственность</a:t>
          </a:r>
          <a:endParaRPr lang="en-US"/>
        </a:p>
      </dgm:t>
    </dgm:pt>
    <dgm:pt modelId="{07584D89-32E4-4631-A6C9-57E23BEA7F65}" type="parTrans" cxnId="{CB6B5ABA-1ABA-4B1C-A58F-E425253A5FC4}">
      <dgm:prSet/>
      <dgm:spPr/>
      <dgm:t>
        <a:bodyPr/>
        <a:lstStyle/>
        <a:p>
          <a:endParaRPr lang="en-US"/>
        </a:p>
      </dgm:t>
    </dgm:pt>
    <dgm:pt modelId="{19B31179-DD58-4053-8477-33387D2A32A2}" type="sibTrans" cxnId="{CB6B5ABA-1ABA-4B1C-A58F-E425253A5FC4}">
      <dgm:prSet/>
      <dgm:spPr/>
      <dgm:t>
        <a:bodyPr/>
        <a:lstStyle/>
        <a:p>
          <a:endParaRPr lang="en-US"/>
        </a:p>
      </dgm:t>
    </dgm:pt>
    <dgm:pt modelId="{FEBFCE6F-067D-4EBC-801C-D0AC19635318}">
      <dgm:prSet/>
      <dgm:spPr/>
      <dgm:t>
        <a:bodyPr/>
        <a:lstStyle/>
        <a:p>
          <a:r>
            <a:rPr lang="ru-RU"/>
            <a:t>Обстоятельства, освобождающие от уголовной ответственности</a:t>
          </a:r>
          <a:endParaRPr lang="en-US"/>
        </a:p>
      </dgm:t>
    </dgm:pt>
    <dgm:pt modelId="{F7C528CF-EFDF-4628-A3D7-C9643576AFD0}" type="parTrans" cxnId="{ED6C9147-2368-44A3-9533-32B8877023DB}">
      <dgm:prSet/>
      <dgm:spPr/>
      <dgm:t>
        <a:bodyPr/>
        <a:lstStyle/>
        <a:p>
          <a:endParaRPr lang="en-US"/>
        </a:p>
      </dgm:t>
    </dgm:pt>
    <dgm:pt modelId="{D6DC9BAB-60F7-44B2-86D2-546580BA6098}" type="sibTrans" cxnId="{ED6C9147-2368-44A3-9533-32B8877023DB}">
      <dgm:prSet/>
      <dgm:spPr/>
      <dgm:t>
        <a:bodyPr/>
        <a:lstStyle/>
        <a:p>
          <a:endParaRPr lang="en-US"/>
        </a:p>
      </dgm:t>
    </dgm:pt>
    <dgm:pt modelId="{A784BFC0-C709-4D50-B53D-D71ABF3E44CA}" type="pres">
      <dgm:prSet presAssocID="{7F236AAD-CE39-4089-8AB9-759BE6016385}" presName="root" presStyleCnt="0">
        <dgm:presLayoutVars>
          <dgm:dir/>
          <dgm:resizeHandles val="exact"/>
        </dgm:presLayoutVars>
      </dgm:prSet>
      <dgm:spPr/>
    </dgm:pt>
    <dgm:pt modelId="{A13B2DE8-4A2A-4EA7-9E5D-90BC56D7890F}" type="pres">
      <dgm:prSet presAssocID="{7F236AAD-CE39-4089-8AB9-759BE6016385}" presName="container" presStyleCnt="0">
        <dgm:presLayoutVars>
          <dgm:dir/>
          <dgm:resizeHandles val="exact"/>
        </dgm:presLayoutVars>
      </dgm:prSet>
      <dgm:spPr/>
    </dgm:pt>
    <dgm:pt modelId="{39ED9E43-2370-4218-866E-95D1E59656F0}" type="pres">
      <dgm:prSet presAssocID="{9AEE1945-E9BF-4508-8215-07167F2B85B1}" presName="compNode" presStyleCnt="0"/>
      <dgm:spPr/>
    </dgm:pt>
    <dgm:pt modelId="{3235181A-5E00-4B32-87C6-057929448D57}" type="pres">
      <dgm:prSet presAssocID="{9AEE1945-E9BF-4508-8215-07167F2B85B1}" presName="iconBgRect" presStyleLbl="bgShp" presStyleIdx="0" presStyleCnt="2"/>
      <dgm:spPr/>
    </dgm:pt>
    <dgm:pt modelId="{AF86AA85-4826-4980-AEB4-FB24B98746C3}" type="pres">
      <dgm:prSet presAssocID="{9AEE1945-E9BF-4508-8215-07167F2B85B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B19AF4E0-02E5-4539-BCD5-B3530F3249B9}" type="pres">
      <dgm:prSet presAssocID="{9AEE1945-E9BF-4508-8215-07167F2B85B1}" presName="spaceRect" presStyleCnt="0"/>
      <dgm:spPr/>
    </dgm:pt>
    <dgm:pt modelId="{8594BC94-58C8-44E0-9162-77FDA9F6E6B0}" type="pres">
      <dgm:prSet presAssocID="{9AEE1945-E9BF-4508-8215-07167F2B85B1}" presName="textRect" presStyleLbl="revTx" presStyleIdx="0" presStyleCnt="2">
        <dgm:presLayoutVars>
          <dgm:chMax val="1"/>
          <dgm:chPref val="1"/>
        </dgm:presLayoutVars>
      </dgm:prSet>
      <dgm:spPr/>
    </dgm:pt>
    <dgm:pt modelId="{BF8572CA-888B-4C88-92C1-0A1B009CDD86}" type="pres">
      <dgm:prSet presAssocID="{19B31179-DD58-4053-8477-33387D2A32A2}" presName="sibTrans" presStyleLbl="sibTrans2D1" presStyleIdx="0" presStyleCnt="0"/>
      <dgm:spPr/>
    </dgm:pt>
    <dgm:pt modelId="{BACA9BE2-E8CC-4F35-B35B-E4FBF645DDD5}" type="pres">
      <dgm:prSet presAssocID="{FEBFCE6F-067D-4EBC-801C-D0AC19635318}" presName="compNode" presStyleCnt="0"/>
      <dgm:spPr/>
    </dgm:pt>
    <dgm:pt modelId="{574A6614-E1CF-4EC3-9677-B1EAC2E7289A}" type="pres">
      <dgm:prSet presAssocID="{FEBFCE6F-067D-4EBC-801C-D0AC19635318}" presName="iconBgRect" presStyleLbl="bgShp" presStyleIdx="1" presStyleCnt="2"/>
      <dgm:spPr/>
    </dgm:pt>
    <dgm:pt modelId="{4C9A5B2B-60F0-4285-B811-8263D7BEC53D}" type="pres">
      <dgm:prSet presAssocID="{FEBFCE6F-067D-4EBC-801C-D0AC1963531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Молоток судьи"/>
        </a:ext>
      </dgm:extLst>
    </dgm:pt>
    <dgm:pt modelId="{508C74A2-7E23-48CF-9BED-EBE6355F0E56}" type="pres">
      <dgm:prSet presAssocID="{FEBFCE6F-067D-4EBC-801C-D0AC19635318}" presName="spaceRect" presStyleCnt="0"/>
      <dgm:spPr/>
    </dgm:pt>
    <dgm:pt modelId="{CB4EEBEF-9A91-489D-90F2-3CBC67CEAAF1}" type="pres">
      <dgm:prSet presAssocID="{FEBFCE6F-067D-4EBC-801C-D0AC19635318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F581042E-33D5-4BD0-BE24-D0150E2B8BC3}" type="presOf" srcId="{FEBFCE6F-067D-4EBC-801C-D0AC19635318}" destId="{CB4EEBEF-9A91-489D-90F2-3CBC67CEAAF1}" srcOrd="0" destOrd="0" presId="urn:microsoft.com/office/officeart/2018/2/layout/IconCircleList"/>
    <dgm:cxn modelId="{ED6C9147-2368-44A3-9533-32B8877023DB}" srcId="{7F236AAD-CE39-4089-8AB9-759BE6016385}" destId="{FEBFCE6F-067D-4EBC-801C-D0AC19635318}" srcOrd="1" destOrd="0" parTransId="{F7C528CF-EFDF-4628-A3D7-C9643576AFD0}" sibTransId="{D6DC9BAB-60F7-44B2-86D2-546580BA6098}"/>
    <dgm:cxn modelId="{DC935558-8103-4DDD-9451-18A12AF2A842}" type="presOf" srcId="{9AEE1945-E9BF-4508-8215-07167F2B85B1}" destId="{8594BC94-58C8-44E0-9162-77FDA9F6E6B0}" srcOrd="0" destOrd="0" presId="urn:microsoft.com/office/officeart/2018/2/layout/IconCircleList"/>
    <dgm:cxn modelId="{D1B4918A-198F-4386-9A10-6C2B00F8E4B0}" type="presOf" srcId="{19B31179-DD58-4053-8477-33387D2A32A2}" destId="{BF8572CA-888B-4C88-92C1-0A1B009CDD86}" srcOrd="0" destOrd="0" presId="urn:microsoft.com/office/officeart/2018/2/layout/IconCircleList"/>
    <dgm:cxn modelId="{F4DE7D94-1AA6-4BC1-9FFE-DCFDFF833D98}" type="presOf" srcId="{7F236AAD-CE39-4089-8AB9-759BE6016385}" destId="{A784BFC0-C709-4D50-B53D-D71ABF3E44CA}" srcOrd="0" destOrd="0" presId="urn:microsoft.com/office/officeart/2018/2/layout/IconCircleList"/>
    <dgm:cxn modelId="{CB6B5ABA-1ABA-4B1C-A58F-E425253A5FC4}" srcId="{7F236AAD-CE39-4089-8AB9-759BE6016385}" destId="{9AEE1945-E9BF-4508-8215-07167F2B85B1}" srcOrd="0" destOrd="0" parTransId="{07584D89-32E4-4631-A6C9-57E23BEA7F65}" sibTransId="{19B31179-DD58-4053-8477-33387D2A32A2}"/>
    <dgm:cxn modelId="{FC2995EC-A25E-4F0D-9B5E-EFD30EA23F9D}" type="presParOf" srcId="{A784BFC0-C709-4D50-B53D-D71ABF3E44CA}" destId="{A13B2DE8-4A2A-4EA7-9E5D-90BC56D7890F}" srcOrd="0" destOrd="0" presId="urn:microsoft.com/office/officeart/2018/2/layout/IconCircleList"/>
    <dgm:cxn modelId="{6AF1B2DF-CF1D-416A-A782-9543571DEE4C}" type="presParOf" srcId="{A13B2DE8-4A2A-4EA7-9E5D-90BC56D7890F}" destId="{39ED9E43-2370-4218-866E-95D1E59656F0}" srcOrd="0" destOrd="0" presId="urn:microsoft.com/office/officeart/2018/2/layout/IconCircleList"/>
    <dgm:cxn modelId="{2E87B67B-361D-4B32-9270-05FEA12CEA47}" type="presParOf" srcId="{39ED9E43-2370-4218-866E-95D1E59656F0}" destId="{3235181A-5E00-4B32-87C6-057929448D57}" srcOrd="0" destOrd="0" presId="urn:microsoft.com/office/officeart/2018/2/layout/IconCircleList"/>
    <dgm:cxn modelId="{AB1A1A14-2202-4E22-A94F-7DE74F7EF4AC}" type="presParOf" srcId="{39ED9E43-2370-4218-866E-95D1E59656F0}" destId="{AF86AA85-4826-4980-AEB4-FB24B98746C3}" srcOrd="1" destOrd="0" presId="urn:microsoft.com/office/officeart/2018/2/layout/IconCircleList"/>
    <dgm:cxn modelId="{4059B096-EDFB-4CCA-BDBD-1D68D4F49C7F}" type="presParOf" srcId="{39ED9E43-2370-4218-866E-95D1E59656F0}" destId="{B19AF4E0-02E5-4539-BCD5-B3530F3249B9}" srcOrd="2" destOrd="0" presId="urn:microsoft.com/office/officeart/2018/2/layout/IconCircleList"/>
    <dgm:cxn modelId="{84E65DD7-1B0C-4ABD-9CDD-835D9AE9C8EF}" type="presParOf" srcId="{39ED9E43-2370-4218-866E-95D1E59656F0}" destId="{8594BC94-58C8-44E0-9162-77FDA9F6E6B0}" srcOrd="3" destOrd="0" presId="urn:microsoft.com/office/officeart/2018/2/layout/IconCircleList"/>
    <dgm:cxn modelId="{6035E080-D4B1-4D7D-885D-FB8E28A04B05}" type="presParOf" srcId="{A13B2DE8-4A2A-4EA7-9E5D-90BC56D7890F}" destId="{BF8572CA-888B-4C88-92C1-0A1B009CDD86}" srcOrd="1" destOrd="0" presId="urn:microsoft.com/office/officeart/2018/2/layout/IconCircleList"/>
    <dgm:cxn modelId="{7084BDFE-EBFD-4ABF-BF3C-7BF5F136BB28}" type="presParOf" srcId="{A13B2DE8-4A2A-4EA7-9E5D-90BC56D7890F}" destId="{BACA9BE2-E8CC-4F35-B35B-E4FBF645DDD5}" srcOrd="2" destOrd="0" presId="urn:microsoft.com/office/officeart/2018/2/layout/IconCircleList"/>
    <dgm:cxn modelId="{72B79A0E-3D01-468F-8E16-A4324393AB75}" type="presParOf" srcId="{BACA9BE2-E8CC-4F35-B35B-E4FBF645DDD5}" destId="{574A6614-E1CF-4EC3-9677-B1EAC2E7289A}" srcOrd="0" destOrd="0" presId="urn:microsoft.com/office/officeart/2018/2/layout/IconCircleList"/>
    <dgm:cxn modelId="{94EAC38B-6FB2-4146-82C7-68C0EFB38945}" type="presParOf" srcId="{BACA9BE2-E8CC-4F35-B35B-E4FBF645DDD5}" destId="{4C9A5B2B-60F0-4285-B811-8263D7BEC53D}" srcOrd="1" destOrd="0" presId="urn:microsoft.com/office/officeart/2018/2/layout/IconCircleList"/>
    <dgm:cxn modelId="{E6D1D363-572F-44DB-AF3D-3188DD533E49}" type="presParOf" srcId="{BACA9BE2-E8CC-4F35-B35B-E4FBF645DDD5}" destId="{508C74A2-7E23-48CF-9BED-EBE6355F0E56}" srcOrd="2" destOrd="0" presId="urn:microsoft.com/office/officeart/2018/2/layout/IconCircleList"/>
    <dgm:cxn modelId="{D10163B9-DA7A-4C74-9B43-2413656123F0}" type="presParOf" srcId="{BACA9BE2-E8CC-4F35-B35B-E4FBF645DDD5}" destId="{CB4EEBEF-9A91-489D-90F2-3CBC67CEAAF1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863DEF-EAE0-423E-AA84-F04412E2D7E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26FDD8A-4C81-4996-AF3E-C1E7186F6F36}">
      <dgm:prSet/>
      <dgm:spPr/>
      <dgm:t>
        <a:bodyPr/>
        <a:lstStyle/>
        <a:p>
          <a:r>
            <a:rPr lang="ru-RU"/>
            <a:t>Определите признаки, характеризующие преступление.</a:t>
          </a:r>
          <a:endParaRPr lang="en-US"/>
        </a:p>
      </dgm:t>
    </dgm:pt>
    <dgm:pt modelId="{BC769F8F-275A-43B9-8578-FD029289408F}" type="parTrans" cxnId="{DC341DF8-9202-4C3B-AFEB-3F05E4ECB077}">
      <dgm:prSet/>
      <dgm:spPr/>
      <dgm:t>
        <a:bodyPr/>
        <a:lstStyle/>
        <a:p>
          <a:endParaRPr lang="en-US"/>
        </a:p>
      </dgm:t>
    </dgm:pt>
    <dgm:pt modelId="{F53B2876-0434-4132-9411-738176C133BA}" type="sibTrans" cxnId="{DC341DF8-9202-4C3B-AFEB-3F05E4ECB077}">
      <dgm:prSet/>
      <dgm:spPr/>
      <dgm:t>
        <a:bodyPr/>
        <a:lstStyle/>
        <a:p>
          <a:endParaRPr lang="en-US"/>
        </a:p>
      </dgm:t>
    </dgm:pt>
    <dgm:pt modelId="{DCFA39EE-E2FF-4087-92AA-B217EB2B0848}">
      <dgm:prSet/>
      <dgm:spPr/>
      <dgm:t>
        <a:bodyPr/>
        <a:lstStyle/>
        <a:p>
          <a:r>
            <a:rPr lang="ru-RU"/>
            <a:t>Когда бездействие может быть расценено как преступление?</a:t>
          </a:r>
          <a:endParaRPr lang="en-US"/>
        </a:p>
      </dgm:t>
    </dgm:pt>
    <dgm:pt modelId="{BFDD7445-D58A-46BF-9E89-B0B897AA8EAD}" type="parTrans" cxnId="{8664091A-8AA4-4064-928A-46A9A5C46C5F}">
      <dgm:prSet/>
      <dgm:spPr/>
      <dgm:t>
        <a:bodyPr/>
        <a:lstStyle/>
        <a:p>
          <a:endParaRPr lang="en-US"/>
        </a:p>
      </dgm:t>
    </dgm:pt>
    <dgm:pt modelId="{BF2EB16A-9CDE-4028-BA08-85C699F8417B}" type="sibTrans" cxnId="{8664091A-8AA4-4064-928A-46A9A5C46C5F}">
      <dgm:prSet/>
      <dgm:spPr/>
      <dgm:t>
        <a:bodyPr/>
        <a:lstStyle/>
        <a:p>
          <a:endParaRPr lang="en-US"/>
        </a:p>
      </dgm:t>
    </dgm:pt>
    <dgm:pt modelId="{C6BA6E8A-4AD3-4D0E-9015-84A8148125BD}">
      <dgm:prSet/>
      <dgm:spPr/>
      <dgm:t>
        <a:bodyPr/>
        <a:lstStyle/>
        <a:p>
          <a:r>
            <a:rPr lang="ru-RU"/>
            <a:t>Назовите виды наказаний, предусмотренные Уголовным кодексом Республики Беларусь. Считаете ли вы необходимым сохранение в нашем государстве смертной казни как высшей меры наказания? Обоснуйте своё мнение.</a:t>
          </a:r>
          <a:endParaRPr lang="en-US"/>
        </a:p>
      </dgm:t>
    </dgm:pt>
    <dgm:pt modelId="{83AB94CD-C9CB-4476-A8EC-9DD366F14D8E}" type="parTrans" cxnId="{7404C889-821E-40BD-B02A-72DDDCA77588}">
      <dgm:prSet/>
      <dgm:spPr/>
      <dgm:t>
        <a:bodyPr/>
        <a:lstStyle/>
        <a:p>
          <a:endParaRPr lang="en-US"/>
        </a:p>
      </dgm:t>
    </dgm:pt>
    <dgm:pt modelId="{36BE2BF6-E5FE-4869-B7EE-CB9286F444FC}" type="sibTrans" cxnId="{7404C889-821E-40BD-B02A-72DDDCA77588}">
      <dgm:prSet/>
      <dgm:spPr/>
      <dgm:t>
        <a:bodyPr/>
        <a:lstStyle/>
        <a:p>
          <a:endParaRPr lang="en-US"/>
        </a:p>
      </dgm:t>
    </dgm:pt>
    <dgm:pt modelId="{A46B6D7A-F6AB-42CE-9637-54D4222888AE}" type="pres">
      <dgm:prSet presAssocID="{E4863DEF-EAE0-423E-AA84-F04412E2D7E4}" presName="linear" presStyleCnt="0">
        <dgm:presLayoutVars>
          <dgm:animLvl val="lvl"/>
          <dgm:resizeHandles val="exact"/>
        </dgm:presLayoutVars>
      </dgm:prSet>
      <dgm:spPr/>
    </dgm:pt>
    <dgm:pt modelId="{09908042-B769-429D-8C7D-83F9DC27A827}" type="pres">
      <dgm:prSet presAssocID="{726FDD8A-4C81-4996-AF3E-C1E7186F6F3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3C21F81-3D30-44CF-B558-3F402E9C45A8}" type="pres">
      <dgm:prSet presAssocID="{F53B2876-0434-4132-9411-738176C133BA}" presName="spacer" presStyleCnt="0"/>
      <dgm:spPr/>
    </dgm:pt>
    <dgm:pt modelId="{65893BE4-384B-4F94-B005-AD20B1BFFBEC}" type="pres">
      <dgm:prSet presAssocID="{DCFA39EE-E2FF-4087-92AA-B217EB2B084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9450AF6-C364-478F-BF11-493C74202832}" type="pres">
      <dgm:prSet presAssocID="{BF2EB16A-9CDE-4028-BA08-85C699F8417B}" presName="spacer" presStyleCnt="0"/>
      <dgm:spPr/>
    </dgm:pt>
    <dgm:pt modelId="{7DCD221A-D61D-4189-A617-2EB015162FE6}" type="pres">
      <dgm:prSet presAssocID="{C6BA6E8A-4AD3-4D0E-9015-84A8148125B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664091A-8AA4-4064-928A-46A9A5C46C5F}" srcId="{E4863DEF-EAE0-423E-AA84-F04412E2D7E4}" destId="{DCFA39EE-E2FF-4087-92AA-B217EB2B0848}" srcOrd="1" destOrd="0" parTransId="{BFDD7445-D58A-46BF-9E89-B0B897AA8EAD}" sibTransId="{BF2EB16A-9CDE-4028-BA08-85C699F8417B}"/>
    <dgm:cxn modelId="{6F8AF61C-FC22-4BE6-B9E4-4EA54E08EBCB}" type="presOf" srcId="{C6BA6E8A-4AD3-4D0E-9015-84A8148125BD}" destId="{7DCD221A-D61D-4189-A617-2EB015162FE6}" srcOrd="0" destOrd="0" presId="urn:microsoft.com/office/officeart/2005/8/layout/vList2"/>
    <dgm:cxn modelId="{7404C889-821E-40BD-B02A-72DDDCA77588}" srcId="{E4863DEF-EAE0-423E-AA84-F04412E2D7E4}" destId="{C6BA6E8A-4AD3-4D0E-9015-84A8148125BD}" srcOrd="2" destOrd="0" parTransId="{83AB94CD-C9CB-4476-A8EC-9DD366F14D8E}" sibTransId="{36BE2BF6-E5FE-4869-B7EE-CB9286F444FC}"/>
    <dgm:cxn modelId="{ADC2AE9E-EC21-47D4-8636-3CD68875BA4F}" type="presOf" srcId="{E4863DEF-EAE0-423E-AA84-F04412E2D7E4}" destId="{A46B6D7A-F6AB-42CE-9637-54D4222888AE}" srcOrd="0" destOrd="0" presId="urn:microsoft.com/office/officeart/2005/8/layout/vList2"/>
    <dgm:cxn modelId="{8477ABA3-F93D-4723-B441-EEC2D0EC40F7}" type="presOf" srcId="{726FDD8A-4C81-4996-AF3E-C1E7186F6F36}" destId="{09908042-B769-429D-8C7D-83F9DC27A827}" srcOrd="0" destOrd="0" presId="urn:microsoft.com/office/officeart/2005/8/layout/vList2"/>
    <dgm:cxn modelId="{33E5EEF7-E96F-4C96-A532-F20015FAB9F6}" type="presOf" srcId="{DCFA39EE-E2FF-4087-92AA-B217EB2B0848}" destId="{65893BE4-384B-4F94-B005-AD20B1BFFBEC}" srcOrd="0" destOrd="0" presId="urn:microsoft.com/office/officeart/2005/8/layout/vList2"/>
    <dgm:cxn modelId="{DC341DF8-9202-4C3B-AFEB-3F05E4ECB077}" srcId="{E4863DEF-EAE0-423E-AA84-F04412E2D7E4}" destId="{726FDD8A-4C81-4996-AF3E-C1E7186F6F36}" srcOrd="0" destOrd="0" parTransId="{BC769F8F-275A-43B9-8578-FD029289408F}" sibTransId="{F53B2876-0434-4132-9411-738176C133BA}"/>
    <dgm:cxn modelId="{F42CDB44-E9D9-4878-AF99-ED46875A1868}" type="presParOf" srcId="{A46B6D7A-F6AB-42CE-9637-54D4222888AE}" destId="{09908042-B769-429D-8C7D-83F9DC27A827}" srcOrd="0" destOrd="0" presId="urn:microsoft.com/office/officeart/2005/8/layout/vList2"/>
    <dgm:cxn modelId="{0AF3734F-5519-40E8-98B4-EEBF2A347D17}" type="presParOf" srcId="{A46B6D7A-F6AB-42CE-9637-54D4222888AE}" destId="{C3C21F81-3D30-44CF-B558-3F402E9C45A8}" srcOrd="1" destOrd="0" presId="urn:microsoft.com/office/officeart/2005/8/layout/vList2"/>
    <dgm:cxn modelId="{601522B6-85F7-4683-B2AA-8AEEBCA9000E}" type="presParOf" srcId="{A46B6D7A-F6AB-42CE-9637-54D4222888AE}" destId="{65893BE4-384B-4F94-B005-AD20B1BFFBEC}" srcOrd="2" destOrd="0" presId="urn:microsoft.com/office/officeart/2005/8/layout/vList2"/>
    <dgm:cxn modelId="{30A0B50B-4283-4743-95FF-9BC6B90053E1}" type="presParOf" srcId="{A46B6D7A-F6AB-42CE-9637-54D4222888AE}" destId="{F9450AF6-C364-478F-BF11-493C74202832}" srcOrd="3" destOrd="0" presId="urn:microsoft.com/office/officeart/2005/8/layout/vList2"/>
    <dgm:cxn modelId="{38591121-1632-4B2B-B3E2-378B16A85F02}" type="presParOf" srcId="{A46B6D7A-F6AB-42CE-9637-54D4222888AE}" destId="{7DCD221A-D61D-4189-A617-2EB015162FE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B93733-48F5-42DF-AFB4-4CE79E89C027}">
      <dsp:nvSpPr>
        <dsp:cNvPr id="0" name=""/>
        <dsp:cNvSpPr/>
      </dsp:nvSpPr>
      <dsp:spPr>
        <a:xfrm>
          <a:off x="816" y="340515"/>
          <a:ext cx="3186276" cy="191176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Понятие уголовного права</a:t>
          </a:r>
          <a:endParaRPr lang="en-US" sz="2500" kern="1200" dirty="0"/>
        </a:p>
      </dsp:txBody>
      <dsp:txXfrm>
        <a:off x="816" y="340515"/>
        <a:ext cx="3186276" cy="1911765"/>
      </dsp:txXfrm>
    </dsp:sp>
    <dsp:sp modelId="{DD4C8C41-79DF-499C-B1B8-ACF9A9257347}">
      <dsp:nvSpPr>
        <dsp:cNvPr id="0" name=""/>
        <dsp:cNvSpPr/>
      </dsp:nvSpPr>
      <dsp:spPr>
        <a:xfrm>
          <a:off x="3505720" y="340515"/>
          <a:ext cx="3186276" cy="1911765"/>
        </a:xfrm>
        <a:prstGeom prst="rect">
          <a:avLst/>
        </a:prstGeom>
        <a:gradFill rotWithShape="0">
          <a:gsLst>
            <a:gs pos="0">
              <a:schemeClr val="accent2">
                <a:hueOff val="-279374"/>
                <a:satOff val="-3219"/>
                <a:lumOff val="720"/>
                <a:alphaOff val="0"/>
                <a:tint val="96000"/>
                <a:lumMod val="100000"/>
              </a:schemeClr>
            </a:gs>
            <a:gs pos="78000">
              <a:schemeClr val="accent2">
                <a:hueOff val="-279374"/>
                <a:satOff val="-3219"/>
                <a:lumOff val="72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Уголовная ответственность и наказание</a:t>
          </a:r>
          <a:endParaRPr lang="en-US" sz="2500" kern="1200" dirty="0"/>
        </a:p>
      </dsp:txBody>
      <dsp:txXfrm>
        <a:off x="3505720" y="340515"/>
        <a:ext cx="3186276" cy="1911765"/>
      </dsp:txXfrm>
    </dsp:sp>
    <dsp:sp modelId="{FA1C84FD-4B36-4962-A01E-649165B7067B}">
      <dsp:nvSpPr>
        <dsp:cNvPr id="0" name=""/>
        <dsp:cNvSpPr/>
      </dsp:nvSpPr>
      <dsp:spPr>
        <a:xfrm>
          <a:off x="816" y="2570908"/>
          <a:ext cx="3186276" cy="1911765"/>
        </a:xfrm>
        <a:prstGeom prst="rect">
          <a:avLst/>
        </a:prstGeom>
        <a:gradFill rotWithShape="0">
          <a:gsLst>
            <a:gs pos="0">
              <a:schemeClr val="accent2">
                <a:hueOff val="-558749"/>
                <a:satOff val="-6439"/>
                <a:lumOff val="1439"/>
                <a:alphaOff val="0"/>
                <a:tint val="96000"/>
                <a:lumMod val="100000"/>
              </a:schemeClr>
            </a:gs>
            <a:gs pos="78000">
              <a:schemeClr val="accent2">
                <a:hueOff val="-558749"/>
                <a:satOff val="-6439"/>
                <a:lumOff val="143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Обстоятельства, исключающие преступность деяния и уголовную ответственность</a:t>
          </a:r>
          <a:endParaRPr lang="en-US" sz="2500" kern="1200" dirty="0"/>
        </a:p>
      </dsp:txBody>
      <dsp:txXfrm>
        <a:off x="816" y="2570908"/>
        <a:ext cx="3186276" cy="1911765"/>
      </dsp:txXfrm>
    </dsp:sp>
    <dsp:sp modelId="{75F00320-4039-4CEC-BDFB-6D1218E2EAE5}">
      <dsp:nvSpPr>
        <dsp:cNvPr id="0" name=""/>
        <dsp:cNvSpPr/>
      </dsp:nvSpPr>
      <dsp:spPr>
        <a:xfrm>
          <a:off x="3505720" y="2570908"/>
          <a:ext cx="3186276" cy="1911765"/>
        </a:xfrm>
        <a:prstGeom prst="rect">
          <a:avLst/>
        </a:prstGeom>
        <a:gradFill rotWithShape="0">
          <a:gsLst>
            <a:gs pos="0">
              <a:schemeClr val="accent2">
                <a:hueOff val="-838123"/>
                <a:satOff val="-9658"/>
                <a:lumOff val="2159"/>
                <a:alphaOff val="0"/>
                <a:tint val="96000"/>
                <a:lumMod val="100000"/>
              </a:schemeClr>
            </a:gs>
            <a:gs pos="78000">
              <a:schemeClr val="accent2">
                <a:hueOff val="-838123"/>
                <a:satOff val="-9658"/>
                <a:lumOff val="215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Обстоятельства, смягчающие и отягчающие уголовную ответственность</a:t>
          </a:r>
          <a:endParaRPr lang="en-US" sz="2500" kern="1200" dirty="0"/>
        </a:p>
      </dsp:txBody>
      <dsp:txXfrm>
        <a:off x="3505720" y="2570908"/>
        <a:ext cx="3186276" cy="19117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0E6DC9-778E-46A2-8BDF-86CFD039F7E0}">
      <dsp:nvSpPr>
        <dsp:cNvPr id="0" name=""/>
        <dsp:cNvSpPr/>
      </dsp:nvSpPr>
      <dsp:spPr>
        <a:xfrm>
          <a:off x="0" y="46934"/>
          <a:ext cx="6692813" cy="11196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/>
            <a:t>Что такое уголовная ответственность?</a:t>
          </a:r>
          <a:endParaRPr lang="en-US" sz="2900" kern="1200"/>
        </a:p>
      </dsp:txBody>
      <dsp:txXfrm>
        <a:off x="54659" y="101593"/>
        <a:ext cx="6583495" cy="1010372"/>
      </dsp:txXfrm>
    </dsp:sp>
    <dsp:sp modelId="{28E1F106-2E1F-45AA-8D47-60DC438F6D0B}">
      <dsp:nvSpPr>
        <dsp:cNvPr id="0" name=""/>
        <dsp:cNvSpPr/>
      </dsp:nvSpPr>
      <dsp:spPr>
        <a:xfrm>
          <a:off x="0" y="1250144"/>
          <a:ext cx="6692813" cy="1119690"/>
        </a:xfrm>
        <a:prstGeom prst="roundRect">
          <a:avLst/>
        </a:prstGeom>
        <a:gradFill rotWithShape="0">
          <a:gsLst>
            <a:gs pos="0">
              <a:schemeClr val="accent2">
                <a:hueOff val="-279374"/>
                <a:satOff val="-3219"/>
                <a:lumOff val="720"/>
                <a:alphaOff val="0"/>
                <a:tint val="96000"/>
                <a:lumMod val="100000"/>
              </a:schemeClr>
            </a:gs>
            <a:gs pos="78000">
              <a:schemeClr val="accent2">
                <a:hueOff val="-279374"/>
                <a:satOff val="-3219"/>
                <a:lumOff val="72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/>
            <a:t>С какой целью существует статья о презумпции невиновности?</a:t>
          </a:r>
          <a:endParaRPr lang="en-US" sz="2900" kern="1200"/>
        </a:p>
      </dsp:txBody>
      <dsp:txXfrm>
        <a:off x="54659" y="1304803"/>
        <a:ext cx="6583495" cy="1010372"/>
      </dsp:txXfrm>
    </dsp:sp>
    <dsp:sp modelId="{3B3AC8D3-C4AB-4C20-A710-7DEACFFB78A0}">
      <dsp:nvSpPr>
        <dsp:cNvPr id="0" name=""/>
        <dsp:cNvSpPr/>
      </dsp:nvSpPr>
      <dsp:spPr>
        <a:xfrm>
          <a:off x="0" y="2453354"/>
          <a:ext cx="6692813" cy="1119690"/>
        </a:xfrm>
        <a:prstGeom prst="roundRect">
          <a:avLst/>
        </a:prstGeom>
        <a:gradFill rotWithShape="0">
          <a:gsLst>
            <a:gs pos="0">
              <a:schemeClr val="accent2">
                <a:hueOff val="-558749"/>
                <a:satOff val="-6439"/>
                <a:lumOff val="1439"/>
                <a:alphaOff val="0"/>
                <a:tint val="96000"/>
                <a:lumMod val="100000"/>
              </a:schemeClr>
            </a:gs>
            <a:gs pos="78000">
              <a:schemeClr val="accent2">
                <a:hueOff val="-558749"/>
                <a:satOff val="-6439"/>
                <a:lumOff val="143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/>
            <a:t>Какие виды наказаний существуют в уголовном праве?</a:t>
          </a:r>
          <a:endParaRPr lang="en-US" sz="2900" kern="1200"/>
        </a:p>
      </dsp:txBody>
      <dsp:txXfrm>
        <a:off x="54659" y="2508013"/>
        <a:ext cx="6583495" cy="1010372"/>
      </dsp:txXfrm>
    </dsp:sp>
    <dsp:sp modelId="{FDD7D046-E605-4C0C-9655-BA9DF3AC9D4E}">
      <dsp:nvSpPr>
        <dsp:cNvPr id="0" name=""/>
        <dsp:cNvSpPr/>
      </dsp:nvSpPr>
      <dsp:spPr>
        <a:xfrm>
          <a:off x="0" y="3656565"/>
          <a:ext cx="6692813" cy="1119690"/>
        </a:xfrm>
        <a:prstGeom prst="roundRect">
          <a:avLst/>
        </a:prstGeom>
        <a:gradFill rotWithShape="0">
          <a:gsLst>
            <a:gs pos="0">
              <a:schemeClr val="accent2">
                <a:hueOff val="-838123"/>
                <a:satOff val="-9658"/>
                <a:lumOff val="2159"/>
                <a:alphaOff val="0"/>
                <a:tint val="96000"/>
                <a:lumMod val="100000"/>
              </a:schemeClr>
            </a:gs>
            <a:gs pos="78000">
              <a:schemeClr val="accent2">
                <a:hueOff val="-838123"/>
                <a:satOff val="-9658"/>
                <a:lumOff val="215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/>
            <a:t>Назовите преступления против собственности</a:t>
          </a:r>
          <a:endParaRPr lang="en-US" sz="2900" kern="1200"/>
        </a:p>
      </dsp:txBody>
      <dsp:txXfrm>
        <a:off x="54659" y="3711224"/>
        <a:ext cx="6583495" cy="10103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35181A-5E00-4B32-87C6-057929448D57}">
      <dsp:nvSpPr>
        <dsp:cNvPr id="0" name=""/>
        <dsp:cNvSpPr/>
      </dsp:nvSpPr>
      <dsp:spPr>
        <a:xfrm>
          <a:off x="567573" y="996283"/>
          <a:ext cx="1293557" cy="129355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86AA85-4826-4980-AEB4-FB24B98746C3}">
      <dsp:nvSpPr>
        <dsp:cNvPr id="0" name=""/>
        <dsp:cNvSpPr/>
      </dsp:nvSpPr>
      <dsp:spPr>
        <a:xfrm>
          <a:off x="839220" y="1267930"/>
          <a:ext cx="750263" cy="7502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94BC94-58C8-44E0-9162-77FDA9F6E6B0}">
      <dsp:nvSpPr>
        <dsp:cNvPr id="0" name=""/>
        <dsp:cNvSpPr/>
      </dsp:nvSpPr>
      <dsp:spPr>
        <a:xfrm>
          <a:off x="2138321" y="996283"/>
          <a:ext cx="3049099" cy="12935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Обстоятельства, которые исключают уголовную ответственность</a:t>
          </a:r>
          <a:endParaRPr lang="en-US" sz="2400" kern="1200"/>
        </a:p>
      </dsp:txBody>
      <dsp:txXfrm>
        <a:off x="2138321" y="996283"/>
        <a:ext cx="3049099" cy="1293557"/>
      </dsp:txXfrm>
    </dsp:sp>
    <dsp:sp modelId="{574A6614-E1CF-4EC3-9677-B1EAC2E7289A}">
      <dsp:nvSpPr>
        <dsp:cNvPr id="0" name=""/>
        <dsp:cNvSpPr/>
      </dsp:nvSpPr>
      <dsp:spPr>
        <a:xfrm>
          <a:off x="5718703" y="996283"/>
          <a:ext cx="1293557" cy="12935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9A5B2B-60F0-4285-B811-8263D7BEC53D}">
      <dsp:nvSpPr>
        <dsp:cNvPr id="0" name=""/>
        <dsp:cNvSpPr/>
      </dsp:nvSpPr>
      <dsp:spPr>
        <a:xfrm>
          <a:off x="5990350" y="1267930"/>
          <a:ext cx="750263" cy="7502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4EEBEF-9A91-489D-90F2-3CBC67CEAAF1}">
      <dsp:nvSpPr>
        <dsp:cNvPr id="0" name=""/>
        <dsp:cNvSpPr/>
      </dsp:nvSpPr>
      <dsp:spPr>
        <a:xfrm>
          <a:off x="7289451" y="996283"/>
          <a:ext cx="3049099" cy="12935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Обстоятельства, освобождающие от уголовной ответственности</a:t>
          </a:r>
          <a:endParaRPr lang="en-US" sz="2400" kern="1200"/>
        </a:p>
      </dsp:txBody>
      <dsp:txXfrm>
        <a:off x="7289451" y="996283"/>
        <a:ext cx="3049099" cy="12935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908042-B769-429D-8C7D-83F9DC27A827}">
      <dsp:nvSpPr>
        <dsp:cNvPr id="0" name=""/>
        <dsp:cNvSpPr/>
      </dsp:nvSpPr>
      <dsp:spPr>
        <a:xfrm>
          <a:off x="0" y="342782"/>
          <a:ext cx="10945638" cy="1158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Определите признаки, характеризующие преступление.</a:t>
          </a:r>
          <a:endParaRPr lang="en-US" sz="2200" kern="1200"/>
        </a:p>
      </dsp:txBody>
      <dsp:txXfrm>
        <a:off x="56544" y="399326"/>
        <a:ext cx="10832550" cy="1045212"/>
      </dsp:txXfrm>
    </dsp:sp>
    <dsp:sp modelId="{65893BE4-384B-4F94-B005-AD20B1BFFBEC}">
      <dsp:nvSpPr>
        <dsp:cNvPr id="0" name=""/>
        <dsp:cNvSpPr/>
      </dsp:nvSpPr>
      <dsp:spPr>
        <a:xfrm>
          <a:off x="0" y="1564442"/>
          <a:ext cx="10945638" cy="1158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Когда бездействие может быть расценено как преступление?</a:t>
          </a:r>
          <a:endParaRPr lang="en-US" sz="2200" kern="1200"/>
        </a:p>
      </dsp:txBody>
      <dsp:txXfrm>
        <a:off x="56544" y="1620986"/>
        <a:ext cx="10832550" cy="1045212"/>
      </dsp:txXfrm>
    </dsp:sp>
    <dsp:sp modelId="{7DCD221A-D61D-4189-A617-2EB015162FE6}">
      <dsp:nvSpPr>
        <dsp:cNvPr id="0" name=""/>
        <dsp:cNvSpPr/>
      </dsp:nvSpPr>
      <dsp:spPr>
        <a:xfrm>
          <a:off x="0" y="2786103"/>
          <a:ext cx="10945638" cy="1158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Назовите виды наказаний, предусмотренные Уголовным кодексом Республики Беларусь. Считаете ли вы необходимым сохранение в нашем государстве смертной казни как высшей меры наказания? Обоснуйте своё мнение.</a:t>
          </a:r>
          <a:endParaRPr lang="en-US" sz="2200" kern="1200"/>
        </a:p>
      </dsp:txBody>
      <dsp:txXfrm>
        <a:off x="56544" y="2842647"/>
        <a:ext cx="10832550" cy="1045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64DD-DCB7-4074-9786-C06E4013A922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C68E0-27BF-41CA-8E8E-8B49335C2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66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64DD-DCB7-4074-9786-C06E4013A922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C68E0-27BF-41CA-8E8E-8B49335C2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473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64DD-DCB7-4074-9786-C06E4013A922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C68E0-27BF-41CA-8E8E-8B49335C258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1254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64DD-DCB7-4074-9786-C06E4013A922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C68E0-27BF-41CA-8E8E-8B49335C2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019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64DD-DCB7-4074-9786-C06E4013A922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C68E0-27BF-41CA-8E8E-8B49335C258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6006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64DD-DCB7-4074-9786-C06E4013A922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C68E0-27BF-41CA-8E8E-8B49335C2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69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64DD-DCB7-4074-9786-C06E4013A922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C68E0-27BF-41CA-8E8E-8B49335C2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94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64DD-DCB7-4074-9786-C06E4013A922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C68E0-27BF-41CA-8E8E-8B49335C2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43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64DD-DCB7-4074-9786-C06E4013A922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C68E0-27BF-41CA-8E8E-8B49335C2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41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64DD-DCB7-4074-9786-C06E4013A922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C68E0-27BF-41CA-8E8E-8B49335C2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40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64DD-DCB7-4074-9786-C06E4013A922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C68E0-27BF-41CA-8E8E-8B49335C2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32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64DD-DCB7-4074-9786-C06E4013A922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C68E0-27BF-41CA-8E8E-8B49335C2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278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64DD-DCB7-4074-9786-C06E4013A922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C68E0-27BF-41CA-8E8E-8B49335C2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3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64DD-DCB7-4074-9786-C06E4013A922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C68E0-27BF-41CA-8E8E-8B49335C2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42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64DD-DCB7-4074-9786-C06E4013A922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C68E0-27BF-41CA-8E8E-8B49335C2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09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C68E0-27BF-41CA-8E8E-8B49335C258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64DD-DCB7-4074-9786-C06E4013A922}" type="datetimeFigureOut">
              <a:rPr lang="ru-RU" smtClean="0"/>
              <a:t>22.02.2022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3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664DD-DCB7-4074-9786-C06E4013A922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8CC68E0-27BF-41CA-8E8E-8B49335C2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00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C9B00B-8FAE-48D1-8FD8-E0968A379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566" y="325925"/>
            <a:ext cx="7703581" cy="6047715"/>
          </a:xfrm>
        </p:spPr>
        <p:txBody>
          <a:bodyPr vert="horz" lIns="91440" tIns="45720" rIns="91440" bIns="45720" rtlCol="0" anchor="ctr" anchorCtr="1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2300" i="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Гражданин</a:t>
            </a:r>
            <a:r>
              <a:rPr lang="en-US" sz="2300" i="0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2300" i="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Италии</a:t>
            </a:r>
            <a:r>
              <a:rPr lang="en-US" sz="2300" i="0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, </a:t>
            </a:r>
            <a:r>
              <a:rPr lang="en-US" sz="2300" i="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житель</a:t>
            </a:r>
            <a:r>
              <a:rPr lang="en-US" sz="2300" i="0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2300" i="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Рима</a:t>
            </a:r>
            <a:r>
              <a:rPr lang="en-US" sz="2300" i="0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2300" i="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Джованни</a:t>
            </a:r>
            <a:r>
              <a:rPr lang="en-US" sz="2300" i="0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2300" i="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неоднократно</a:t>
            </a:r>
            <a:r>
              <a:rPr lang="en-US" sz="2300" i="0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2300" i="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незаконно</a:t>
            </a:r>
            <a:r>
              <a:rPr lang="en-US" sz="2300" i="0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2300" i="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приобретал</a:t>
            </a:r>
            <a:r>
              <a:rPr lang="en-US" sz="2300" i="0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, а </a:t>
            </a:r>
            <a:r>
              <a:rPr lang="en-US" sz="2300" i="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затем</a:t>
            </a:r>
            <a:r>
              <a:rPr lang="en-US" sz="2300" i="0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2300" i="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перепродавал</a:t>
            </a:r>
            <a:r>
              <a:rPr lang="en-US" sz="2300" i="0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2300" i="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на</a:t>
            </a:r>
            <a:r>
              <a:rPr lang="en-US" sz="2300" i="0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2300" i="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территории</a:t>
            </a:r>
            <a:r>
              <a:rPr lang="en-US" sz="2300" i="0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2300" i="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Италии</a:t>
            </a:r>
            <a:r>
              <a:rPr lang="en-US" sz="2300" i="0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и </a:t>
            </a:r>
            <a:r>
              <a:rPr lang="en-US" sz="2300" i="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соседних</a:t>
            </a:r>
            <a:r>
              <a:rPr lang="en-US" sz="2300" i="0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2300" i="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стран</a:t>
            </a:r>
            <a:r>
              <a:rPr lang="en-US" sz="2300" i="0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2300" i="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поддельные</a:t>
            </a:r>
            <a:r>
              <a:rPr lang="en-US" sz="2300" i="0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2300" i="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доллары</a:t>
            </a:r>
            <a:r>
              <a:rPr lang="en-US" sz="2300" i="0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США. </a:t>
            </a:r>
            <a:r>
              <a:rPr lang="en-US" sz="2300" i="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От</a:t>
            </a:r>
            <a:r>
              <a:rPr lang="en-US" sz="2300" i="0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2300" i="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незаконных</a:t>
            </a:r>
            <a:r>
              <a:rPr lang="en-US" sz="2300" i="0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2300" i="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операций</a:t>
            </a:r>
            <a:r>
              <a:rPr lang="en-US" sz="2300" i="0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с </a:t>
            </a:r>
            <a:r>
              <a:rPr lang="en-US" sz="2300" i="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поддельными</a:t>
            </a:r>
            <a:r>
              <a:rPr lang="en-US" sz="2300" i="0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2300" i="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долларами</a:t>
            </a:r>
            <a:r>
              <a:rPr lang="en-US" sz="2300" i="0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США </a:t>
            </a:r>
            <a:r>
              <a:rPr lang="en-US" sz="2300" i="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получил</a:t>
            </a:r>
            <a:r>
              <a:rPr lang="en-US" sz="2300" i="0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2300" i="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доход</a:t>
            </a:r>
            <a:r>
              <a:rPr lang="en-US" sz="2300" i="0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в </a:t>
            </a:r>
            <a:r>
              <a:rPr lang="en-US" sz="2300" i="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сумме</a:t>
            </a:r>
            <a:r>
              <a:rPr lang="en-US" sz="2300" i="0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2300" i="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более</a:t>
            </a:r>
            <a:r>
              <a:rPr lang="en-US" sz="2300" i="0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2300" i="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миллиона</a:t>
            </a:r>
            <a:r>
              <a:rPr lang="en-US" sz="2300" i="0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2300" i="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евро</a:t>
            </a:r>
            <a:r>
              <a:rPr lang="en-US" sz="2300" i="0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. </a:t>
            </a:r>
            <a:r>
              <a:rPr lang="en-US" sz="2300" i="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Для</a:t>
            </a:r>
            <a:r>
              <a:rPr lang="en-US" sz="2300" i="0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2300" i="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того</a:t>
            </a:r>
            <a:r>
              <a:rPr lang="en-US" sz="2300" i="0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2300" i="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чтобы</a:t>
            </a:r>
            <a:r>
              <a:rPr lang="en-US" sz="2300" i="0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2300" i="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избежать</a:t>
            </a:r>
            <a:r>
              <a:rPr lang="en-US" sz="2300" i="0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2300" i="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уголовной</a:t>
            </a:r>
            <a:r>
              <a:rPr lang="en-US" sz="2300" i="0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2300" i="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ответственности</a:t>
            </a:r>
            <a:r>
              <a:rPr lang="en-US" sz="2300" i="0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, </a:t>
            </a:r>
            <a:r>
              <a:rPr lang="en-US" sz="2300" i="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Джованни</a:t>
            </a:r>
            <a:r>
              <a:rPr lang="en-US" sz="2300" i="0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2300" i="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устроился</a:t>
            </a:r>
            <a:r>
              <a:rPr lang="en-US" sz="2300" i="0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2300" i="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на</a:t>
            </a:r>
            <a:r>
              <a:rPr lang="en-US" sz="2300" i="0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2300" i="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работу</a:t>
            </a:r>
            <a:r>
              <a:rPr lang="en-US" sz="2300" i="0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в </a:t>
            </a:r>
            <a:r>
              <a:rPr lang="en-US" sz="2300" i="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одно</a:t>
            </a:r>
            <a:r>
              <a:rPr lang="en-US" sz="2300" i="0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2300" i="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из</a:t>
            </a:r>
            <a:r>
              <a:rPr lang="en-US" sz="2300" i="0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2300" i="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совместных</a:t>
            </a:r>
            <a:r>
              <a:rPr lang="en-US" sz="2300" i="0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2300" i="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белорусско-итальянских</a:t>
            </a:r>
            <a:r>
              <a:rPr lang="en-US" sz="2300" i="0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2300" i="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предприятий</a:t>
            </a:r>
            <a:r>
              <a:rPr lang="en-US" sz="2300" i="0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и </a:t>
            </a:r>
            <a:r>
              <a:rPr lang="en-US" sz="2300" i="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приехал</a:t>
            </a:r>
            <a:r>
              <a:rPr lang="en-US" sz="2300" i="0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в </a:t>
            </a:r>
            <a:r>
              <a:rPr lang="en-US" sz="2300" i="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Минск</a:t>
            </a:r>
            <a:r>
              <a:rPr lang="en-US" sz="2300" i="0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.</a:t>
            </a:r>
            <a:br>
              <a:rPr lang="en-US" sz="2300" i="0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</a:br>
            <a:r>
              <a:rPr lang="en-US" sz="2300" i="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По</a:t>
            </a:r>
            <a:r>
              <a:rPr lang="en-US" sz="2300" i="0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2300" i="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каналам</a:t>
            </a:r>
            <a:r>
              <a:rPr lang="en-US" sz="2300" i="0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2300" i="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Интерпола</a:t>
            </a:r>
            <a:r>
              <a:rPr lang="en-US" sz="2300" i="0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в </a:t>
            </a:r>
            <a:r>
              <a:rPr lang="en-US" sz="2300" i="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прокуратуру</a:t>
            </a:r>
            <a:r>
              <a:rPr lang="en-US" sz="2300" i="0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2300" i="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Республики</a:t>
            </a:r>
            <a:r>
              <a:rPr lang="en-US" sz="2300" i="0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2300" i="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Беларусь</a:t>
            </a:r>
            <a:r>
              <a:rPr lang="en-US" sz="2300" i="0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2300" i="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поступили</a:t>
            </a:r>
            <a:r>
              <a:rPr lang="en-US" sz="2300" i="0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2300" i="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данные</a:t>
            </a:r>
            <a:r>
              <a:rPr lang="en-US" sz="2300" i="0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о </a:t>
            </a:r>
            <a:r>
              <a:rPr lang="en-US" sz="2300" i="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преступных</a:t>
            </a:r>
            <a:r>
              <a:rPr lang="en-US" sz="2300" i="0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2300" i="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операциях</a:t>
            </a:r>
            <a:r>
              <a:rPr lang="en-US" sz="2300" i="0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2300" i="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Джованни</a:t>
            </a:r>
            <a:r>
              <a:rPr lang="en-US" sz="2300" i="0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с </a:t>
            </a:r>
            <a:r>
              <a:rPr lang="en-US" sz="2300" i="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поддельными</a:t>
            </a:r>
            <a:r>
              <a:rPr lang="en-US" sz="2300" i="0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2300" i="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денежными</a:t>
            </a:r>
            <a:r>
              <a:rPr lang="en-US" sz="2300" i="0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2300" i="0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знаками</a:t>
            </a:r>
            <a:r>
              <a:rPr lang="en-US" sz="2300" i="0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.</a:t>
            </a:r>
            <a:br>
              <a:rPr lang="en-US" sz="2300" i="0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</a:br>
            <a:r>
              <a:rPr lang="en-US" sz="2300" i="0" u="none" strike="noStrike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+</a:t>
            </a:r>
            <a:r>
              <a:rPr lang="en-US" sz="2300" i="1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Можно</a:t>
            </a:r>
            <a:r>
              <a:rPr lang="en-US" sz="2300" i="1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2300" i="1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ли</a:t>
            </a:r>
            <a:r>
              <a:rPr lang="en-US" sz="2300" i="1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2300" i="1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привлечь</a:t>
            </a:r>
            <a:r>
              <a:rPr lang="en-US" sz="2300" i="1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2300" i="1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Джованни</a:t>
            </a:r>
            <a:r>
              <a:rPr lang="en-US" sz="2300" i="1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к </a:t>
            </a:r>
            <a:r>
              <a:rPr lang="en-US" sz="2300" i="1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уголовной</a:t>
            </a:r>
            <a:r>
              <a:rPr lang="en-US" sz="2300" i="1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2300" i="1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ответ­ственности</a:t>
            </a:r>
            <a:r>
              <a:rPr lang="en-US" sz="2300" i="1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2300" i="1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по</a:t>
            </a:r>
            <a:r>
              <a:rPr lang="en-US" sz="2300" i="1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2300" i="1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Уголовному</a:t>
            </a:r>
            <a:r>
              <a:rPr lang="en-US" sz="2300" i="1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2300" i="1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кодексу</a:t>
            </a:r>
            <a:r>
              <a:rPr lang="en-US" sz="2300" i="1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2300" i="1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Республики</a:t>
            </a:r>
            <a:r>
              <a:rPr lang="en-US" sz="2300" i="1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2300" i="1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Беларусь</a:t>
            </a:r>
            <a:r>
              <a:rPr lang="en-US" sz="2300" i="1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?</a:t>
            </a:r>
            <a:br>
              <a:rPr lang="en-US" sz="2300" i="0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</a:br>
            <a:r>
              <a:rPr lang="en-US" sz="2300" i="1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Какое</a:t>
            </a:r>
            <a:r>
              <a:rPr lang="en-US" sz="2300" i="1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2300" i="1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решение</a:t>
            </a:r>
            <a:r>
              <a:rPr lang="en-US" sz="2300" i="1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в </a:t>
            </a:r>
            <a:r>
              <a:rPr lang="en-US" sz="2300" i="1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соответствии</a:t>
            </a:r>
            <a:r>
              <a:rPr lang="en-US" sz="2300" i="1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2300" i="1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со</a:t>
            </a:r>
            <a:r>
              <a:rPr lang="en-US" sz="2300" i="1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2300" i="1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ст</a:t>
            </a:r>
            <a:r>
              <a:rPr lang="en-US" sz="2300" i="1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. 7 УК </a:t>
            </a:r>
            <a:r>
              <a:rPr lang="en-US" sz="2300" i="1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Беларуси</a:t>
            </a:r>
            <a:r>
              <a:rPr lang="en-US" sz="2300" i="1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2300" i="1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могут</a:t>
            </a:r>
            <a:r>
              <a:rPr lang="en-US" sz="2300" i="1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2300" i="1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принять</a:t>
            </a:r>
            <a:r>
              <a:rPr lang="en-US" sz="2300" i="1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2300" i="1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правоохранительные</a:t>
            </a:r>
            <a:r>
              <a:rPr lang="en-US" sz="2300" i="1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2300" i="1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органы</a:t>
            </a:r>
            <a:r>
              <a:rPr lang="en-US" sz="2300" i="1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2300" i="1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Рес­публики</a:t>
            </a:r>
            <a:r>
              <a:rPr lang="en-US" sz="2300" i="1" dirty="0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en-US" sz="2300" i="1" dirty="0" err="1">
                <a:solidFill>
                  <a:srgbClr val="FFFFFF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Беларусь</a:t>
            </a:r>
            <a:endParaRPr lang="en-US" sz="2300" i="0" dirty="0">
              <a:solidFill>
                <a:srgbClr val="FFFFFF"/>
              </a:solidFill>
              <a:effectLst/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32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6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3" name="Rectangle 18">
            <a:extLst>
              <a:ext uri="{FF2B5EF4-FFF2-40B4-BE49-F238E27FC236}">
                <a16:creationId xmlns:a16="http://schemas.microsoft.com/office/drawing/2014/main" id="{9B8A5A16-7BE9-4AA1-9B5E-00FAFA5C8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20">
            <a:extLst>
              <a:ext uri="{FF2B5EF4-FFF2-40B4-BE49-F238E27FC236}">
                <a16:creationId xmlns:a16="http://schemas.microsoft.com/office/drawing/2014/main" id="{A93528F3-EFCB-4F9C-AC6F-A130BC6FAC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33639C4-7BA8-46BF-B77F-C44F350F8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B4FA542-2523-4BD8-BCF7-09F23BB6A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DC937BF-4C1E-4507-B43D-0C7644CAE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47E376DE-2C96-4763-AD42-01D60C2B0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B158AF34-A9BC-4D79-9525-2D35595408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9C7FAAF9-2552-422D-846A-3ADC4AD46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8">
              <a:extLst>
                <a:ext uri="{FF2B5EF4-FFF2-40B4-BE49-F238E27FC236}">
                  <a16:creationId xmlns:a16="http://schemas.microsoft.com/office/drawing/2014/main" id="{AE9C7168-E636-4C02-96D2-6D58240358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EFA004EC-0377-4ED7-AA13-B901F5D0BE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7874CAB0-23F6-4DCB-B2FB-6ABE95AA5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8024AF93-149D-4CDC-9A3F-5B87F347D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7270C2-99E7-4D00-930A-5D7E67862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902" y="1834249"/>
            <a:ext cx="8343103" cy="338968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800" dirty="0" err="1">
                <a:solidFill>
                  <a:srgbClr val="FFFFFF"/>
                </a:solidFill>
              </a:rPr>
              <a:t>Почему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презумпция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невиновности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выделена</a:t>
            </a:r>
            <a:r>
              <a:rPr lang="en-US" sz="4800" dirty="0">
                <a:solidFill>
                  <a:srgbClr val="FFFFFF"/>
                </a:solidFill>
              </a:rPr>
              <a:t> в </a:t>
            </a:r>
            <a:r>
              <a:rPr lang="en-US" sz="4800" dirty="0" err="1">
                <a:solidFill>
                  <a:srgbClr val="FFFFFF"/>
                </a:solidFill>
              </a:rPr>
              <a:t>качестве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отдельной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статьи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в </a:t>
            </a:r>
            <a:r>
              <a:rPr lang="en-US" sz="4800" dirty="0" err="1">
                <a:solidFill>
                  <a:srgbClr val="FFFFFF"/>
                </a:solidFill>
              </a:rPr>
              <a:t>Конституции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Республики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Беларусь</a:t>
            </a:r>
            <a:r>
              <a:rPr lang="en-US" sz="4800" dirty="0">
                <a:solidFill>
                  <a:srgbClr val="FFFF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1033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3A6A76-AE5D-49AE-9D49-90C0F1548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DBF464-02EB-49E8-BED5-CCD9C0E09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5F9D5DC0-F10A-4613-AEEB-F3886E477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A43566CA-E28A-4758-B656-13F767ECA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517B8F0-793D-4F61-80A8-8CB87BC08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D139FBAF-C134-4E1A-9404-4C7FB029E8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DE9C77E-3EF1-4718-818D-55EA1600B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DB10DB84-C347-472C-96BD-AD4340F03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70CA661F-8359-442A-A42C-A0993AF8B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75C8E99-F0B8-466B-A892-9E0643EAF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65DD307C-66C1-4F16-86F5-287334F7B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744416C0-DB16-4364-B13C-2EC6F1A8A0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B79739-620D-46B4-886D-5C2E856FB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rgbClr val="FFFFFF"/>
                </a:solidFill>
              </a:rPr>
              <a:t>Уголовная ответственность имеет три цели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0DA04E-F68C-48E4-BEBE-D601F04B4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 anchor="ctr">
            <a:normAutofit/>
          </a:bodyPr>
          <a:lstStyle/>
          <a:p>
            <a:r>
              <a:rPr lang="ru-RU" sz="3200" dirty="0">
                <a:solidFill>
                  <a:srgbClr val="FFFFFF"/>
                </a:solidFill>
              </a:rPr>
              <a:t>исправление лица, совершившего преступление;</a:t>
            </a:r>
          </a:p>
          <a:p>
            <a:r>
              <a:rPr lang="ru-RU" sz="3200" dirty="0">
                <a:solidFill>
                  <a:srgbClr val="FFFFFF"/>
                </a:solidFill>
              </a:rPr>
              <a:t>предупреждение совершения осуждённым новых преступлений;</a:t>
            </a:r>
          </a:p>
          <a:p>
            <a:r>
              <a:rPr lang="ru-RU" sz="3200" dirty="0">
                <a:solidFill>
                  <a:srgbClr val="FFFFFF"/>
                </a:solidFill>
              </a:rPr>
              <a:t>предупреждение совершения преступлений другими лицами.</a:t>
            </a:r>
          </a:p>
        </p:txBody>
      </p:sp>
    </p:spTree>
    <p:extLst>
      <p:ext uri="{BB962C8B-B14F-4D97-AF65-F5344CB8AC3E}">
        <p14:creationId xmlns:p14="http://schemas.microsoft.com/office/powerpoint/2010/main" val="290006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6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4" name="Rectangle 18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20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B1CC7B-B626-4759-8ABE-807E6C925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606" y="442305"/>
            <a:ext cx="8567969" cy="522384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000" dirty="0" err="1"/>
              <a:t>Наказ́ние</a:t>
            </a:r>
            <a:r>
              <a:rPr lang="en-US" sz="4000" dirty="0"/>
              <a:t> — </a:t>
            </a:r>
            <a:r>
              <a:rPr lang="en-US" sz="4000" dirty="0" err="1"/>
              <a:t>применение</a:t>
            </a:r>
            <a:r>
              <a:rPr lang="en-US" sz="4000" dirty="0"/>
              <a:t> </a:t>
            </a:r>
            <a:r>
              <a:rPr lang="en-US" sz="4000" dirty="0" err="1"/>
              <a:t>каких-либо</a:t>
            </a:r>
            <a:r>
              <a:rPr lang="en-US" sz="4000" dirty="0"/>
              <a:t>, </a:t>
            </a:r>
            <a:r>
              <a:rPr lang="en-US" sz="4000" dirty="0" err="1"/>
              <a:t>правовых</a:t>
            </a:r>
            <a:r>
              <a:rPr lang="en-US" sz="4000" dirty="0"/>
              <a:t> </a:t>
            </a:r>
            <a:r>
              <a:rPr lang="en-US" sz="4000" dirty="0" err="1"/>
              <a:t>или</a:t>
            </a:r>
            <a:r>
              <a:rPr lang="en-US" sz="4000" dirty="0"/>
              <a:t> </a:t>
            </a:r>
            <a:r>
              <a:rPr lang="en-US" sz="4000" dirty="0" err="1"/>
              <a:t>неправовых</a:t>
            </a:r>
            <a:r>
              <a:rPr lang="en-US" sz="4000" dirty="0"/>
              <a:t>, </a:t>
            </a:r>
            <a:r>
              <a:rPr lang="en-US" sz="4000" dirty="0" err="1"/>
              <a:t>неприятных</a:t>
            </a:r>
            <a:r>
              <a:rPr lang="en-US" sz="4000" dirty="0"/>
              <a:t> </a:t>
            </a:r>
            <a:r>
              <a:rPr lang="en-US" sz="4000" dirty="0" err="1"/>
              <a:t>или</a:t>
            </a:r>
            <a:r>
              <a:rPr lang="en-US" sz="4000" dirty="0"/>
              <a:t> </a:t>
            </a:r>
            <a:r>
              <a:rPr lang="en-US" sz="4000" dirty="0" err="1"/>
              <a:t>нежелательных</a:t>
            </a:r>
            <a:r>
              <a:rPr lang="en-US" sz="4000" dirty="0"/>
              <a:t> </a:t>
            </a:r>
            <a:r>
              <a:rPr lang="en-US" sz="4000" dirty="0" err="1"/>
              <a:t>мер</a:t>
            </a:r>
            <a:r>
              <a:rPr lang="en-US" sz="4000" dirty="0"/>
              <a:t> в </a:t>
            </a:r>
            <a:r>
              <a:rPr lang="en-US" sz="4000" dirty="0" err="1"/>
              <a:t>отношении</a:t>
            </a:r>
            <a:r>
              <a:rPr lang="en-US" sz="4000" dirty="0"/>
              <a:t> </a:t>
            </a:r>
            <a:r>
              <a:rPr lang="en-US" sz="4000" dirty="0" err="1"/>
              <a:t>человека</a:t>
            </a:r>
            <a:r>
              <a:rPr lang="en-US" sz="4000" dirty="0"/>
              <a:t>, </a:t>
            </a:r>
            <a:r>
              <a:rPr lang="en-US" sz="4000" dirty="0" err="1"/>
              <a:t>животного</a:t>
            </a:r>
            <a:r>
              <a:rPr lang="en-US" sz="4000" dirty="0"/>
              <a:t> </a:t>
            </a:r>
            <a:r>
              <a:rPr lang="en-US" sz="4000" dirty="0" err="1"/>
              <a:t>или</a:t>
            </a:r>
            <a:r>
              <a:rPr lang="en-US" sz="4000" dirty="0"/>
              <a:t> </a:t>
            </a:r>
            <a:r>
              <a:rPr lang="en-US" sz="4000" dirty="0" err="1"/>
              <a:t>их</a:t>
            </a:r>
            <a:r>
              <a:rPr lang="en-US" sz="4000" dirty="0"/>
              <a:t> </a:t>
            </a:r>
            <a:r>
              <a:rPr lang="en-US" sz="4000" dirty="0" err="1"/>
              <a:t>групп</a:t>
            </a:r>
            <a:r>
              <a:rPr lang="en-US" sz="4000" dirty="0"/>
              <a:t> в </a:t>
            </a:r>
            <a:r>
              <a:rPr lang="en-US" sz="4000" dirty="0" err="1"/>
              <a:t>ответ</a:t>
            </a:r>
            <a:r>
              <a:rPr lang="en-US" sz="4000" dirty="0"/>
              <a:t> </a:t>
            </a:r>
            <a:r>
              <a:rPr lang="en-US" sz="4000" dirty="0" err="1"/>
              <a:t>на</a:t>
            </a:r>
            <a:r>
              <a:rPr lang="en-US" sz="4000" dirty="0"/>
              <a:t> </a:t>
            </a:r>
            <a:r>
              <a:rPr lang="en-US" sz="4000" dirty="0" err="1"/>
              <a:t>неповиновение</a:t>
            </a:r>
            <a:r>
              <a:rPr lang="en-US" sz="4000" dirty="0"/>
              <a:t> </a:t>
            </a:r>
            <a:r>
              <a:rPr lang="en-US" sz="4000" dirty="0" err="1"/>
              <a:t>или</a:t>
            </a:r>
            <a:r>
              <a:rPr lang="en-US" sz="4000" dirty="0"/>
              <a:t> </a:t>
            </a:r>
            <a:r>
              <a:rPr lang="en-US" sz="4000" dirty="0" err="1"/>
              <a:t>на</a:t>
            </a:r>
            <a:r>
              <a:rPr lang="en-US" sz="4000" dirty="0"/>
              <a:t> </a:t>
            </a:r>
            <a:r>
              <a:rPr lang="en-US" sz="4000" dirty="0" err="1"/>
              <a:t>неугодное</a:t>
            </a:r>
            <a:r>
              <a:rPr lang="en-US" sz="4000" dirty="0"/>
              <a:t> </a:t>
            </a:r>
            <a:r>
              <a:rPr lang="en-US" sz="4000" dirty="0" err="1"/>
              <a:t>или</a:t>
            </a:r>
            <a:r>
              <a:rPr lang="en-US" sz="4000" dirty="0"/>
              <a:t> </a:t>
            </a:r>
            <a:r>
              <a:rPr lang="en-US" sz="4000" dirty="0" err="1"/>
              <a:t>морально</a:t>
            </a:r>
            <a:r>
              <a:rPr lang="en-US" sz="4000" dirty="0"/>
              <a:t> </a:t>
            </a:r>
            <a:r>
              <a:rPr lang="en-US" sz="4000" dirty="0" err="1"/>
              <a:t>неправильное</a:t>
            </a:r>
            <a:r>
              <a:rPr lang="en-US" sz="4000" dirty="0"/>
              <a:t> </a:t>
            </a:r>
            <a:r>
              <a:rPr lang="en-US" sz="4000" dirty="0" err="1"/>
              <a:t>поведение</a:t>
            </a:r>
            <a:endParaRPr lang="en-US" sz="4000" dirty="0"/>
          </a:p>
        </p:txBody>
      </p:sp>
      <p:sp>
        <p:nvSpPr>
          <p:cNvPr id="29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7395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E039E5-3C12-4685-9483-359635166C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10" t="21497" r="20867" b="32789"/>
          <a:stretch/>
        </p:blipFill>
        <p:spPr>
          <a:xfrm>
            <a:off x="1533799" y="1131994"/>
            <a:ext cx="9126278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1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9B8A5A16-7BE9-4AA1-9B5E-00FAFA5C8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93528F3-EFCB-4F9C-AC6F-A130BC6FAC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33639C4-7BA8-46BF-B77F-C44F350F8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B4FA542-2523-4BD8-BCF7-09F23BB6A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DC937BF-4C1E-4507-B43D-0C7644CAE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47E376DE-2C96-4763-AD42-01D60C2B0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B158AF34-A9BC-4D79-9525-2D35595408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9C7FAAF9-2552-422D-846A-3ADC4AD46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8">
              <a:extLst>
                <a:ext uri="{FF2B5EF4-FFF2-40B4-BE49-F238E27FC236}">
                  <a16:creationId xmlns:a16="http://schemas.microsoft.com/office/drawing/2014/main" id="{AE9C7168-E636-4C02-96D2-6D58240358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EFA004EC-0377-4ED7-AA13-B901F5D0BE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7874CAB0-23F6-4DCB-B2FB-6ABE95AA5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8024AF93-149D-4CDC-9A3F-5B87F347D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3D63ED-4566-477F-A100-DE5B29EDD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163" y="1039178"/>
            <a:ext cx="8364618" cy="4771176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5400" dirty="0" err="1">
                <a:solidFill>
                  <a:srgbClr val="FFFFFF"/>
                </a:solidFill>
              </a:rPr>
              <a:t>Изучите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r>
              <a:rPr lang="en-US" sz="5400" dirty="0" err="1">
                <a:solidFill>
                  <a:srgbClr val="FFFFFF"/>
                </a:solidFill>
              </a:rPr>
              <a:t>последний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r>
              <a:rPr lang="en-US" sz="5400" dirty="0" err="1">
                <a:solidFill>
                  <a:srgbClr val="FFFFFF"/>
                </a:solidFill>
              </a:rPr>
              <a:t>абзац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r>
              <a:rPr lang="en-US" sz="5400" dirty="0" err="1">
                <a:solidFill>
                  <a:srgbClr val="FFFFFF"/>
                </a:solidFill>
              </a:rPr>
              <a:t>на</a:t>
            </a:r>
            <a:r>
              <a:rPr lang="en-US" sz="5400" dirty="0">
                <a:solidFill>
                  <a:srgbClr val="FFFFFF"/>
                </a:solidFill>
              </a:rPr>
              <a:t> с. 173 и </a:t>
            </a:r>
            <a:r>
              <a:rPr lang="en-US" sz="5400" dirty="0" err="1">
                <a:solidFill>
                  <a:srgbClr val="FFFFFF"/>
                </a:solidFill>
              </a:rPr>
              <a:t>объясните</a:t>
            </a:r>
            <a:r>
              <a:rPr lang="en-US" sz="5400" dirty="0">
                <a:solidFill>
                  <a:srgbClr val="FFFFFF"/>
                </a:solidFill>
              </a:rPr>
              <a:t>, </a:t>
            </a:r>
            <a:r>
              <a:rPr lang="en-US" sz="5400" dirty="0" err="1">
                <a:solidFill>
                  <a:srgbClr val="FFFFFF"/>
                </a:solidFill>
              </a:rPr>
              <a:t>что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r>
              <a:rPr lang="en-US" sz="5400" dirty="0" err="1">
                <a:solidFill>
                  <a:srgbClr val="FFFFFF"/>
                </a:solidFill>
              </a:rPr>
              <a:t>такое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r>
              <a:rPr lang="en-US" sz="5400" dirty="0" err="1">
                <a:solidFill>
                  <a:srgbClr val="FFFFFF"/>
                </a:solidFill>
              </a:rPr>
              <a:t>принцип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r>
              <a:rPr lang="en-US" sz="5400" dirty="0" err="1">
                <a:solidFill>
                  <a:srgbClr val="FFFFFF"/>
                </a:solidFill>
              </a:rPr>
              <a:t>справедливости</a:t>
            </a:r>
            <a:r>
              <a:rPr lang="en-US" sz="5400" dirty="0">
                <a:solidFill>
                  <a:srgbClr val="FFFFFF"/>
                </a:solidFill>
              </a:rPr>
              <a:t> и </a:t>
            </a:r>
            <a:r>
              <a:rPr lang="en-US" sz="5400" dirty="0" err="1">
                <a:solidFill>
                  <a:srgbClr val="FFFFFF"/>
                </a:solidFill>
              </a:rPr>
              <a:t>какое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r>
              <a:rPr lang="en-US" sz="5400" dirty="0" err="1">
                <a:solidFill>
                  <a:srgbClr val="FFFFFF"/>
                </a:solidFill>
              </a:rPr>
              <a:t>отношение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r>
              <a:rPr lang="en-US" sz="5400" dirty="0" err="1">
                <a:solidFill>
                  <a:srgbClr val="FFFFFF"/>
                </a:solidFill>
              </a:rPr>
              <a:t>он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r>
              <a:rPr lang="en-US" sz="5400" dirty="0" err="1">
                <a:solidFill>
                  <a:srgbClr val="FFFFFF"/>
                </a:solidFill>
              </a:rPr>
              <a:t>имеет</a:t>
            </a:r>
            <a:r>
              <a:rPr lang="en-US" sz="5400" dirty="0">
                <a:solidFill>
                  <a:srgbClr val="FFFFFF"/>
                </a:solidFill>
              </a:rPr>
              <a:t> к </a:t>
            </a:r>
            <a:r>
              <a:rPr lang="en-US" sz="5400" dirty="0" err="1">
                <a:solidFill>
                  <a:srgbClr val="FFFFFF"/>
                </a:solidFill>
              </a:rPr>
              <a:t>несовершеннолетним</a:t>
            </a:r>
            <a:endParaRPr lang="en-US" sz="5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25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C5DEE9-42CD-4CDC-997F-D5C96D2D09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53" t="12517" r="17959" b="14286"/>
          <a:stretch/>
        </p:blipFill>
        <p:spPr>
          <a:xfrm>
            <a:off x="2592355" y="648846"/>
            <a:ext cx="7007289" cy="556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94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6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0644A2-49B6-479D-A281-8CB536059D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70" t="22041" r="17730" b="35238"/>
          <a:stretch/>
        </p:blipFill>
        <p:spPr>
          <a:xfrm>
            <a:off x="1126309" y="1152006"/>
            <a:ext cx="9941259" cy="455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32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BC44DC-E4F4-480C-A786-C8B94B762A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28" t="17552" r="19949" b="42993"/>
          <a:stretch/>
        </p:blipFill>
        <p:spPr>
          <a:xfrm>
            <a:off x="1126309" y="1322856"/>
            <a:ext cx="9941259" cy="420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5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28" name="Straight Connector 11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15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19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BD3FA6-2346-416D-A3D1-DEB09EB87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ru-RU" sz="4400">
                <a:solidFill>
                  <a:schemeClr val="accent1">
                    <a:lumMod val="75000"/>
                  </a:schemeClr>
                </a:solidFill>
              </a:rPr>
              <a:t>Повторим изученное</a:t>
            </a:r>
          </a:p>
        </p:txBody>
      </p:sp>
      <p:sp>
        <p:nvSpPr>
          <p:cNvPr id="33" name="Rectangle 21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3EBD9896-F6E1-471A-A66F-1EF4CF3D98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3344103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035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9">
            <a:extLst>
              <a:ext uri="{FF2B5EF4-FFF2-40B4-BE49-F238E27FC236}">
                <a16:creationId xmlns:a16="http://schemas.microsoft.com/office/drawing/2014/main" id="{5F054EF5-EFE6-45A2-834C-0F0931F39F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FE3C88A-FEDB-4B9C-94EE-5026B326B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5D51D9B-0E7C-44D3-9215-81F991523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16EFB339-1D4E-4824-A20B-AF30D07CF7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00030831-8136-4C61-8F00-6F190C5AE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9B14B360-4798-467E-ADE9-756959EC5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9433F2F7-DA21-430A-A31C-D529D9C6A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0B24FFF9-F75D-4A88-90F8-D2D7BBB8E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0A2A2C4-404D-431C-8F9A-227932A42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4661DBE2-1BC5-463F-BBB8-199B890D1C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710A6E70-F0B9-4E3D-9A78-2D2FEE5DF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8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0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1F891B-735F-4E01-88C4-E65F61ADDC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80" t="9387" r="20485" b="54014"/>
          <a:stretch/>
        </p:blipFill>
        <p:spPr>
          <a:xfrm>
            <a:off x="1126309" y="1449224"/>
            <a:ext cx="9941259" cy="395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9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7509C3-FE7E-4B62-8BB5-DD0F28BA69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2" r="4634"/>
          <a:stretch/>
        </p:blipFill>
        <p:spPr>
          <a:xfrm>
            <a:off x="1" y="10"/>
            <a:ext cx="4319259" cy="6857990"/>
          </a:xfrm>
          <a:custGeom>
            <a:avLst/>
            <a:gdLst/>
            <a:ahLst/>
            <a:cxnLst/>
            <a:rect l="l" t="t" r="r" b="b"/>
            <a:pathLst>
              <a:path w="4319259" h="6858000">
                <a:moveTo>
                  <a:pt x="0" y="0"/>
                </a:moveTo>
                <a:lnTo>
                  <a:pt x="4319259" y="0"/>
                </a:lnTo>
                <a:lnTo>
                  <a:pt x="4290943" y="189570"/>
                </a:lnTo>
                <a:lnTo>
                  <a:pt x="4287560" y="189570"/>
                </a:lnTo>
                <a:lnTo>
                  <a:pt x="32914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4" name="Isosceles Triangle 30">
            <a:extLst>
              <a:ext uri="{FF2B5EF4-FFF2-40B4-BE49-F238E27FC236}">
                <a16:creationId xmlns:a16="http://schemas.microsoft.com/office/drawing/2014/main" id="{8FDF05CC-EBDD-4DB2-AA3C-360E542A4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Рисунок 3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BDE339F0-3E54-46F2-BC61-7EA8A9EC78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4" r="21158"/>
          <a:stretch/>
        </p:blipFill>
        <p:spPr>
          <a:xfrm>
            <a:off x="3294151" y="10"/>
            <a:ext cx="4820935" cy="6857990"/>
          </a:xfrm>
          <a:custGeom>
            <a:avLst/>
            <a:gdLst/>
            <a:ahLst/>
            <a:cxnLst/>
            <a:rect l="l" t="t" r="r" b="b"/>
            <a:pathLst>
              <a:path w="4820935" h="6858000">
                <a:moveTo>
                  <a:pt x="1027763" y="0"/>
                </a:moveTo>
                <a:lnTo>
                  <a:pt x="4820935" y="0"/>
                </a:lnTo>
                <a:lnTo>
                  <a:pt x="4792619" y="189570"/>
                </a:lnTo>
                <a:lnTo>
                  <a:pt x="4789235" y="189570"/>
                </a:lnTo>
                <a:lnTo>
                  <a:pt x="3793172" y="6858000"/>
                </a:lnTo>
                <a:lnTo>
                  <a:pt x="0" y="6858000"/>
                </a:lnTo>
                <a:lnTo>
                  <a:pt x="26598" y="6679936"/>
                </a:lnTo>
                <a:lnTo>
                  <a:pt x="29982" y="6679936"/>
                </a:lnTo>
                <a:close/>
              </a:path>
            </a:pathLst>
          </a:custGeom>
        </p:spPr>
      </p:pic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AF9F6D6-A646-43C1-A3FB-0C30DF90E6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3" r="16943" b="-2"/>
          <a:stretch/>
        </p:blipFill>
        <p:spPr>
          <a:xfrm>
            <a:off x="7086750" y="10"/>
            <a:ext cx="5105250" cy="6857990"/>
          </a:xfrm>
          <a:custGeom>
            <a:avLst/>
            <a:gdLst/>
            <a:ahLst/>
            <a:cxnLst/>
            <a:rect l="l" t="t" r="r" b="b"/>
            <a:pathLst>
              <a:path w="5105250" h="6858000">
                <a:moveTo>
                  <a:pt x="1027763" y="0"/>
                </a:moveTo>
                <a:lnTo>
                  <a:pt x="5105250" y="0"/>
                </a:lnTo>
                <a:lnTo>
                  <a:pt x="5105250" y="6858000"/>
                </a:lnTo>
                <a:lnTo>
                  <a:pt x="0" y="6858000"/>
                </a:lnTo>
                <a:lnTo>
                  <a:pt x="26597" y="6679936"/>
                </a:lnTo>
                <a:lnTo>
                  <a:pt x="29981" y="6679936"/>
                </a:lnTo>
                <a:close/>
              </a:path>
            </a:pathLst>
          </a:cu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2C470121-BC97-43BD-8F31-41C3D70FE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10821" y="3589867"/>
            <a:ext cx="9786780" cy="2177879"/>
          </a:xfrm>
          <a:prstGeom prst="parallelogram">
            <a:avLst>
              <a:gd name="adj" fmla="val 14777"/>
            </a:avLst>
          </a:prstGeom>
          <a:solidFill>
            <a:schemeClr val="tx1">
              <a:alpha val="8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17">
            <a:extLst>
              <a:ext uri="{FF2B5EF4-FFF2-40B4-BE49-F238E27FC236}">
                <a16:creationId xmlns:a16="http://schemas.microsoft.com/office/drawing/2014/main" id="{1D65B3D3-986C-497B-B425-829CFF76D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19">
            <a:extLst>
              <a:ext uri="{FF2B5EF4-FFF2-40B4-BE49-F238E27FC236}">
                <a16:creationId xmlns:a16="http://schemas.microsoft.com/office/drawing/2014/main" id="{C9C361E7-A649-4662-8679-CC423A812C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23">
            <a:extLst>
              <a:ext uri="{FF2B5EF4-FFF2-40B4-BE49-F238E27FC236}">
                <a16:creationId xmlns:a16="http://schemas.microsoft.com/office/drawing/2014/main" id="{0A19D789-4BC6-4BFB-89F3-25C509766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Rectangle 25">
            <a:extLst>
              <a:ext uri="{FF2B5EF4-FFF2-40B4-BE49-F238E27FC236}">
                <a16:creationId xmlns:a16="http://schemas.microsoft.com/office/drawing/2014/main" id="{0BE41B17-DD52-45AA-91CC-ECC05ECA3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2" name="Isosceles Triangle 24">
            <a:extLst>
              <a:ext uri="{FF2B5EF4-FFF2-40B4-BE49-F238E27FC236}">
                <a16:creationId xmlns:a16="http://schemas.microsoft.com/office/drawing/2014/main" id="{DBA945FB-6C8D-4E26-AECD-2B73E5411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41324F-444C-4965-92F3-46A97F612C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7355" y="4113470"/>
            <a:ext cx="7126648" cy="76586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4100" b="1" dirty="0">
                <a:latin typeface="Posterama" panose="020B0504020200020000" pitchFamily="34" charset="0"/>
                <a:cs typeface="Posterama" panose="020B0504020200020000" pitchFamily="34" charset="0"/>
              </a:rPr>
              <a:t>Основы уголовного права</a:t>
            </a:r>
            <a:endParaRPr lang="en-US" sz="4100" b="1" dirty="0"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53" name="Rectangle 27">
            <a:extLst>
              <a:ext uri="{FF2B5EF4-FFF2-40B4-BE49-F238E27FC236}">
                <a16:creationId xmlns:a16="http://schemas.microsoft.com/office/drawing/2014/main" id="{69C08D05-43D1-429E-863C-D868B987F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4" name="Rectangle 28">
            <a:extLst>
              <a:ext uri="{FF2B5EF4-FFF2-40B4-BE49-F238E27FC236}">
                <a16:creationId xmlns:a16="http://schemas.microsoft.com/office/drawing/2014/main" id="{86BF63BE-799D-4A31-870C-7F56C696D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Rectangle 29">
            <a:extLst>
              <a:ext uri="{FF2B5EF4-FFF2-40B4-BE49-F238E27FC236}">
                <a16:creationId xmlns:a16="http://schemas.microsoft.com/office/drawing/2014/main" id="{2A8E30C2-87D4-4F7F-AF76-D0BC74B6F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29">
            <a:extLst>
              <a:ext uri="{FF2B5EF4-FFF2-40B4-BE49-F238E27FC236}">
                <a16:creationId xmlns:a16="http://schemas.microsoft.com/office/drawing/2014/main" id="{831ED1E0-32C7-411D-8278-084C19220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2206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D94F95D-89EF-455B-9F54-0F4231363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1"/>
            <a:ext cx="12192000" cy="2285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12B9F8D-6DD1-481E-8CCE-81A7EEB15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25267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D531F65-BE00-4220-96DD-64DD545E0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5BD48B8-B8E0-4EC6-889B-B9D503585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4CB88335-CEFC-4E93-A849-B293A59F0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68404B5-9CA3-4B1B-A75D-54F36B1B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7260DE41-7357-49EC-A4FF-41B666696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1D9D87BA-A306-430B-8BCF-468FF820D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9F522E6-2DF0-48FC-873D-74BF21019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1015C585-0283-4901-9837-57DD565CE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CB6D253E-04B9-4649-B17B-DE58968B27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89ED38-7E1E-4F9B-A87A-CA71E5C58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765972"/>
            <a:ext cx="8596668" cy="1320800"/>
          </a:xfrm>
        </p:spPr>
        <p:txBody>
          <a:bodyPr anchor="ctr">
            <a:normAutofit/>
          </a:bodyPr>
          <a:lstStyle/>
          <a:p>
            <a:r>
              <a:rPr lang="ru-RU" sz="4400">
                <a:solidFill>
                  <a:schemeClr val="bg1"/>
                </a:solidFill>
              </a:rPr>
              <a:t>Найдите на с. 176-177</a:t>
            </a: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1AE21A0-AA96-4557-AB48-66255CF0A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BC6DF758-5369-48A7-B334-ABA2669EDE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2385318"/>
              </p:ext>
            </p:extLst>
          </p:nvPr>
        </p:nvGraphicFramePr>
        <p:xfrm>
          <a:off x="642938" y="642938"/>
          <a:ext cx="10906125" cy="3286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987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9B8A5A16-7BE9-4AA1-9B5E-00FAFA5C8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93528F3-EFCB-4F9C-AC6F-A130BC6FAC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33639C4-7BA8-46BF-B77F-C44F350F8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B4FA542-2523-4BD8-BCF7-09F23BB6A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DC937BF-4C1E-4507-B43D-0C7644CAE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47E376DE-2C96-4763-AD42-01D60C2B0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B158AF34-A9BC-4D79-9525-2D35595408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9C7FAAF9-2552-422D-846A-3ADC4AD46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8">
              <a:extLst>
                <a:ext uri="{FF2B5EF4-FFF2-40B4-BE49-F238E27FC236}">
                  <a16:creationId xmlns:a16="http://schemas.microsoft.com/office/drawing/2014/main" id="{AE9C7168-E636-4C02-96D2-6D58240358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EFA004EC-0377-4ED7-AA13-B901F5D0BE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7874CAB0-23F6-4DCB-B2FB-6ABE95AA5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8024AF93-149D-4CDC-9A3F-5B87F347D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C74445-F0EB-43D6-812B-0C203E01A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568" y="622719"/>
            <a:ext cx="8177973" cy="5604094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6000" dirty="0" err="1">
                <a:solidFill>
                  <a:srgbClr val="FFFFFF"/>
                </a:solidFill>
              </a:rPr>
              <a:t>Изучите</a:t>
            </a:r>
            <a:r>
              <a:rPr lang="en-US" sz="6000" dirty="0">
                <a:solidFill>
                  <a:srgbClr val="FFFFFF"/>
                </a:solidFill>
              </a:rPr>
              <a:t> </a:t>
            </a:r>
            <a:r>
              <a:rPr lang="en-US" sz="6000" dirty="0" err="1">
                <a:solidFill>
                  <a:srgbClr val="FFFFFF"/>
                </a:solidFill>
              </a:rPr>
              <a:t>последний</a:t>
            </a:r>
            <a:r>
              <a:rPr lang="en-US" sz="6000" dirty="0">
                <a:solidFill>
                  <a:srgbClr val="FFFFFF"/>
                </a:solidFill>
              </a:rPr>
              <a:t> </a:t>
            </a:r>
            <a:r>
              <a:rPr lang="en-US" sz="6000" dirty="0" err="1">
                <a:solidFill>
                  <a:srgbClr val="FFFFFF"/>
                </a:solidFill>
              </a:rPr>
              <a:t>пункт</a:t>
            </a:r>
            <a:r>
              <a:rPr lang="en-US" sz="6000" dirty="0">
                <a:solidFill>
                  <a:srgbClr val="FFFFFF"/>
                </a:solidFill>
              </a:rPr>
              <a:t> и </a:t>
            </a:r>
            <a:r>
              <a:rPr lang="en-US" sz="6000" dirty="0" err="1">
                <a:solidFill>
                  <a:srgbClr val="FFFFFF"/>
                </a:solidFill>
              </a:rPr>
              <a:t>найдите</a:t>
            </a:r>
            <a:r>
              <a:rPr lang="en-US" sz="6000" dirty="0">
                <a:solidFill>
                  <a:srgbClr val="FFFFFF"/>
                </a:solidFill>
              </a:rPr>
              <a:t> </a:t>
            </a:r>
            <a:r>
              <a:rPr lang="en-US" sz="6000" dirty="0" err="1">
                <a:solidFill>
                  <a:srgbClr val="FFFFFF"/>
                </a:solidFill>
              </a:rPr>
              <a:t>обстоятельства</a:t>
            </a:r>
            <a:r>
              <a:rPr lang="en-US" sz="6000" dirty="0">
                <a:solidFill>
                  <a:srgbClr val="FFFFFF"/>
                </a:solidFill>
              </a:rPr>
              <a:t>, </a:t>
            </a:r>
            <a:r>
              <a:rPr lang="en-US" sz="6000" dirty="0" err="1">
                <a:solidFill>
                  <a:srgbClr val="FFFFFF"/>
                </a:solidFill>
              </a:rPr>
              <a:t>смягчающие</a:t>
            </a:r>
            <a:r>
              <a:rPr lang="en-US" sz="6000" dirty="0">
                <a:solidFill>
                  <a:srgbClr val="FFFFFF"/>
                </a:solidFill>
              </a:rPr>
              <a:t> и </a:t>
            </a:r>
            <a:r>
              <a:rPr lang="en-US" sz="6000" dirty="0" err="1">
                <a:solidFill>
                  <a:srgbClr val="FFFFFF"/>
                </a:solidFill>
              </a:rPr>
              <a:t>ослабляющие</a:t>
            </a:r>
            <a:r>
              <a:rPr lang="en-US" sz="6000" dirty="0">
                <a:solidFill>
                  <a:srgbClr val="FFFFFF"/>
                </a:solidFill>
              </a:rPr>
              <a:t> </a:t>
            </a:r>
            <a:r>
              <a:rPr lang="en-US" sz="6000" dirty="0" err="1">
                <a:solidFill>
                  <a:srgbClr val="FFFFFF"/>
                </a:solidFill>
              </a:rPr>
              <a:t>ответственность</a:t>
            </a:r>
            <a:endParaRPr lang="en-US" sz="6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8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2">
            <a:extLst>
              <a:ext uri="{FF2B5EF4-FFF2-40B4-BE49-F238E27FC236}">
                <a16:creationId xmlns:a16="http://schemas.microsoft.com/office/drawing/2014/main" id="{1F7FF100-1829-478F-8DEF-97A20EB27EB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3180" y="1968760"/>
          <a:ext cx="10945639" cy="4287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D39A49E-BE05-43B4-89B2-B55E15E02630}"/>
              </a:ext>
            </a:extLst>
          </p:cNvPr>
          <p:cNvSpPr txBox="1"/>
          <p:nvPr/>
        </p:nvSpPr>
        <p:spPr>
          <a:xfrm>
            <a:off x="3044982" y="892696"/>
            <a:ext cx="61020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dirty="0"/>
              <a:t>Подведём итоги</a:t>
            </a:r>
          </a:p>
        </p:txBody>
      </p:sp>
    </p:spTree>
    <p:extLst>
      <p:ext uri="{BB962C8B-B14F-4D97-AF65-F5344CB8AC3E}">
        <p14:creationId xmlns:p14="http://schemas.microsoft.com/office/powerpoint/2010/main" val="3464647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6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0" name="Rectangle 18">
            <a:extLst>
              <a:ext uri="{FF2B5EF4-FFF2-40B4-BE49-F238E27FC236}">
                <a16:creationId xmlns:a16="http://schemas.microsoft.com/office/drawing/2014/main" id="{9B8A5A16-7BE9-4AA1-9B5E-00FAFA5C8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20">
            <a:extLst>
              <a:ext uri="{FF2B5EF4-FFF2-40B4-BE49-F238E27FC236}">
                <a16:creationId xmlns:a16="http://schemas.microsoft.com/office/drawing/2014/main" id="{A93528F3-EFCB-4F9C-AC6F-A130BC6FAC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33639C4-7BA8-46BF-B77F-C44F350F8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22">
              <a:extLst>
                <a:ext uri="{FF2B5EF4-FFF2-40B4-BE49-F238E27FC236}">
                  <a16:creationId xmlns:a16="http://schemas.microsoft.com/office/drawing/2014/main" id="{5B4FA542-2523-4BD8-BCF7-09F23BB6A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DC937BF-4C1E-4507-B43D-0C7644CAE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25">
              <a:extLst>
                <a:ext uri="{FF2B5EF4-FFF2-40B4-BE49-F238E27FC236}">
                  <a16:creationId xmlns:a16="http://schemas.microsoft.com/office/drawing/2014/main" id="{47E376DE-2C96-4763-AD42-01D60C2B0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B158AF34-A9BC-4D79-9525-2D35595408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27">
              <a:extLst>
                <a:ext uri="{FF2B5EF4-FFF2-40B4-BE49-F238E27FC236}">
                  <a16:creationId xmlns:a16="http://schemas.microsoft.com/office/drawing/2014/main" id="{9C7FAAF9-2552-422D-846A-3ADC4AD46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8">
              <a:extLst>
                <a:ext uri="{FF2B5EF4-FFF2-40B4-BE49-F238E27FC236}">
                  <a16:creationId xmlns:a16="http://schemas.microsoft.com/office/drawing/2014/main" id="{AE9C7168-E636-4C02-96D2-6D58240358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29">
              <a:extLst>
                <a:ext uri="{FF2B5EF4-FFF2-40B4-BE49-F238E27FC236}">
                  <a16:creationId xmlns:a16="http://schemas.microsoft.com/office/drawing/2014/main" id="{EFA004EC-0377-4ED7-AA13-B901F5D0BE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7874CAB0-23F6-4DCB-B2FB-6ABE95AA5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Isosceles Triangle 30">
              <a:extLst>
                <a:ext uri="{FF2B5EF4-FFF2-40B4-BE49-F238E27FC236}">
                  <a16:creationId xmlns:a16="http://schemas.microsoft.com/office/drawing/2014/main" id="{8024AF93-149D-4CDC-9A3F-5B87F347D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332A4A-61D1-4676-BD08-AC9D2B2D7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813" y="663459"/>
            <a:ext cx="7843555" cy="5522613"/>
          </a:xfrm>
        </p:spPr>
        <p:txBody>
          <a:bodyPr vert="horz" lIns="91440" tIns="45720" rIns="91440" bIns="45720" rtlCol="0" anchor="ctr" anchorCtr="1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7200" b="1" dirty="0" err="1">
                <a:solidFill>
                  <a:srgbClr val="FFFFFF"/>
                </a:solidFill>
              </a:rPr>
              <a:t>Домашнее</a:t>
            </a:r>
            <a:r>
              <a:rPr lang="en-US" sz="7200" b="1" dirty="0">
                <a:solidFill>
                  <a:srgbClr val="FFFFFF"/>
                </a:solidFill>
              </a:rPr>
              <a:t> </a:t>
            </a:r>
            <a:r>
              <a:rPr lang="en-US" sz="7200" b="1" dirty="0" err="1">
                <a:solidFill>
                  <a:srgbClr val="FFFFFF"/>
                </a:solidFill>
              </a:rPr>
              <a:t>задание</a:t>
            </a:r>
            <a:r>
              <a:rPr lang="en-US" sz="7200" dirty="0">
                <a:solidFill>
                  <a:srgbClr val="FFFFFF"/>
                </a:solidFill>
              </a:rPr>
              <a:t>: § 17, в. 4 (п.), </a:t>
            </a:r>
            <a:r>
              <a:rPr lang="en-US" sz="7200" dirty="0" err="1">
                <a:solidFill>
                  <a:srgbClr val="FFFFFF"/>
                </a:solidFill>
              </a:rPr>
              <a:t>мини-проект</a:t>
            </a:r>
            <a:r>
              <a:rPr lang="en-US" sz="7200" dirty="0">
                <a:solidFill>
                  <a:srgbClr val="FFFFFF"/>
                </a:solidFill>
              </a:rPr>
              <a:t> с. 178 (</a:t>
            </a:r>
            <a:r>
              <a:rPr lang="en-US" sz="7200" dirty="0" err="1">
                <a:solidFill>
                  <a:srgbClr val="FFFFFF"/>
                </a:solidFill>
              </a:rPr>
              <a:t>доп</a:t>
            </a:r>
            <a:r>
              <a:rPr lang="en-US" sz="7200" dirty="0">
                <a:solidFill>
                  <a:srgbClr val="FFFFFF"/>
                </a:solidFill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35006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C9601C-C991-45FF-89E2-3CC7E6B43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ru-RU" sz="6600" dirty="0">
                <a:solidFill>
                  <a:schemeClr val="accent1">
                    <a:lumMod val="75000"/>
                  </a:schemeClr>
                </a:solidFill>
              </a:rPr>
              <a:t>План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Объект 2">
            <a:extLst>
              <a:ext uri="{FF2B5EF4-FFF2-40B4-BE49-F238E27FC236}">
                <a16:creationId xmlns:a16="http://schemas.microsoft.com/office/drawing/2014/main" id="{5B261905-DD90-4EF2-9E78-2306071A28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422467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459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5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B76DAD5-E033-443C-9EBA-CE798474AA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3" t="12079" r="56" b="-2"/>
          <a:stretch/>
        </p:blipFill>
        <p:spPr>
          <a:xfrm>
            <a:off x="5097780" y="-1"/>
            <a:ext cx="7091044" cy="6858001"/>
          </a:xfrm>
          <a:custGeom>
            <a:avLst/>
            <a:gdLst/>
            <a:ahLst/>
            <a:cxnLst/>
            <a:rect l="l" t="t" r="r" b="b"/>
            <a:pathLst>
              <a:path w="7091044" h="6858001">
                <a:moveTo>
                  <a:pt x="405750" y="0"/>
                </a:moveTo>
                <a:lnTo>
                  <a:pt x="7091044" y="0"/>
                </a:lnTo>
                <a:lnTo>
                  <a:pt x="7091044" y="6858001"/>
                </a:lnTo>
                <a:lnTo>
                  <a:pt x="53572" y="6858001"/>
                </a:lnTo>
                <a:lnTo>
                  <a:pt x="1828991" y="4521201"/>
                </a:lnTo>
                <a:close/>
                <a:moveTo>
                  <a:pt x="0" y="0"/>
                </a:moveTo>
                <a:lnTo>
                  <a:pt x="405750" y="0"/>
                </a:lnTo>
                <a:lnTo>
                  <a:pt x="0" y="434"/>
                </a:lnTo>
                <a:close/>
              </a:path>
            </a:pathLst>
          </a:cu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6DA7911-6072-4233-A46A-5B428333C70B}"/>
              </a:ext>
            </a:extLst>
          </p:cNvPr>
          <p:cNvSpPr txBox="1"/>
          <p:nvPr/>
        </p:nvSpPr>
        <p:spPr>
          <a:xfrm>
            <a:off x="1096030" y="342145"/>
            <a:ext cx="4763558" cy="6173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0" i="0" dirty="0" err="1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Уголовное</a:t>
            </a:r>
            <a:r>
              <a:rPr lang="en-US" sz="4200" b="0" i="0" dirty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200" b="0" i="0" dirty="0" err="1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право</a:t>
            </a:r>
            <a:r>
              <a:rPr lang="en-US" sz="4200" b="0" i="0" dirty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 - </a:t>
            </a:r>
            <a:r>
              <a:rPr lang="en-US" sz="4200" b="0" i="0" dirty="0" err="1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это</a:t>
            </a:r>
            <a:r>
              <a:rPr lang="en-US" sz="4200" b="0" i="0" dirty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200" b="0" i="0" dirty="0" err="1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совокупность</a:t>
            </a:r>
            <a:r>
              <a:rPr lang="en-US" sz="4200" b="0" i="0" dirty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200" b="0" i="0" dirty="0" err="1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норм</a:t>
            </a:r>
            <a:r>
              <a:rPr lang="en-US" sz="4200" b="0" i="0" dirty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  о </a:t>
            </a:r>
            <a:r>
              <a:rPr lang="en-US" sz="4200" b="0" i="0" dirty="0" err="1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преступлении</a:t>
            </a:r>
            <a:r>
              <a:rPr lang="en-US" sz="4200" b="0" i="0" dirty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 и </a:t>
            </a:r>
            <a:r>
              <a:rPr lang="en-US" sz="4200" b="0" i="0" dirty="0" err="1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уголовной</a:t>
            </a:r>
            <a:r>
              <a:rPr lang="en-US" sz="4200" b="0" i="0" dirty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200" b="0" i="0" dirty="0" err="1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ответственности</a:t>
            </a:r>
            <a:r>
              <a:rPr lang="en-US" sz="4200" b="0" i="0" dirty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200" b="0" i="0" dirty="0" err="1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за</a:t>
            </a:r>
            <a:r>
              <a:rPr lang="en-US" sz="4200" b="0" i="0" dirty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200" b="0" i="0" dirty="0" err="1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его</a:t>
            </a:r>
            <a:r>
              <a:rPr lang="en-US" sz="4200" b="0" i="0" dirty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200" b="0" i="0" dirty="0" err="1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совершение</a:t>
            </a:r>
            <a:r>
              <a:rPr lang="en-US" sz="4200" b="0" i="0" dirty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 (</a:t>
            </a:r>
            <a:r>
              <a:rPr lang="en-US" sz="4200" b="0" i="0" dirty="0" err="1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наказании</a:t>
            </a:r>
            <a:r>
              <a:rPr lang="en-US" sz="4200" b="0" i="0" dirty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)</a:t>
            </a:r>
            <a:endParaRPr lang="en-US" sz="4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7A85E05-9D34-4977-8352-DB3956997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CDED616-E554-4DB6-9F28-08F38A64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23">
            <a:extLst>
              <a:ext uri="{FF2B5EF4-FFF2-40B4-BE49-F238E27FC236}">
                <a16:creationId xmlns:a16="http://schemas.microsoft.com/office/drawing/2014/main" id="{8CDA3497-1EDA-4EB3-9C27-4D9835D30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Rectangle 25">
            <a:extLst>
              <a:ext uri="{FF2B5EF4-FFF2-40B4-BE49-F238E27FC236}">
                <a16:creationId xmlns:a16="http://schemas.microsoft.com/office/drawing/2014/main" id="{41F9764E-9AA0-49A3-9EA2-885EE9914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7" name="Isosceles Triangle 24">
            <a:extLst>
              <a:ext uri="{FF2B5EF4-FFF2-40B4-BE49-F238E27FC236}">
                <a16:creationId xmlns:a16="http://schemas.microsoft.com/office/drawing/2014/main" id="{FA3A4F4A-4DC4-43F2-AC2D-06211A812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9" name="Rectangle 27">
            <a:extLst>
              <a:ext uri="{FF2B5EF4-FFF2-40B4-BE49-F238E27FC236}">
                <a16:creationId xmlns:a16="http://schemas.microsoft.com/office/drawing/2014/main" id="{84CFB374-B343-457A-B567-B4D784B1F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1" name="Rectangle 28">
            <a:extLst>
              <a:ext uri="{FF2B5EF4-FFF2-40B4-BE49-F238E27FC236}">
                <a16:creationId xmlns:a16="http://schemas.microsoft.com/office/drawing/2014/main" id="{0597FEEE-1E11-4396-BB69-B43FA92F9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29">
            <a:extLst>
              <a:ext uri="{FF2B5EF4-FFF2-40B4-BE49-F238E27FC236}">
                <a16:creationId xmlns:a16="http://schemas.microsoft.com/office/drawing/2014/main" id="{A2DB2F81-3E68-4044-B7C2-03DEEC50D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Isosceles Triangle 29">
            <a:extLst>
              <a:ext uri="{FF2B5EF4-FFF2-40B4-BE49-F238E27FC236}">
                <a16:creationId xmlns:a16="http://schemas.microsoft.com/office/drawing/2014/main" id="{DC2F7294-2397-4C96-AB1E-E66CDEA3B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6363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923BF8-E5A1-4A27-8F25-BD31D4338D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59" t="25578" r="18648" b="41225"/>
          <a:stretch/>
        </p:blipFill>
        <p:spPr>
          <a:xfrm>
            <a:off x="1126309" y="1603396"/>
            <a:ext cx="9941259" cy="364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76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135A5-D7DF-430C-953E-B16AFF094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321" y="564836"/>
            <a:ext cx="6723646" cy="18424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200" b="1" dirty="0"/>
              <a:t>Преступление</a:t>
            </a:r>
            <a:r>
              <a:rPr lang="ru-RU" sz="3200" dirty="0"/>
              <a:t> - действие, нарушающее закон и подлежащее уголовной ответственности</a:t>
            </a:r>
          </a:p>
        </p:txBody>
      </p:sp>
      <p:pic>
        <p:nvPicPr>
          <p:cNvPr id="7" name="Рисунок 6" descr="Изображение выглядит как вычерчивание линий&#10;&#10;Автоматически созданное описание">
            <a:extLst>
              <a:ext uri="{FF2B5EF4-FFF2-40B4-BE49-F238E27FC236}">
                <a16:creationId xmlns:a16="http://schemas.microsoft.com/office/drawing/2014/main" id="{F505DB69-5358-475C-938D-2C51CCD155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61" r="-5" b="20086"/>
          <a:stretch/>
        </p:blipFill>
        <p:spPr>
          <a:xfrm>
            <a:off x="1" y="10"/>
            <a:ext cx="2032191" cy="2285990"/>
          </a:xfrm>
          <a:custGeom>
            <a:avLst/>
            <a:gdLst/>
            <a:ahLst/>
            <a:cxnLst/>
            <a:rect l="l" t="t" r="r" b="b"/>
            <a:pathLst>
              <a:path w="2032191" h="2286000">
                <a:moveTo>
                  <a:pt x="0" y="0"/>
                </a:moveTo>
                <a:lnTo>
                  <a:pt x="1676558" y="0"/>
                </a:lnTo>
                <a:lnTo>
                  <a:pt x="2032191" y="2286000"/>
                </a:lnTo>
                <a:lnTo>
                  <a:pt x="0" y="2286000"/>
                </a:lnTo>
                <a:close/>
              </a:path>
            </a:pathLst>
          </a:custGeom>
        </p:spPr>
      </p:pic>
      <p:pic>
        <p:nvPicPr>
          <p:cNvPr id="5" name="Рисунок 4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9C23E942-D48B-447D-ACA4-11559256A0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r="9263" b="2"/>
          <a:stretch/>
        </p:blipFill>
        <p:spPr>
          <a:xfrm>
            <a:off x="1" y="2286001"/>
            <a:ext cx="2388151" cy="2288103"/>
          </a:xfrm>
          <a:custGeom>
            <a:avLst/>
            <a:gdLst/>
            <a:ahLst/>
            <a:cxnLst/>
            <a:rect l="l" t="t" r="r" b="b"/>
            <a:pathLst>
              <a:path w="2388151" h="2288103">
                <a:moveTo>
                  <a:pt x="0" y="0"/>
                </a:moveTo>
                <a:lnTo>
                  <a:pt x="2032191" y="0"/>
                </a:lnTo>
                <a:lnTo>
                  <a:pt x="2388151" y="2288103"/>
                </a:lnTo>
                <a:lnTo>
                  <a:pt x="95581" y="2288103"/>
                </a:lnTo>
                <a:lnTo>
                  <a:pt x="0" y="1717652"/>
                </a:lnTo>
                <a:close/>
              </a:path>
            </a:pathLst>
          </a:cu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D76D30A-0E5D-4182-94DC-B43B2FAB3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2286000"/>
            <a:ext cx="20627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Изображение выглядит как текст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17778ABD-75AD-4F3B-8DCA-36131FC455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5" r="21407" b="1"/>
          <a:stretch/>
        </p:blipFill>
        <p:spPr>
          <a:xfrm>
            <a:off x="95582" y="4574104"/>
            <a:ext cx="2648210" cy="2283897"/>
          </a:xfrm>
          <a:custGeom>
            <a:avLst/>
            <a:gdLst/>
            <a:ahLst/>
            <a:cxnLst/>
            <a:rect l="l" t="t" r="r" b="b"/>
            <a:pathLst>
              <a:path w="2648210" h="2283897">
                <a:moveTo>
                  <a:pt x="0" y="0"/>
                </a:moveTo>
                <a:lnTo>
                  <a:pt x="2292570" y="0"/>
                </a:lnTo>
                <a:lnTo>
                  <a:pt x="2630980" y="2175293"/>
                </a:lnTo>
                <a:lnTo>
                  <a:pt x="2631314" y="2175293"/>
                </a:lnTo>
                <a:lnTo>
                  <a:pt x="2648210" y="2283897"/>
                </a:lnTo>
                <a:lnTo>
                  <a:pt x="382674" y="2283897"/>
                </a:lnTo>
                <a:close/>
              </a:path>
            </a:pathLst>
          </a:cu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5D892A-A732-4F16-93CD-886F99D2F5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268" y="4574104"/>
            <a:ext cx="23465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Isosceles Triangle 8">
            <a:extLst>
              <a:ext uri="{FF2B5EF4-FFF2-40B4-BE49-F238E27FC236}">
                <a16:creationId xmlns:a16="http://schemas.microsoft.com/office/drawing/2014/main" id="{A92E4C03-BD51-4153-9182-8FA48C5B0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2C6667-9139-4569-9CA0-92A9457BE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4166" y="2733746"/>
            <a:ext cx="6424439" cy="36807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Состав преступления - это совокупность предусмотренных законом объективных и субъективных признаков, характеризующих определенное общественно опасное деяние (действие или бездействие) как преступление</a:t>
            </a:r>
          </a:p>
        </p:txBody>
      </p:sp>
    </p:spTree>
    <p:extLst>
      <p:ext uri="{BB962C8B-B14F-4D97-AF65-F5344CB8AC3E}">
        <p14:creationId xmlns:p14="http://schemas.microsoft.com/office/powerpoint/2010/main" val="87440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BF283E-583B-4EDE-98A9-222B11DCA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99" y="1179151"/>
            <a:ext cx="4101997" cy="4463889"/>
          </a:xfrm>
          <a:prstGeom prst="ellipse">
            <a:avLst/>
          </a:prstGeom>
        </p:spPr>
        <p:txBody>
          <a:bodyPr anchor="ctr">
            <a:normAutofit/>
          </a:bodyPr>
          <a:lstStyle/>
          <a:p>
            <a:r>
              <a:rPr lang="ru-RU" sz="4400" dirty="0"/>
              <a:t>Повторим изученное</a:t>
            </a: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бъект 2">
            <a:extLst>
              <a:ext uri="{FF2B5EF4-FFF2-40B4-BE49-F238E27FC236}">
                <a16:creationId xmlns:a16="http://schemas.microsoft.com/office/drawing/2014/main" id="{15527859-0F89-4C80-BCBB-088E2ECBD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918" y="531844"/>
            <a:ext cx="6341016" cy="5775649"/>
          </a:xfrm>
        </p:spPr>
        <p:txBody>
          <a:bodyPr anchor="ctr">
            <a:normAutofit/>
          </a:bodyPr>
          <a:lstStyle/>
          <a:p>
            <a:r>
              <a:rPr lang="ru-RU" sz="4000" dirty="0"/>
              <a:t>Что такое уголовное право?</a:t>
            </a:r>
          </a:p>
          <a:p>
            <a:r>
              <a:rPr lang="ru-RU" sz="4000" dirty="0"/>
              <a:t>Дайте определение «преступлению». Что такое состав преступления?</a:t>
            </a:r>
          </a:p>
          <a:p>
            <a:r>
              <a:rPr lang="ru-RU" sz="4000" dirty="0"/>
              <a:t>Каковы функции уголовного права?</a:t>
            </a:r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5039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BE48C-FCB2-436A-980E-00C005C2E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3843375" cy="554566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100">
                <a:solidFill>
                  <a:schemeClr val="tx1">
                    <a:lumMod val="85000"/>
                    <a:lumOff val="15000"/>
                  </a:schemeClr>
                </a:solidFill>
              </a:rPr>
              <a:t>Уголовная ответственность — это состояние лица, связанное с претерпеванием лишений (наказания и иных мер принуждения), наложенных на него вследствие совершения преступления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05A1F7-755C-4822-B253-6FBA81C11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084" y="609600"/>
            <a:ext cx="5511296" cy="5545667"/>
          </a:xfrm>
        </p:spPr>
        <p:txBody>
          <a:bodyPr anchor="ctr">
            <a:normAutofit/>
          </a:bodyPr>
          <a:lstStyle/>
          <a:p>
            <a:pPr algn="r"/>
            <a:r>
              <a:rPr lang="ru-RU" sz="2800" dirty="0">
                <a:solidFill>
                  <a:srgbClr val="FFFFFF"/>
                </a:solidFill>
              </a:rPr>
              <a:t>Наказание</a:t>
            </a:r>
          </a:p>
          <a:p>
            <a:pPr algn="r"/>
            <a:r>
              <a:rPr lang="ru-RU" sz="2800" dirty="0">
                <a:solidFill>
                  <a:srgbClr val="FFFFFF"/>
                </a:solidFill>
              </a:rPr>
              <a:t>Отсрочка исполнения назначенного наказания</a:t>
            </a:r>
          </a:p>
          <a:p>
            <a:pPr algn="r"/>
            <a:r>
              <a:rPr lang="ru-RU" sz="2800" dirty="0">
                <a:solidFill>
                  <a:srgbClr val="FFFFFF"/>
                </a:solidFill>
              </a:rPr>
              <a:t>Условное неприменение назначенного наказания</a:t>
            </a:r>
          </a:p>
          <a:p>
            <a:pPr algn="r"/>
            <a:r>
              <a:rPr lang="ru-RU" sz="2800" dirty="0">
                <a:solidFill>
                  <a:srgbClr val="FFFFFF"/>
                </a:solidFill>
              </a:rPr>
              <a:t>Осуждение без назначения наказания</a:t>
            </a:r>
          </a:p>
          <a:p>
            <a:pPr algn="r"/>
            <a:r>
              <a:rPr lang="ru-RU" sz="2800" dirty="0">
                <a:solidFill>
                  <a:srgbClr val="FFFFFF"/>
                </a:solidFill>
              </a:rPr>
              <a:t>Применение в отношении несовершеннолетних принудительных мер воспитательного характера.</a:t>
            </a:r>
          </a:p>
        </p:txBody>
      </p:sp>
    </p:spTree>
    <p:extLst>
      <p:ext uri="{BB962C8B-B14F-4D97-AF65-F5344CB8AC3E}">
        <p14:creationId xmlns:p14="http://schemas.microsoft.com/office/powerpoint/2010/main" val="2159434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19">
            <a:extLst>
              <a:ext uri="{FF2B5EF4-FFF2-40B4-BE49-F238E27FC236}">
                <a16:creationId xmlns:a16="http://schemas.microsoft.com/office/drawing/2014/main" id="{9B8A5A16-7BE9-4AA1-9B5E-00FAFA5C8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21">
            <a:extLst>
              <a:ext uri="{FF2B5EF4-FFF2-40B4-BE49-F238E27FC236}">
                <a16:creationId xmlns:a16="http://schemas.microsoft.com/office/drawing/2014/main" id="{A93528F3-EFCB-4F9C-AC6F-A130BC6FAC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33639C4-7BA8-46BF-B77F-C44F350F8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23">
              <a:extLst>
                <a:ext uri="{FF2B5EF4-FFF2-40B4-BE49-F238E27FC236}">
                  <a16:creationId xmlns:a16="http://schemas.microsoft.com/office/drawing/2014/main" id="{5B4FA542-2523-4BD8-BCF7-09F23BB6A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DC937BF-4C1E-4507-B43D-0C7644CAE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5">
              <a:extLst>
                <a:ext uri="{FF2B5EF4-FFF2-40B4-BE49-F238E27FC236}">
                  <a16:creationId xmlns:a16="http://schemas.microsoft.com/office/drawing/2014/main" id="{47E376DE-2C96-4763-AD42-01D60C2B0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B158AF34-A9BC-4D79-9525-2D35595408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C7FAAF9-2552-422D-846A-3ADC4AD46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E9C7168-E636-4C02-96D2-6D58240358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FA004EC-0377-4ED7-AA13-B901F5D0BE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7874CAB0-23F6-4DCB-B2FB-6ABE95AA5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8024AF93-149D-4CDC-9A3F-5B87F347D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A8D94C-0ACE-41EA-9CBC-C6CBB4AEF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757" y="5269706"/>
            <a:ext cx="7766936" cy="10968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en-US" sz="2800" dirty="0">
                <a:solidFill>
                  <a:srgbClr val="FFFFFF"/>
                </a:solidFill>
              </a:rPr>
              <a:t>«</a:t>
            </a:r>
            <a:r>
              <a:rPr lang="en-US" sz="2800" dirty="0" err="1">
                <a:solidFill>
                  <a:srgbClr val="FFFFFF"/>
                </a:solidFill>
              </a:rPr>
              <a:t>Бремя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доказывания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уголовной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вины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лежит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на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органе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уголовного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преследования</a:t>
            </a:r>
            <a:r>
              <a:rPr lang="en-US" sz="2800" dirty="0">
                <a:solidFill>
                  <a:srgbClr val="FFFFFF"/>
                </a:solidFill>
              </a:rPr>
              <a:t>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B236FA-2A91-4A66-9DBB-82B161545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231" y="380246"/>
            <a:ext cx="8669072" cy="42130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 err="1">
                <a:solidFill>
                  <a:srgbClr val="FFFFFF"/>
                </a:solidFill>
              </a:rPr>
              <a:t>Презумпция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невиновности</a:t>
            </a:r>
            <a:r>
              <a:rPr lang="en-US" sz="3200" dirty="0">
                <a:solidFill>
                  <a:srgbClr val="FFFFFF"/>
                </a:solidFill>
              </a:rPr>
              <a:t> — </a:t>
            </a:r>
            <a:r>
              <a:rPr lang="en-US" sz="3200" dirty="0" err="1">
                <a:solidFill>
                  <a:srgbClr val="FFFFFF"/>
                </a:solidFill>
              </a:rPr>
              <a:t>один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из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основополагающих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принципов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уголовного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судопроизводства</a:t>
            </a:r>
            <a:r>
              <a:rPr lang="en-US" sz="3200" dirty="0">
                <a:solidFill>
                  <a:srgbClr val="FFFFFF"/>
                </a:solidFill>
              </a:rPr>
              <a:t>, </a:t>
            </a:r>
            <a:r>
              <a:rPr lang="en-US" sz="3200" dirty="0" err="1">
                <a:solidFill>
                  <a:srgbClr val="FFFFFF"/>
                </a:solidFill>
              </a:rPr>
              <a:t>заключающийся</a:t>
            </a:r>
            <a:r>
              <a:rPr lang="en-US" sz="3200" dirty="0">
                <a:solidFill>
                  <a:srgbClr val="FFFFFF"/>
                </a:solidFill>
              </a:rPr>
              <a:t> в </a:t>
            </a:r>
            <a:r>
              <a:rPr lang="en-US" sz="3200" dirty="0" err="1">
                <a:solidFill>
                  <a:srgbClr val="FFFFFF"/>
                </a:solidFill>
              </a:rPr>
              <a:t>том</a:t>
            </a:r>
            <a:r>
              <a:rPr lang="en-US" sz="3200" dirty="0">
                <a:solidFill>
                  <a:srgbClr val="FFFFFF"/>
                </a:solidFill>
              </a:rPr>
              <a:t>, </a:t>
            </a:r>
            <a:r>
              <a:rPr lang="en-US" sz="3200" dirty="0" err="1">
                <a:solidFill>
                  <a:srgbClr val="FFFFFF"/>
                </a:solidFill>
              </a:rPr>
              <a:t>что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лицо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считается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невиновным</a:t>
            </a:r>
            <a:r>
              <a:rPr lang="en-US" sz="3200" dirty="0">
                <a:solidFill>
                  <a:srgbClr val="FFFFFF"/>
                </a:solidFill>
              </a:rPr>
              <a:t>, </a:t>
            </a:r>
            <a:r>
              <a:rPr lang="en-US" sz="3200" dirty="0" err="1">
                <a:solidFill>
                  <a:srgbClr val="FFFFFF"/>
                </a:solidFill>
              </a:rPr>
              <a:t>пока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его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вина</a:t>
            </a:r>
            <a:r>
              <a:rPr lang="en-US" sz="3200" dirty="0">
                <a:solidFill>
                  <a:srgbClr val="FFFFFF"/>
                </a:solidFill>
              </a:rPr>
              <a:t> в </a:t>
            </a:r>
            <a:r>
              <a:rPr lang="en-US" sz="3200" dirty="0" err="1">
                <a:solidFill>
                  <a:srgbClr val="FFFFFF"/>
                </a:solidFill>
              </a:rPr>
              <a:t>совершённом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преступлении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не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будет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доказана</a:t>
            </a:r>
            <a:r>
              <a:rPr lang="en-US" sz="3200" dirty="0">
                <a:solidFill>
                  <a:srgbClr val="FFFFFF"/>
                </a:solidFill>
              </a:rPr>
              <a:t> в </a:t>
            </a:r>
            <a:r>
              <a:rPr lang="en-US" sz="3200" dirty="0" err="1">
                <a:solidFill>
                  <a:srgbClr val="FFFFFF"/>
                </a:solidFill>
              </a:rPr>
              <a:t>порядке</a:t>
            </a:r>
            <a:r>
              <a:rPr lang="en-US" sz="3200" dirty="0">
                <a:solidFill>
                  <a:srgbClr val="FFFFFF"/>
                </a:solidFill>
              </a:rPr>
              <a:t>, </a:t>
            </a:r>
            <a:r>
              <a:rPr lang="en-US" sz="3200" dirty="0" err="1">
                <a:solidFill>
                  <a:srgbClr val="FFFFFF"/>
                </a:solidFill>
              </a:rPr>
              <a:t>предусмотренном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законом</a:t>
            </a:r>
            <a:r>
              <a:rPr lang="en-US" sz="3200" dirty="0">
                <a:solidFill>
                  <a:srgbClr val="FFFFFF"/>
                </a:solidFill>
              </a:rPr>
              <a:t>, и </a:t>
            </a:r>
            <a:r>
              <a:rPr lang="en-US" sz="3200" dirty="0" err="1">
                <a:solidFill>
                  <a:srgbClr val="FFFFFF"/>
                </a:solidFill>
              </a:rPr>
              <a:t>установлена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вступившим</a:t>
            </a:r>
            <a:r>
              <a:rPr lang="en-US" sz="3200" dirty="0">
                <a:solidFill>
                  <a:srgbClr val="FFFFFF"/>
                </a:solidFill>
              </a:rPr>
              <a:t> в </a:t>
            </a:r>
            <a:r>
              <a:rPr lang="en-US" sz="3200" dirty="0" err="1">
                <a:solidFill>
                  <a:srgbClr val="FFFFFF"/>
                </a:solidFill>
              </a:rPr>
              <a:t>законную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силу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приговором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суда</a:t>
            </a:r>
            <a:r>
              <a:rPr lang="en-US" sz="3200" dirty="0">
                <a:solidFill>
                  <a:srgbClr val="FFFFFF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8394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Аспект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Аспект</Template>
  <TotalTime>227</TotalTime>
  <Words>524</Words>
  <Application>Microsoft Office PowerPoint</Application>
  <PresentationFormat>Широкоэкранный</PresentationFormat>
  <Paragraphs>43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Posterama</vt:lpstr>
      <vt:lpstr>Trebuchet MS</vt:lpstr>
      <vt:lpstr>Wingdings 3</vt:lpstr>
      <vt:lpstr>Аспект</vt:lpstr>
      <vt:lpstr>Гражданин Италии, житель Рима Джованни неоднократно незаконно приобретал, а затем перепродавал на территории Италии и соседних стран поддельные доллары США. От незаконных операций с поддельными долларами США получил доход в сумме более миллиона евро. Для того чтобы избежать уголовной ответственности, Джованни устроился на работу в одно из совместных белорусско-итальянских предприятий и приехал в Минск. По каналам Интерпола в прокуратуру Республики Беларусь поступили данные о преступных операциях Джованни с поддельными денежными знаками. +Можно ли привлечь Джованни к уголовной ответ­ственности по Уголовному кодексу Республики Беларусь? Какое решение в соответствии со ст. 7 УК Беларуси могут принять правоохранительные органы Рес­публики Беларусь</vt:lpstr>
      <vt:lpstr>Основы уголовного права</vt:lpstr>
      <vt:lpstr>План</vt:lpstr>
      <vt:lpstr>Презентация PowerPoint</vt:lpstr>
      <vt:lpstr>Презентация PowerPoint</vt:lpstr>
      <vt:lpstr>Преступление - действие, нарушающее закон и подлежащее уголовной ответственности</vt:lpstr>
      <vt:lpstr>Повторим изученное</vt:lpstr>
      <vt:lpstr>Уголовная ответственность — это состояние лица, связанное с претерпеванием лишений (наказания и иных мер принуждения), наложенных на него вследствие совершения преступления</vt:lpstr>
      <vt:lpstr>Презумпция невиновности — один из основополагающих принципов уголовного судопроизводства, заключающийся в том, что лицо считается невиновным, пока его вина в совершённом преступлении не будет доказана в порядке, предусмотренном законом, и установлена вступившим в законную силу приговором суда. </vt:lpstr>
      <vt:lpstr>Почему презумпция невиновности выделена в качестве отдельной статьи в Конституции Республики Беларусь?</vt:lpstr>
      <vt:lpstr>Уголовная ответственность имеет три цели</vt:lpstr>
      <vt:lpstr>Наказ́ние — применение каких-либо, правовых или неправовых, неприятных или нежелательных мер в отношении человека, животного или их групп в ответ на неповиновение или на неугодное или морально неправильное поведение</vt:lpstr>
      <vt:lpstr>Презентация PowerPoint</vt:lpstr>
      <vt:lpstr>Изучите последний абзац на с. 173 и объясните, что такое принцип справедливости и какое отношение он имеет к несовершеннолетним</vt:lpstr>
      <vt:lpstr>Презентация PowerPoint</vt:lpstr>
      <vt:lpstr>Презентация PowerPoint</vt:lpstr>
      <vt:lpstr>Презентация PowerPoint</vt:lpstr>
      <vt:lpstr>Повторим изученное</vt:lpstr>
      <vt:lpstr>Презентация PowerPoint</vt:lpstr>
      <vt:lpstr>Найдите на с. 176-177</vt:lpstr>
      <vt:lpstr>Изучите последний пункт и найдите обстоятельства, смягчающие и ослабляющие ответственность</vt:lpstr>
      <vt:lpstr>Презентация PowerPoint</vt:lpstr>
      <vt:lpstr>Домашнее задание: § 17, в. 4 (п.), мини-проект с. 178 (доп.)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административного права</dc:title>
  <dc:creator>Иван Красинский</dc:creator>
  <cp:lastModifiedBy>Иван Красинский</cp:lastModifiedBy>
  <cp:revision>35</cp:revision>
  <dcterms:created xsi:type="dcterms:W3CDTF">2022-02-15T12:49:12Z</dcterms:created>
  <dcterms:modified xsi:type="dcterms:W3CDTF">2022-02-22T13:29:12Z</dcterms:modified>
</cp:coreProperties>
</file>