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Corsiva"/>
      <p:regular r:id="rId20"/>
      <p:bold r:id="rId21"/>
      <p:italic r:id="rId22"/>
      <p:boldItalic r:id="rId23"/>
    </p:embeddedFont>
    <p:embeddedFont>
      <p:font typeface="Lobster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siva-regular.fntdata"/><Relationship Id="rId11" Type="http://schemas.openxmlformats.org/officeDocument/2006/relationships/slide" Target="slides/slide6.xml"/><Relationship Id="rId22" Type="http://schemas.openxmlformats.org/officeDocument/2006/relationships/font" Target="fonts/Corsiva-italic.fntdata"/><Relationship Id="rId10" Type="http://schemas.openxmlformats.org/officeDocument/2006/relationships/slide" Target="slides/slide5.xml"/><Relationship Id="rId21" Type="http://schemas.openxmlformats.org/officeDocument/2006/relationships/font" Target="fonts/Corsiva-bold.fntdata"/><Relationship Id="rId13" Type="http://schemas.openxmlformats.org/officeDocument/2006/relationships/slide" Target="slides/slide8.xml"/><Relationship Id="rId24" Type="http://schemas.openxmlformats.org/officeDocument/2006/relationships/font" Target="fonts/Lobster-regular.fntdata"/><Relationship Id="rId12" Type="http://schemas.openxmlformats.org/officeDocument/2006/relationships/slide" Target="slides/slide7.xml"/><Relationship Id="rId23" Type="http://schemas.openxmlformats.org/officeDocument/2006/relationships/font" Target="fonts/Corsi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 rot="5400000">
            <a:off x="7285038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5" Type="http://schemas.openxmlformats.org/officeDocument/2006/relationships/hyperlink" Target="https://youtu.be/xpbJly8aVWM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79425" y="1196975"/>
            <a:ext cx="11088687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8 классе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“Россия в первой половине XIX в..”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9187" y="498434"/>
            <a:ext cx="1782314" cy="23451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396606" y="3247658"/>
            <a:ext cx="1159328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8B7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14 декабря 1825 г. в Петербурге</a:t>
            </a:r>
            <a:r>
              <a:rPr b="1" i="0" lang="ru-RU" sz="4000" u="none" cap="none" strike="noStrike">
                <a:solidFill>
                  <a:srgbClr val="E5B8B7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i="0" lang="ru-RU" sz="40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произошло </a:t>
            </a:r>
            <a:r>
              <a:rPr b="1" i="0" lang="ru-RU" sz="4000" u="sng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вооруженное восстание.</a:t>
            </a:r>
            <a:endParaRPr b="1" i="0" sz="4000" u="none" cap="none" strike="noStrike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68615" y="44624"/>
            <a:ext cx="114492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Началась подготовка к военному перевороту силами армии. </a:t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6">
            <a:alphaModFix/>
          </a:blip>
          <a:srcRect b="2731" l="22076" r="24398" t="3789"/>
          <a:stretch/>
        </p:blipFill>
        <p:spPr>
          <a:xfrm>
            <a:off x="335360" y="567844"/>
            <a:ext cx="1525571" cy="217100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119062" y="2924175"/>
            <a:ext cx="5014912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b="1" i="0" lang="ru-RU" sz="20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Руководители «Северного общества»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153987" y="2060575"/>
            <a:ext cx="199231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Никита Михайлович Муравьёв</a:t>
            </a: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5535" y="490197"/>
            <a:ext cx="1728192" cy="234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3408362" y="1908175"/>
            <a:ext cx="1828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Кондратий Фёдорович Рылеев</a:t>
            </a: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6240462" y="2924175"/>
            <a:ext cx="4681537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ru-RU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Руководители «Южного общества»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51826" y="494374"/>
            <a:ext cx="1761637" cy="23179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6594475" y="1938337"/>
            <a:ext cx="16017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Павел Иванович Пестель</a:t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8877300" y="2197100"/>
            <a:ext cx="23764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Сергей Иванович Муравьёв-Апостол</a:t>
            </a: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1384" y="4472993"/>
            <a:ext cx="11083850" cy="234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188640"/>
            <a:ext cx="4039164" cy="316835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34925" y="3068637"/>
            <a:ext cx="26193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Император Николай I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3503612" y="28575"/>
            <a:ext cx="856932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 страной 30 лет (1825—1855).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 царствование началось с суда над декабристами.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Пятеро руководителей движения были приговорены к смертной казни, сотни участников отправлены в Сибирь и на Кавказ.</a:t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4386646" y="1448136"/>
            <a:ext cx="746999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Как восстание декабристов повлияло на изменения во внутренней политике Николая I?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2654300" y="3392487"/>
            <a:ext cx="9480550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Укрепляется полицейский и бюрократический аппарат;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Создано Третье отделение под руководством генерала А.Бенкендорфа.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Вводится цензура, приведшая к ужесточению гонений на литературу и журналистику;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Учреждаются секретные комитеты по крестьянскому вопросу;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/>
        </p:nvSpPr>
        <p:spPr>
          <a:xfrm>
            <a:off x="2711450" y="0"/>
            <a:ext cx="92886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siva"/>
              <a:buNone/>
            </a:pPr>
            <a:r>
              <a:rPr b="1" i="0" lang="ru-RU" sz="2500" u="non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Но такая охранительная политика не смогла остановить распространение демократических и антикрепостнических идей.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ru-RU" sz="23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 последствии России сформировались два направления общественной мысли: 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1" i="0" lang="ru-RU" sz="23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западники</a:t>
            </a:r>
            <a:r>
              <a:rPr b="1" i="0" lang="ru-RU" sz="23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1" i="0" lang="ru-RU" sz="23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славянофилы.</a:t>
            </a:r>
            <a:endParaRPr sz="1300"/>
          </a:p>
        </p:txBody>
      </p:sp>
      <p:sp>
        <p:nvSpPr>
          <p:cNvPr id="189" name="Google Shape;189;p24"/>
          <p:cNvSpPr txBox="1"/>
          <p:nvPr/>
        </p:nvSpPr>
        <p:spPr>
          <a:xfrm>
            <a:off x="2732087" y="2616200"/>
            <a:ext cx="3408362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признавали важность успехов европейской цивилизации и призывали следовать ее опыту и пути, указанному Петром I.</a:t>
            </a:r>
            <a:endParaRPr/>
          </a:p>
        </p:txBody>
      </p:sp>
      <p:cxnSp>
        <p:nvCxnSpPr>
          <p:cNvPr id="190" name="Google Shape;190;p24"/>
          <p:cNvCxnSpPr/>
          <p:nvPr/>
        </p:nvCxnSpPr>
        <p:spPr>
          <a:xfrm flipH="1">
            <a:off x="4151312" y="1947862"/>
            <a:ext cx="1903412" cy="688975"/>
          </a:xfrm>
          <a:prstGeom prst="straightConnector1">
            <a:avLst/>
          </a:prstGeom>
          <a:noFill/>
          <a:ln cap="flat" cmpd="sng" w="38100">
            <a:solidFill>
              <a:srgbClr val="4BACC6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1" name="Google Shape;191;p24"/>
          <p:cNvCxnSpPr/>
          <p:nvPr/>
        </p:nvCxnSpPr>
        <p:spPr>
          <a:xfrm>
            <a:off x="8112125" y="1947862"/>
            <a:ext cx="1728787" cy="688975"/>
          </a:xfrm>
          <a:prstGeom prst="straightConnector1">
            <a:avLst/>
          </a:prstGeom>
          <a:noFill/>
          <a:ln cap="flat" cmpd="sng" w="38100">
            <a:solidFill>
              <a:srgbClr val="8064A2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2" name="Google Shape;192;p24"/>
          <p:cNvSpPr txBox="1"/>
          <p:nvPr/>
        </p:nvSpPr>
        <p:spPr>
          <a:xfrm>
            <a:off x="6816725" y="2616200"/>
            <a:ext cx="4895850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выступали за самобытный, отличный от Западной Европы путь развития.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Критиковали Петра I и не допускали мысли об установлении капитализма в России.</a:t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2711624" y="4486815"/>
            <a:ext cx="92470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Что объединяло эти два направления?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3000375" y="5229225"/>
            <a:ext cx="9191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Они были патриотами;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Выступали за скорейшую отмену крепостного права;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siva"/>
              <a:buNone/>
            </a:pPr>
            <a:r>
              <a:rPr b="1" i="0" lang="ru-RU" sz="2800" u="non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Но считали неприемлемыми революционные преобразования государственного строя.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3179749" y="2768600"/>
            <a:ext cx="896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Corsiva"/>
              <a:buNone/>
            </a:pPr>
            <a:r>
              <a:rPr i="0" lang="ru-RU" sz="4000" u="non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Крымская война 1853—1856 гг.</a:t>
            </a:r>
            <a:endParaRPr sz="6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4614" l="0" r="0" t="4615"/>
          <a:stretch/>
        </p:blipFill>
        <p:spPr>
          <a:xfrm>
            <a:off x="-144025" y="85400"/>
            <a:ext cx="3504000" cy="385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80962" y="3751262"/>
            <a:ext cx="2411412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П. С. Нахимов —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флотоводец и адмирал.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Крымскую войну,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командуя эскадрой,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разгромил турецкий флот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Синопском сражении.</a:t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2970675" y="61902"/>
            <a:ext cx="9216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Причины войны: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1" i="0" lang="ru-RU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Стремление Николая I не допустить в Россию революции с Запада;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1" i="0" lang="ru-RU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Стремление установить контроль над Черноморскими проливами;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1" i="0" lang="ru-RU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Стремление России усилить русское влияние на Балканах.</a:t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3258687" y="1447300"/>
            <a:ext cx="8640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Повод: </a:t>
            </a:r>
            <a:r>
              <a:rPr b="1" i="0" lang="ru-RU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ослабление Османской империи в борьбе с балканскими народами.</a:t>
            </a:r>
            <a:r>
              <a:rPr b="1" i="0" lang="ru-RU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3648075" y="4652962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2661850" y="3429000"/>
            <a:ext cx="9530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orsiva"/>
              <a:buNone/>
            </a:pPr>
            <a:r>
              <a:rPr b="1" i="0" lang="ru-RU" sz="2800" u="none">
                <a:solidFill>
                  <a:srgbClr val="7030A0"/>
                </a:solidFill>
                <a:latin typeface="Lobster"/>
                <a:ea typeface="Lobster"/>
                <a:cs typeface="Lobster"/>
                <a:sym typeface="Lobster"/>
              </a:rPr>
              <a:t>Летом 18</a:t>
            </a:r>
            <a:r>
              <a:rPr b="1" lang="ru-RU" sz="2800">
                <a:solidFill>
                  <a:srgbClr val="7030A0"/>
                </a:solidFill>
                <a:latin typeface="Lobster"/>
                <a:ea typeface="Lobster"/>
                <a:cs typeface="Lobster"/>
                <a:sym typeface="Lobster"/>
              </a:rPr>
              <a:t>5</a:t>
            </a:r>
            <a:r>
              <a:rPr b="1" i="0" lang="ru-RU" sz="2800" u="none">
                <a:solidFill>
                  <a:srgbClr val="7030A0"/>
                </a:solidFill>
                <a:latin typeface="Lobster"/>
                <a:ea typeface="Lobster"/>
                <a:cs typeface="Lobster"/>
                <a:sym typeface="Lobster"/>
              </a:rPr>
              <a:t>3г.</a:t>
            </a:r>
            <a:r>
              <a:rPr b="1" i="0" lang="ru-RU" sz="2800" u="none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b="1" i="0" lang="ru-RU" sz="1900" u="none">
                <a:solidFill>
                  <a:schemeClr val="dk1"/>
                </a:solidFill>
              </a:rPr>
              <a:t>80-тысячная русская армия под предлогом защиты православного населения перешла реку Прут и заняла Дунайские княжества.</a:t>
            </a: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orsiva"/>
              <a:buNone/>
            </a:pPr>
            <a:r>
              <a:rPr b="1" i="0" lang="ru-RU" sz="2800" u="none">
                <a:solidFill>
                  <a:srgbClr val="7030A0"/>
                </a:solidFill>
                <a:latin typeface="Lobster"/>
                <a:ea typeface="Lobster"/>
                <a:cs typeface="Lobster"/>
                <a:sym typeface="Lobster"/>
              </a:rPr>
              <a:t>В октябре</a:t>
            </a:r>
            <a:r>
              <a:rPr b="1" i="0" lang="ru-RU" sz="2900" u="none">
                <a:solidFill>
                  <a:srgbClr val="7030A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i="0" lang="ru-RU" sz="2100" u="none">
                <a:solidFill>
                  <a:schemeClr val="dk1"/>
                </a:solidFill>
              </a:rPr>
              <a:t>этого же года между Россией и Турцией началась война.</a:t>
            </a:r>
            <a:endParaRPr b="1" sz="1700"/>
          </a:p>
        </p:txBody>
      </p:sp>
      <p:sp>
        <p:nvSpPr>
          <p:cNvPr id="206" name="Google Shape;206;p25"/>
          <p:cNvSpPr txBox="1"/>
          <p:nvPr/>
        </p:nvSpPr>
        <p:spPr>
          <a:xfrm>
            <a:off x="2492375" y="4905675"/>
            <a:ext cx="9580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siva"/>
              <a:buNone/>
            </a:pPr>
            <a:r>
              <a:rPr b="1" i="0" lang="ru-RU" sz="2800" u="none">
                <a:solidFill>
                  <a:srgbClr val="FFF0E6"/>
                </a:solidFill>
                <a:latin typeface="Lobster"/>
                <a:ea typeface="Lobster"/>
                <a:cs typeface="Lobster"/>
                <a:sym typeface="Lobster"/>
              </a:rPr>
              <a:t>В марте 18</a:t>
            </a:r>
            <a:r>
              <a:rPr b="1" lang="ru-RU" sz="2800">
                <a:solidFill>
                  <a:srgbClr val="FFF0E6"/>
                </a:solidFill>
                <a:latin typeface="Lobster"/>
                <a:ea typeface="Lobster"/>
                <a:cs typeface="Lobster"/>
                <a:sym typeface="Lobster"/>
              </a:rPr>
              <a:t>5</a:t>
            </a:r>
            <a:r>
              <a:rPr b="1" i="0" lang="ru-RU" sz="2800" u="none">
                <a:solidFill>
                  <a:srgbClr val="FFF0E6"/>
                </a:solidFill>
                <a:latin typeface="Lobster"/>
                <a:ea typeface="Lobster"/>
                <a:cs typeface="Lobster"/>
                <a:sym typeface="Lobster"/>
              </a:rPr>
              <a:t>4г.</a:t>
            </a:r>
            <a:r>
              <a:rPr b="1" i="0" lang="ru-RU" sz="2800" u="non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i="0" lang="ru-RU" sz="2800" u="none">
                <a:solidFill>
                  <a:srgbClr val="FFF0E6"/>
                </a:solidFill>
                <a:latin typeface="Lobster"/>
                <a:ea typeface="Lobster"/>
                <a:cs typeface="Lobster"/>
                <a:sym typeface="Lobster"/>
              </a:rPr>
              <a:t>для спасения Турции  в войну </a:t>
            </a:r>
            <a:r>
              <a:rPr b="1" lang="ru-RU" sz="2800">
                <a:solidFill>
                  <a:srgbClr val="FFF0E6"/>
                </a:solidFill>
                <a:latin typeface="Lobster"/>
                <a:ea typeface="Lobster"/>
                <a:cs typeface="Lobster"/>
                <a:sym typeface="Lobster"/>
              </a:rPr>
              <a:t>вступили </a:t>
            </a:r>
            <a:r>
              <a:rPr b="1" i="0" lang="ru-RU" sz="2800" u="none">
                <a:solidFill>
                  <a:srgbClr val="FFF0E6"/>
                </a:solidFill>
                <a:latin typeface="Lobster"/>
                <a:ea typeface="Lobster"/>
                <a:cs typeface="Lobster"/>
                <a:sym typeface="Lobster"/>
              </a:rPr>
              <a:t> Англия и Франция. </a:t>
            </a:r>
            <a:endParaRPr>
              <a:solidFill>
                <a:srgbClr val="FFF0E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orsiva"/>
              <a:buNone/>
            </a:pPr>
            <a:r>
              <a:rPr b="1" i="0" lang="ru-RU" sz="2800" u="non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Военные действия разворачиваются на Балтийском, Белом морях и в Тихом океане.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/>
        </p:nvSpPr>
        <p:spPr>
          <a:xfrm>
            <a:off x="2855924" y="63162"/>
            <a:ext cx="914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сентябре 1854г. </a:t>
            </a: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Крымское побережье высаживается 64-тысячная армия турецких союзников. Начинается 11-месячная осада главной базы Российского флота Севастополя.</a:t>
            </a:r>
            <a:endParaRPr/>
          </a:p>
        </p:txBody>
      </p:sp>
      <p:sp>
        <p:nvSpPr>
          <p:cNvPr id="212" name="Google Shape;212;p26"/>
          <p:cNvSpPr txBox="1"/>
          <p:nvPr/>
        </p:nvSpPr>
        <p:spPr>
          <a:xfrm>
            <a:off x="2422550" y="1078962"/>
            <a:ext cx="9577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конце августа 1855г.</a:t>
            </a: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результате многодневной артиллерийской бомбардировки захвачен Малахов курган. Город пал. </a:t>
            </a:r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2198537" y="1817862"/>
            <a:ext cx="957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марте 1856г. </a:t>
            </a: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Париже подписан мирный договор, по которому России запрещалось держать флот и строить береговые укрепления на Чёрном море.</a:t>
            </a: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6127750" y="6381750"/>
            <a:ext cx="26003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Оборона Севастополя</a:t>
            </a:r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 b="0" l="0" r="0" t="39492"/>
          <a:stretch/>
        </p:blipFill>
        <p:spPr>
          <a:xfrm>
            <a:off x="0" y="2708375"/>
            <a:ext cx="12192000" cy="41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841525" y="548675"/>
            <a:ext cx="10524000" cy="5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E6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0E6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§16,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подготовить сообщения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или презентации о выдающихся личностях, упоминаемых в §.</a:t>
            </a:r>
            <a:endParaRPr b="1" i="0" sz="5400" u="none" cap="none" strike="noStrike">
              <a:solidFill>
                <a:srgbClr val="FCFC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ics.livejournal.com/aramis7/pic/0086q1r6" id="94" name="Google Shape;94;p15"/>
          <p:cNvPicPr preferRelativeResize="0"/>
          <p:nvPr/>
        </p:nvPicPr>
        <p:blipFill rotWithShape="1">
          <a:blip r:embed="rId3">
            <a:alphaModFix/>
          </a:blip>
          <a:srcRect b="1999" l="0" r="0" t="0"/>
          <a:stretch/>
        </p:blipFill>
        <p:spPr>
          <a:xfrm>
            <a:off x="828675" y="0"/>
            <a:ext cx="113522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2711624" y="188640"/>
            <a:ext cx="7819514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8000"/>
              <a:buFont typeface="Arial"/>
              <a:buNone/>
            </a:pPr>
            <a:r>
              <a:rPr b="1" i="0" lang="ru-RU" sz="8000" u="none" cap="none" strike="noStrike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Российская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8000"/>
              <a:buFont typeface="Arial"/>
              <a:buNone/>
            </a:pPr>
            <a:r>
              <a:rPr b="1" i="0" lang="ru-RU" sz="8000" u="none" cap="none" strike="noStrike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 империя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8000"/>
              <a:buFont typeface="Arial"/>
              <a:buNone/>
            </a:pPr>
            <a:r>
              <a:rPr b="1" i="0" lang="ru-RU" sz="8000" u="none" cap="none" strike="noStrike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в первой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8000"/>
              <a:buFont typeface="Arial"/>
              <a:buNone/>
            </a:pPr>
            <a:r>
              <a:rPr b="1" i="0" lang="ru-RU" sz="8000" u="none" cap="none" strike="noStrike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половине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8000"/>
              <a:buFont typeface="Arial"/>
              <a:buNone/>
            </a:pPr>
            <a:r>
              <a:rPr b="1" i="0" lang="ru-RU" sz="8000" u="none" cap="none" strike="noStrike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XIX века.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greatprovince.com/uploads/67_map_max.gif" id="100" name="Google Shape;100;p16"/>
          <p:cNvPicPr preferRelativeResize="0"/>
          <p:nvPr/>
        </p:nvPicPr>
        <p:blipFill rotWithShape="1">
          <a:blip r:embed="rId4">
            <a:alphaModFix/>
          </a:blip>
          <a:srcRect b="0" l="0" r="31753" t="0"/>
          <a:stretch/>
        </p:blipFill>
        <p:spPr>
          <a:xfrm>
            <a:off x="0" y="-793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 rot="-2760000">
            <a:off x="3457575" y="685800"/>
            <a:ext cx="19478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Финляндия</a:t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1631950" y="2420937"/>
            <a:ext cx="13985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Польша</a:t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2320925" y="3559175"/>
            <a:ext cx="2030412" cy="714375"/>
          </a:xfrm>
          <a:prstGeom prst="leftArrow">
            <a:avLst>
              <a:gd fmla="val 3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2320925" y="3686175"/>
            <a:ext cx="244792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Бессарабия</a:t>
            </a:r>
            <a:endParaRPr/>
          </a:p>
        </p:txBody>
      </p:sp>
      <p:cxnSp>
        <p:nvCxnSpPr>
          <p:cNvPr id="105" name="Google Shape;105;p16"/>
          <p:cNvCxnSpPr/>
          <p:nvPr/>
        </p:nvCxnSpPr>
        <p:spPr>
          <a:xfrm flipH="1">
            <a:off x="3544887" y="4652962"/>
            <a:ext cx="966787" cy="28892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06" name="Google Shape;106;p16"/>
          <p:cNvCxnSpPr/>
          <p:nvPr/>
        </p:nvCxnSpPr>
        <p:spPr>
          <a:xfrm flipH="1">
            <a:off x="3935412" y="4652962"/>
            <a:ext cx="576262" cy="1079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107" name="Google Shape;107;p16"/>
          <p:cNvSpPr/>
          <p:nvPr/>
        </p:nvSpPr>
        <p:spPr>
          <a:xfrm rot="-2280000">
            <a:off x="4546600" y="4856162"/>
            <a:ext cx="2085975" cy="762000"/>
          </a:xfrm>
          <a:prstGeom prst="leftArrow">
            <a:avLst>
              <a:gd fmla="val 3945" name="adj1"/>
              <a:gd fmla="val 50000" name="adj2"/>
            </a:avLst>
          </a:prstGeom>
          <a:solidFill>
            <a:srgbClr val="C3D69B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 rot="-2220000">
            <a:off x="4705350" y="4962525"/>
            <a:ext cx="1905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Закавказье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 rot="-1800000">
            <a:off x="3297237" y="4246562"/>
            <a:ext cx="28797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Северный Кавказ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4029075" y="1882775"/>
            <a:ext cx="5989637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Территория</a:t>
            </a: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млн.км</a:t>
            </a:r>
            <a:r>
              <a:rPr b="1" baseline="30000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 = 70 млн.человек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ics.livejournal.com/aramis7/pic/0086q1r6" id="115" name="Google Shape;115;p17"/>
          <p:cNvPicPr preferRelativeResize="0"/>
          <p:nvPr/>
        </p:nvPicPr>
        <p:blipFill rotWithShape="1">
          <a:blip r:embed="rId3">
            <a:alphaModFix/>
          </a:blip>
          <a:srcRect b="1999" l="0" r="0" t="0"/>
          <a:stretch/>
        </p:blipFill>
        <p:spPr>
          <a:xfrm>
            <a:off x="966787" y="0"/>
            <a:ext cx="11225212" cy="683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1894865" y="188643"/>
            <a:ext cx="846712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E6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0E6"/>
                </a:solidFill>
                <a:latin typeface="Arial"/>
                <a:ea typeface="Arial"/>
                <a:cs typeface="Arial"/>
                <a:sym typeface="Arial"/>
              </a:rPr>
              <a:t>Составить схему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E6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0E6"/>
                </a:solidFill>
                <a:latin typeface="Arial"/>
                <a:ea typeface="Arial"/>
                <a:cs typeface="Arial"/>
                <a:sym typeface="Arial"/>
              </a:rPr>
              <a:t>«Социальная структура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E6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0E6"/>
                </a:solidFill>
                <a:latin typeface="Arial"/>
                <a:ea typeface="Arial"/>
                <a:cs typeface="Arial"/>
                <a:sym typeface="Arial"/>
              </a:rPr>
              <a:t>Российского общества»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4437" y="115887"/>
            <a:ext cx="19240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524000" y="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Структура российского общества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04775" y="1773237"/>
            <a:ext cx="2058987" cy="50958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Дворянство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2506662" y="1773237"/>
            <a:ext cx="2214562" cy="509587"/>
          </a:xfrm>
          <a:prstGeom prst="roundRect">
            <a:avLst>
              <a:gd fmla="val 16667" name="adj"/>
            </a:avLst>
          </a:prstGeom>
          <a:solidFill>
            <a:srgbClr val="2159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Духовенство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943475" y="1773237"/>
            <a:ext cx="1971675" cy="509587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Купечество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9461500" y="1855787"/>
            <a:ext cx="2430462" cy="511175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Крестьянство </a:t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1919287" y="3248025"/>
            <a:ext cx="3646487" cy="9191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Частновладельческие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(помещичьи) </a:t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5905500" y="3116262"/>
            <a:ext cx="2843212" cy="132873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 scaled="0"/>
          </a:gradFill>
          <a:ln cap="flat" cmpd="sng" w="9525">
            <a:solidFill>
              <a:srgbClr val="F6924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Удельные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(собственность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царской семьи) </a:t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8994775" y="3452812"/>
            <a:ext cx="2930525" cy="50958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cap="flat" cmpd="sng" w="9525">
            <a:solidFill>
              <a:srgbClr val="46AA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Государственные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7240587" y="1889125"/>
            <a:ext cx="2052637" cy="511175"/>
          </a:xfrm>
          <a:prstGeom prst="roundRect">
            <a:avLst>
              <a:gd fmla="val 16667" name="adj"/>
            </a:avLst>
          </a:prstGeom>
          <a:solidFill>
            <a:srgbClr val="4BACC6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Мещанство 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114300" y="4899025"/>
            <a:ext cx="11958637" cy="14636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796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rsiva"/>
              <a:buNone/>
            </a:pPr>
            <a:r>
              <a:rPr b="1" i="0" lang="ru-RU" sz="3200" u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Разночинцы </a:t>
            </a:r>
            <a:r>
              <a:rPr b="1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люди умственного труда: мелкие чиновники, писатели, учителя, врачи - выходцы из разных сословий: духовенства,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мещанства и разорившегося дворянства.</a:t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797191" y="818901"/>
            <a:ext cx="5703939" cy="64698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F1E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rgbClr val="561F1E"/>
                </a:solidFill>
                <a:latin typeface="Calibri"/>
                <a:ea typeface="Calibri"/>
                <a:cs typeface="Calibri"/>
                <a:sym typeface="Calibri"/>
              </a:rPr>
              <a:t>Привилегированные сословия</a:t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7792674" y="807893"/>
            <a:ext cx="3855217" cy="64698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Податные сословия</a:t>
            </a:r>
            <a:endParaRPr>
              <a:solidFill>
                <a:srgbClr val="E5B8B7"/>
              </a:solidFill>
            </a:endParaRPr>
          </a:p>
        </p:txBody>
      </p:sp>
      <p:cxnSp>
        <p:nvCxnSpPr>
          <p:cNvPr id="134" name="Google Shape;134;p18"/>
          <p:cNvCxnSpPr/>
          <p:nvPr/>
        </p:nvCxnSpPr>
        <p:spPr>
          <a:xfrm flipH="1">
            <a:off x="3935412" y="2366962"/>
            <a:ext cx="6740525" cy="88106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5" name="Google Shape;135;p18"/>
          <p:cNvCxnSpPr/>
          <p:nvPr/>
        </p:nvCxnSpPr>
        <p:spPr>
          <a:xfrm flipH="1">
            <a:off x="7608887" y="2366962"/>
            <a:ext cx="3067050" cy="749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6" name="Google Shape;136;p18"/>
          <p:cNvCxnSpPr/>
          <p:nvPr/>
        </p:nvCxnSpPr>
        <p:spPr>
          <a:xfrm flipH="1">
            <a:off x="10668000" y="2366962"/>
            <a:ext cx="7937" cy="10858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2886350" y="-2894"/>
            <a:ext cx="92249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Основные события начала века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2647950" y="908050"/>
            <a:ext cx="9544050" cy="53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Наполеоновские войны в Европе 1805-1815гг.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AutoNum type="arabicPeriod"/>
            </a:pPr>
            <a:r>
              <a:rPr b="1" i="0" lang="ru-RU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Июнь-ноябрь 1812гг.- нашествие армии Наполеона на Россию (Отечественная война 1812г.).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AutoNum type="arabicPeriod"/>
            </a:pPr>
            <a:r>
              <a:rPr b="1" i="0" lang="ru-RU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 июня 1812 г. </a:t>
            </a: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войска Наполеона перешли Нёман и вторглись в Российскую империю.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разделов Речи Посполитой русские армии были разбросаны вдоль новых границ империи. Поэтому российское командование старалось избегать крупных сражений, в целях сохранение своих войск.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AutoNum type="arabicPeriod"/>
            </a:pPr>
            <a:r>
              <a:rPr b="1" i="0" lang="ru-RU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Генеральное сражение между двумя армиями произошло </a:t>
            </a:r>
            <a:r>
              <a:rPr b="1" i="0" lang="ru-RU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 августа 1812 г. у села Бородино.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Кутузов принял решение оставить Москву 1 сентября, чтобы собрать новые силы для защиты Отечества.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же стало ясно, что переговоров о мире не будет, Наполеон отдал приказ об отступлении из Москвы и </a:t>
            </a:r>
            <a:r>
              <a:rPr b="1" i="0" lang="ru-RU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14—16 ноября переправился через реку Березину. </a:t>
            </a: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этого отступление французской армии превратилось в беспорядочное бегство.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AutoNum type="arabicPeriod"/>
            </a:pPr>
            <a:r>
              <a:rPr b="1" i="0" lang="ru-RU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 декабря 1812 г. Александр I издал манифест </a:t>
            </a:r>
            <a:r>
              <a:rPr b="1" i="0" lang="ru-RU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о победоносном окончании Отечественной войны. Русская армия, не останавливаясь, продолжила свой освободительный поход в Европу.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2351584" y="965168"/>
            <a:ext cx="95770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E3BC"/>
              </a:buClr>
              <a:buSzPts val="3600"/>
              <a:buFont typeface="Arial"/>
              <a:buNone/>
            </a:pPr>
            <a:r>
              <a:rPr i="0" lang="ru-RU" sz="3600" u="none" cap="none" strike="noStrike">
                <a:solidFill>
                  <a:srgbClr val="00B050"/>
                </a:solidFill>
                <a:latin typeface="Lobster"/>
                <a:ea typeface="Lobster"/>
                <a:cs typeface="Lobster"/>
                <a:sym typeface="Lobster"/>
              </a:rPr>
              <a:t>Выяснить причины появления тайных политических обществ России?</a:t>
            </a:r>
            <a:endParaRPr>
              <a:solidFill>
                <a:srgbClr val="00B05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62" y="44450"/>
            <a:ext cx="2232025" cy="2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3552254" y="44624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8B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Проблемное задание!</a:t>
            </a:r>
            <a:endParaRPr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2288725" y="2197650"/>
            <a:ext cx="9793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69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Тяжёлые последствия войны: погибли сотни тысяч людей, множество городов и деревень были разорены.</a:t>
            </a:r>
            <a:endParaRPr sz="1600"/>
          </a:p>
          <a:p>
            <a:pPr indent="-469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Надежда всех слоёв населения на изменения к лучшему в стране: крестьяне надеялись на отмену крепостного права;</a:t>
            </a:r>
            <a:endParaRPr sz="16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передовые дворяне — на преобразования в политическом и    </a:t>
            </a:r>
            <a:endParaRPr sz="16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государственном устройстве. </a:t>
            </a:r>
            <a:endParaRPr sz="16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Отказ царского правительства от проведения реформ.</a:t>
            </a:r>
            <a:endParaRPr sz="1600"/>
          </a:p>
        </p:txBody>
      </p:sp>
      <p:sp>
        <p:nvSpPr>
          <p:cNvPr id="156" name="Google Shape;156;p21"/>
          <p:cNvSpPr/>
          <p:nvPr/>
        </p:nvSpPr>
        <p:spPr>
          <a:xfrm>
            <a:off x="2416579" y="4523641"/>
            <a:ext cx="95374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i="0" lang="ru-RU" sz="4000" u="none" cap="none" strike="noStrike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Цели тайных политических обществ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2927350" y="5230812"/>
            <a:ext cx="9026525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Уничтожение крепостничества и самодержавия;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представительных органов и провозглашению республики.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Отмена крепостного права.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6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