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797675" cy="9926625"/>
  <p:embeddedFontLst>
    <p:embeddedFont>
      <p:font typeface="Lobster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Lobster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1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2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3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4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5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6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7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8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9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0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0" type="dt"/>
          </p:nvPr>
        </p:nvSpPr>
        <p:spPr>
          <a:xfrm>
            <a:off x="4368800" y="6477000"/>
            <a:ext cx="3352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1" type="ftr"/>
          </p:nvPr>
        </p:nvSpPr>
        <p:spPr>
          <a:xfrm>
            <a:off x="7924800" y="6477000"/>
            <a:ext cx="386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334434" y="6477000"/>
            <a:ext cx="15367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1583267" y="404813"/>
            <a:ext cx="10464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" type="body"/>
          </p:nvPr>
        </p:nvSpPr>
        <p:spPr>
          <a:xfrm rot="5400000">
            <a:off x="4066646" y="-1191153"/>
            <a:ext cx="5127625" cy="9903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indent="-297180" lvl="1" marL="91440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4pPr>
            <a:lvl5pPr indent="-314325" lvl="4" marL="22860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5pPr>
            <a:lvl6pPr indent="-314325" lvl="5" marL="27432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6pPr>
            <a:lvl7pPr indent="-314325" lvl="6" marL="32004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7pPr>
            <a:lvl8pPr indent="-314325" lvl="7" marL="36576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8pPr>
            <a:lvl9pPr indent="-314325" lvl="8" marL="41148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0" type="dt"/>
          </p:nvPr>
        </p:nvSpPr>
        <p:spPr>
          <a:xfrm>
            <a:off x="4368800" y="6477000"/>
            <a:ext cx="3352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1" type="ftr"/>
          </p:nvPr>
        </p:nvSpPr>
        <p:spPr>
          <a:xfrm>
            <a:off x="7924800" y="6477000"/>
            <a:ext cx="386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334434" y="6477000"/>
            <a:ext cx="15367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 rot="5400000">
            <a:off x="7780074" y="2056607"/>
            <a:ext cx="5919787" cy="26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 rot="5400000">
            <a:off x="2446074" y="-457993"/>
            <a:ext cx="5919787" cy="76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indent="-297180" lvl="1" marL="91440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4pPr>
            <a:lvl5pPr indent="-314325" lvl="4" marL="22860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5pPr>
            <a:lvl6pPr indent="-314325" lvl="5" marL="27432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6pPr>
            <a:lvl7pPr indent="-314325" lvl="6" marL="32004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7pPr>
            <a:lvl8pPr indent="-314325" lvl="7" marL="36576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8pPr>
            <a:lvl9pPr indent="-314325" lvl="8" marL="41148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0" type="dt"/>
          </p:nvPr>
        </p:nvSpPr>
        <p:spPr>
          <a:xfrm>
            <a:off x="4368800" y="6477000"/>
            <a:ext cx="3352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1" type="ftr"/>
          </p:nvPr>
        </p:nvSpPr>
        <p:spPr>
          <a:xfrm>
            <a:off x="7924800" y="6477000"/>
            <a:ext cx="386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334434" y="6477000"/>
            <a:ext cx="15367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диаграмма" type="chart">
  <p:cSld name="CHAR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title"/>
          </p:nvPr>
        </p:nvSpPr>
        <p:spPr>
          <a:xfrm>
            <a:off x="1583267" y="404813"/>
            <a:ext cx="10464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/>
          <p:nvPr>
            <p:ph idx="2" type="chart"/>
          </p:nvPr>
        </p:nvSpPr>
        <p:spPr>
          <a:xfrm>
            <a:off x="1678517" y="1196976"/>
            <a:ext cx="9903883" cy="5127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■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❑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56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❑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0" type="dt"/>
          </p:nvPr>
        </p:nvSpPr>
        <p:spPr>
          <a:xfrm>
            <a:off x="4368800" y="6477000"/>
            <a:ext cx="3352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1" type="ftr"/>
          </p:nvPr>
        </p:nvSpPr>
        <p:spPr>
          <a:xfrm>
            <a:off x="7924800" y="6477000"/>
            <a:ext cx="386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334434" y="6477000"/>
            <a:ext cx="15367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/>
        </p:nvSpPr>
        <p:spPr>
          <a:xfrm>
            <a:off x="203201" y="79376"/>
            <a:ext cx="93807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LOGO</a:t>
            </a:r>
            <a:endParaRPr/>
          </a:p>
        </p:txBody>
      </p:sp>
      <p:sp>
        <p:nvSpPr>
          <p:cNvPr id="18" name="Google Shape;18;p3"/>
          <p:cNvSpPr txBox="1"/>
          <p:nvPr>
            <p:ph type="ctrTitle"/>
          </p:nvPr>
        </p:nvSpPr>
        <p:spPr>
          <a:xfrm>
            <a:off x="1968500" y="1916113"/>
            <a:ext cx="9984317" cy="2017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1930400" y="4191000"/>
            <a:ext cx="8534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1560"/>
              <a:buFont typeface="Noto Sans Symbols"/>
              <a:buNone/>
              <a:defRPr sz="2400"/>
            </a:lvl1pPr>
            <a:lvl2pPr lvl="1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609600" y="6553200"/>
            <a:ext cx="28448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165600" y="6553200"/>
            <a:ext cx="38608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737600" y="6553200"/>
            <a:ext cx="28448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1583267" y="404813"/>
            <a:ext cx="10464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1678517" y="1196976"/>
            <a:ext cx="9903883" cy="5127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indent="-297180" lvl="1" marL="91440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4pPr>
            <a:lvl5pPr indent="-314325" lvl="4" marL="22860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5pPr>
            <a:lvl6pPr indent="-314325" lvl="5" marL="27432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6pPr>
            <a:lvl7pPr indent="-314325" lvl="6" marL="32004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7pPr>
            <a:lvl8pPr indent="-314325" lvl="7" marL="36576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8pPr>
            <a:lvl9pPr indent="-314325" lvl="8" marL="41148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368800" y="6477000"/>
            <a:ext cx="3352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7924800" y="6477000"/>
            <a:ext cx="386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334434" y="6477000"/>
            <a:ext cx="15367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08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4368800" y="6477000"/>
            <a:ext cx="3352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7924800" y="6477000"/>
            <a:ext cx="386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334434" y="6477000"/>
            <a:ext cx="15367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1583267" y="404813"/>
            <a:ext cx="10464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1678517" y="1196976"/>
            <a:ext cx="4849283" cy="5127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170" lvl="0" marL="457200" algn="l">
              <a:spcBef>
                <a:spcPts val="560"/>
              </a:spcBef>
              <a:spcAft>
                <a:spcPts val="0"/>
              </a:spcAft>
              <a:buSzPts val="1820"/>
              <a:buChar char="■"/>
              <a:defRPr sz="2800"/>
            </a:lvl1pPr>
            <a:lvl2pPr indent="-320040" lvl="1" marL="914400" algn="l">
              <a:spcBef>
                <a:spcPts val="480"/>
              </a:spcBef>
              <a:spcAft>
                <a:spcPts val="0"/>
              </a:spcAft>
              <a:buSzPts val="1440"/>
              <a:buChar char="❑"/>
              <a:defRPr sz="2400"/>
            </a:lvl2pPr>
            <a:lvl3pPr indent="-311150" lvl="2" marL="13716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 sz="1800"/>
            </a:lvl4pPr>
            <a:lvl5pPr indent="-314325" lvl="4" marL="22860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5pPr>
            <a:lvl6pPr indent="-314325" lvl="5" marL="27432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6pPr>
            <a:lvl7pPr indent="-314325" lvl="6" marL="32004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7pPr>
            <a:lvl8pPr indent="-314325" lvl="7" marL="36576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8pPr>
            <a:lvl9pPr indent="-314325" lvl="8" marL="41148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6731000" y="1196976"/>
            <a:ext cx="4851400" cy="5127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170" lvl="0" marL="457200" algn="l">
              <a:spcBef>
                <a:spcPts val="560"/>
              </a:spcBef>
              <a:spcAft>
                <a:spcPts val="0"/>
              </a:spcAft>
              <a:buSzPts val="1820"/>
              <a:buChar char="■"/>
              <a:defRPr sz="2800"/>
            </a:lvl1pPr>
            <a:lvl2pPr indent="-320040" lvl="1" marL="914400" algn="l">
              <a:spcBef>
                <a:spcPts val="480"/>
              </a:spcBef>
              <a:spcAft>
                <a:spcPts val="0"/>
              </a:spcAft>
              <a:buSzPts val="1440"/>
              <a:buChar char="❑"/>
              <a:defRPr sz="2400"/>
            </a:lvl2pPr>
            <a:lvl3pPr indent="-311150" lvl="2" marL="13716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 sz="1800"/>
            </a:lvl4pPr>
            <a:lvl5pPr indent="-314325" lvl="4" marL="22860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5pPr>
            <a:lvl6pPr indent="-314325" lvl="5" marL="27432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6pPr>
            <a:lvl7pPr indent="-314325" lvl="6" marL="32004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7pPr>
            <a:lvl8pPr indent="-314325" lvl="7" marL="36576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8pPr>
            <a:lvl9pPr indent="-314325" lvl="8" marL="41148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4368800" y="6477000"/>
            <a:ext cx="3352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7924800" y="6477000"/>
            <a:ext cx="386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334434" y="6477000"/>
            <a:ext cx="15367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56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2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17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7660" lvl="0" marL="45720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1pPr>
            <a:lvl2pPr indent="-304800" lvl="1" marL="914400" algn="l">
              <a:spcBef>
                <a:spcPts val="400"/>
              </a:spcBef>
              <a:spcAft>
                <a:spcPts val="0"/>
              </a:spcAft>
              <a:buSzPts val="1200"/>
              <a:buChar char="❑"/>
              <a:defRPr sz="2000"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3pPr>
            <a:lvl4pPr indent="-289560" lvl="3" marL="1828800" algn="l">
              <a:spcBef>
                <a:spcPts val="320"/>
              </a:spcBef>
              <a:spcAft>
                <a:spcPts val="0"/>
              </a:spcAft>
              <a:buSzPts val="960"/>
              <a:buChar char="❑"/>
              <a:defRPr sz="1600"/>
            </a:lvl4pPr>
            <a:lvl5pPr indent="-304800" lvl="4" marL="22860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5pPr>
            <a:lvl6pPr indent="-304800" lvl="5" marL="27432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6pPr>
            <a:lvl7pPr indent="-304800" lvl="6" marL="32004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7pPr>
            <a:lvl8pPr indent="-304800" lvl="7" marL="36576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8pPr>
            <a:lvl9pPr indent="-304800" lvl="8" marL="41148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56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2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17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7660" lvl="0" marL="45720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1pPr>
            <a:lvl2pPr indent="-304800" lvl="1" marL="914400" algn="l">
              <a:spcBef>
                <a:spcPts val="400"/>
              </a:spcBef>
              <a:spcAft>
                <a:spcPts val="0"/>
              </a:spcAft>
              <a:buSzPts val="1200"/>
              <a:buChar char="❑"/>
              <a:defRPr sz="2000"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3pPr>
            <a:lvl4pPr indent="-289560" lvl="3" marL="1828800" algn="l">
              <a:spcBef>
                <a:spcPts val="320"/>
              </a:spcBef>
              <a:spcAft>
                <a:spcPts val="0"/>
              </a:spcAft>
              <a:buSzPts val="960"/>
              <a:buChar char="❑"/>
              <a:defRPr sz="1600"/>
            </a:lvl4pPr>
            <a:lvl5pPr indent="-304800" lvl="4" marL="22860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5pPr>
            <a:lvl6pPr indent="-304800" lvl="5" marL="27432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6pPr>
            <a:lvl7pPr indent="-304800" lvl="6" marL="32004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7pPr>
            <a:lvl8pPr indent="-304800" lvl="7" marL="36576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8pPr>
            <a:lvl9pPr indent="-304800" lvl="8" marL="41148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4368800" y="6477000"/>
            <a:ext cx="3352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7924800" y="6477000"/>
            <a:ext cx="386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334434" y="6477000"/>
            <a:ext cx="15367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1583267" y="404813"/>
            <a:ext cx="10464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4368800" y="6477000"/>
            <a:ext cx="3352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7924800" y="6477000"/>
            <a:ext cx="386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334434" y="6477000"/>
            <a:ext cx="15367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680" lvl="0" marL="457200" algn="l">
              <a:spcBef>
                <a:spcPts val="640"/>
              </a:spcBef>
              <a:spcAft>
                <a:spcPts val="0"/>
              </a:spcAft>
              <a:buSzPts val="2080"/>
              <a:buChar char="■"/>
              <a:defRPr sz="3200"/>
            </a:lvl1pPr>
            <a:lvl2pPr indent="-335280" lvl="1" marL="914400" algn="l">
              <a:spcBef>
                <a:spcPts val="560"/>
              </a:spcBef>
              <a:spcAft>
                <a:spcPts val="0"/>
              </a:spcAft>
              <a:buSzPts val="1680"/>
              <a:buChar char="❑"/>
              <a:defRPr sz="2800"/>
            </a:lvl2pPr>
            <a:lvl3pPr indent="-327660" lvl="2" marL="137160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3pPr>
            <a:lvl4pPr indent="-304800" lvl="3" marL="1828800" algn="l">
              <a:spcBef>
                <a:spcPts val="400"/>
              </a:spcBef>
              <a:spcAft>
                <a:spcPts val="0"/>
              </a:spcAft>
              <a:buSzPts val="1200"/>
              <a:buChar char="❑"/>
              <a:defRPr sz="2000"/>
            </a:lvl4pPr>
            <a:lvl5pPr indent="-323850" lvl="4" marL="2286000" algn="l">
              <a:spcBef>
                <a:spcPts val="400"/>
              </a:spcBef>
              <a:spcAft>
                <a:spcPts val="0"/>
              </a:spcAft>
              <a:buSzPts val="1500"/>
              <a:buChar char="▪"/>
              <a:defRPr sz="2000"/>
            </a:lvl5pPr>
            <a:lvl6pPr indent="-323850" lvl="5" marL="2743200" algn="l">
              <a:spcBef>
                <a:spcPts val="400"/>
              </a:spcBef>
              <a:spcAft>
                <a:spcPts val="0"/>
              </a:spcAft>
              <a:buSzPts val="1500"/>
              <a:buChar char="▪"/>
              <a:defRPr sz="2000"/>
            </a:lvl6pPr>
            <a:lvl7pPr indent="-323850" lvl="6" marL="3200400" algn="l">
              <a:spcBef>
                <a:spcPts val="400"/>
              </a:spcBef>
              <a:spcAft>
                <a:spcPts val="0"/>
              </a:spcAft>
              <a:buSzPts val="1500"/>
              <a:buChar char="▪"/>
              <a:defRPr sz="2000"/>
            </a:lvl7pPr>
            <a:lvl8pPr indent="-323850" lvl="7" marL="3657600" algn="l">
              <a:spcBef>
                <a:spcPts val="400"/>
              </a:spcBef>
              <a:spcAft>
                <a:spcPts val="0"/>
              </a:spcAft>
              <a:buSzPts val="1500"/>
              <a:buChar char="▪"/>
              <a:defRPr sz="2000"/>
            </a:lvl8pPr>
            <a:lvl9pPr indent="-323850" lvl="8" marL="4114800" algn="l">
              <a:spcBef>
                <a:spcPts val="400"/>
              </a:spcBef>
              <a:spcAft>
                <a:spcPts val="0"/>
              </a:spcAft>
              <a:buSzPts val="1500"/>
              <a:buChar char="▪"/>
              <a:defRPr sz="2000"/>
            </a:lvl9pPr>
          </a:lstStyle>
          <a:p/>
        </p:txBody>
      </p:sp>
      <p:sp>
        <p:nvSpPr>
          <p:cNvPr id="59" name="Google Shape;59;p9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4368800" y="6477000"/>
            <a:ext cx="3352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7924800" y="6477000"/>
            <a:ext cx="386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334434" y="6477000"/>
            <a:ext cx="15367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67" name="Google Shape;67;p10"/>
          <p:cNvSpPr txBox="1"/>
          <p:nvPr>
            <p:ph idx="10" type="dt"/>
          </p:nvPr>
        </p:nvSpPr>
        <p:spPr>
          <a:xfrm>
            <a:off x="4368800" y="6477000"/>
            <a:ext cx="3352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1" type="ftr"/>
          </p:nvPr>
        </p:nvSpPr>
        <p:spPr>
          <a:xfrm>
            <a:off x="7924800" y="6477000"/>
            <a:ext cx="386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334434" y="6477000"/>
            <a:ext cx="15367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83267" y="404813"/>
            <a:ext cx="10464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678517" y="1196976"/>
            <a:ext cx="9903883" cy="5127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68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■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❑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766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56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❑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368800" y="6477000"/>
            <a:ext cx="3352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7924800" y="6477000"/>
            <a:ext cx="386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334434" y="6477000"/>
            <a:ext cx="15367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" name="Google Shape;11;p1"/>
          <p:cNvSpPr txBox="1"/>
          <p:nvPr/>
        </p:nvSpPr>
        <p:spPr>
          <a:xfrm>
            <a:off x="203201" y="79376"/>
            <a:ext cx="93807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LOGO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Relationship Id="rId4" Type="http://schemas.openxmlformats.org/officeDocument/2006/relationships/image" Target="../media/image26.png"/><Relationship Id="rId5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Relationship Id="rId4" Type="http://schemas.openxmlformats.org/officeDocument/2006/relationships/image" Target="../media/image22.jpg"/><Relationship Id="rId5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5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slide" Target="/ppt/slides/slide6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slide" Target="/ppt/slides/slide5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image" Target="../media/image4.jpg"/><Relationship Id="rId5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1487488" y="1268760"/>
            <a:ext cx="10441160" cy="4616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Государственное учреждение образования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«Гимназия №2 г. Солигорска»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Людмила Антоновна Ларчик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учитель истории и обществоведения высшей квалификационной категории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Урок Всемирной истории Нового времени в 7 классе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Тема урока : «Латинская Америка в XVI—XVIII вв.»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/>
          <p:nvPr/>
        </p:nvSpPr>
        <p:spPr>
          <a:xfrm>
            <a:off x="1524000" y="8235"/>
            <a:ext cx="9144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DDFFDD"/>
                </a:solidFill>
                <a:latin typeface="Arial"/>
                <a:ea typeface="Arial"/>
                <a:cs typeface="Arial"/>
                <a:sym typeface="Arial"/>
              </a:rPr>
              <a:t>Познавательное задание!</a:t>
            </a:r>
            <a:endParaRPr b="1" sz="5400">
              <a:solidFill>
                <a:srgbClr val="DDFFD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3"/>
          <p:cNvSpPr/>
          <p:nvPr/>
        </p:nvSpPr>
        <p:spPr>
          <a:xfrm>
            <a:off x="1524000" y="836725"/>
            <a:ext cx="10180200" cy="60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85800" lvl="0" marL="685800" marR="0" rtl="0" algn="ctr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5400"/>
              <a:buFont typeface="Noto Sans Symbols"/>
              <a:buChar char="⮚"/>
            </a:pPr>
            <a:r>
              <a:rPr b="1" lang="ru-RU" sz="540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В чём заключались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  особенности расового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    состава населения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    Латинской Америки?</a:t>
            </a:r>
            <a:endParaRPr/>
          </a:p>
          <a:p>
            <a:pPr indent="-685800" lvl="0" marL="685800" marR="0" rtl="0" algn="ctr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5400"/>
              <a:buFont typeface="Noto Sans Symbols"/>
              <a:buChar char="⮚"/>
            </a:pPr>
            <a:r>
              <a:rPr b="1" lang="ru-RU" sz="540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Что означает термин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>
                <a:solidFill>
                  <a:srgbClr val="C00000"/>
                </a:solidFill>
                <a:latin typeface="Lobster"/>
                <a:ea typeface="Lobster"/>
                <a:cs typeface="Lobster"/>
                <a:sym typeface="Lobster"/>
              </a:rPr>
              <a:t>дискриминация</a:t>
            </a:r>
            <a:r>
              <a:rPr b="1" lang="ru-RU" sz="540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Стр.133-134.</a:t>
            </a:r>
            <a:endParaRPr b="1" sz="5400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9" name="Google Shape;169;p24"/>
          <p:cNvCxnSpPr/>
          <p:nvPr/>
        </p:nvCxnSpPr>
        <p:spPr>
          <a:xfrm rot="10800000">
            <a:off x="3363279" y="4509120"/>
            <a:ext cx="759942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70" name="Google Shape;170;p24"/>
          <p:cNvSpPr/>
          <p:nvPr/>
        </p:nvSpPr>
        <p:spPr>
          <a:xfrm>
            <a:off x="1631505" y="0"/>
            <a:ext cx="889705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Особенности расового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состава населения колоний</a:t>
            </a:r>
            <a:r>
              <a:rPr b="1" lang="ru-RU" sz="4800">
                <a:solidFill>
                  <a:srgbClr val="85592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4800">
              <a:solidFill>
                <a:srgbClr val="8559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1" name="Google Shape;171;p24"/>
          <p:cNvGrpSpPr/>
          <p:nvPr/>
        </p:nvGrpSpPr>
        <p:grpSpPr>
          <a:xfrm>
            <a:off x="3980972" y="1615027"/>
            <a:ext cx="4225764" cy="3967277"/>
            <a:chOff x="948943" y="50799"/>
            <a:chExt cx="4225764" cy="3967277"/>
          </a:xfrm>
        </p:grpSpPr>
        <p:sp>
          <p:nvSpPr>
            <p:cNvPr id="172" name="Google Shape;172;p24"/>
            <p:cNvSpPr/>
            <p:nvPr/>
          </p:nvSpPr>
          <p:spPr>
            <a:xfrm>
              <a:off x="1828799" y="50799"/>
              <a:ext cx="2438400" cy="2438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4"/>
            <p:cNvSpPr txBox="1"/>
            <p:nvPr/>
          </p:nvSpPr>
          <p:spPr>
            <a:xfrm>
              <a:off x="2153920" y="477519"/>
              <a:ext cx="1788160" cy="1097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индейцы</a:t>
              </a:r>
              <a:endPara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4"/>
            <p:cNvSpPr/>
            <p:nvPr/>
          </p:nvSpPr>
          <p:spPr>
            <a:xfrm>
              <a:off x="2736307" y="1579676"/>
              <a:ext cx="2438400" cy="2438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4"/>
            <p:cNvSpPr txBox="1"/>
            <p:nvPr/>
          </p:nvSpPr>
          <p:spPr>
            <a:xfrm>
              <a:off x="3482051" y="2209596"/>
              <a:ext cx="1463040" cy="1341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4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негры</a:t>
              </a:r>
              <a:endParaRPr b="1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4"/>
            <p:cNvSpPr/>
            <p:nvPr/>
          </p:nvSpPr>
          <p:spPr>
            <a:xfrm>
              <a:off x="948943" y="1574800"/>
              <a:ext cx="2438400" cy="2438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4"/>
            <p:cNvSpPr txBox="1"/>
            <p:nvPr/>
          </p:nvSpPr>
          <p:spPr>
            <a:xfrm>
              <a:off x="1178560" y="2204720"/>
              <a:ext cx="1463040" cy="1341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европейцы</a:t>
              </a:r>
              <a:endPara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" name="Google Shape;178;p24"/>
          <p:cNvSpPr txBox="1"/>
          <p:nvPr/>
        </p:nvSpPr>
        <p:spPr>
          <a:xfrm>
            <a:off x="2674060" y="1660740"/>
            <a:ext cx="174060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метисы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9" name="Google Shape;179;p24"/>
          <p:cNvCxnSpPr/>
          <p:nvPr/>
        </p:nvCxnSpPr>
        <p:spPr>
          <a:xfrm>
            <a:off x="2674060" y="2245514"/>
            <a:ext cx="2197800" cy="9144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80" name="Google Shape;180;p24"/>
          <p:cNvCxnSpPr/>
          <p:nvPr/>
        </p:nvCxnSpPr>
        <p:spPr>
          <a:xfrm flipH="1">
            <a:off x="6080029" y="5183532"/>
            <a:ext cx="1" cy="981772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81" name="Google Shape;181;p24"/>
          <p:cNvSpPr txBox="1"/>
          <p:nvPr/>
        </p:nvSpPr>
        <p:spPr>
          <a:xfrm>
            <a:off x="6414306" y="6013355"/>
            <a:ext cx="174483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мулаты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2" name="Google Shape;182;p24"/>
          <p:cNvCxnSpPr/>
          <p:nvPr/>
        </p:nvCxnSpPr>
        <p:spPr>
          <a:xfrm flipH="1">
            <a:off x="7286770" y="2375103"/>
            <a:ext cx="2271300" cy="7848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83" name="Google Shape;183;p24"/>
          <p:cNvSpPr txBox="1"/>
          <p:nvPr/>
        </p:nvSpPr>
        <p:spPr>
          <a:xfrm>
            <a:off x="8112225" y="1845405"/>
            <a:ext cx="144584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самбо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4" name="Google Shape;184;p24"/>
          <p:cNvCxnSpPr/>
          <p:nvPr/>
        </p:nvCxnSpPr>
        <p:spPr>
          <a:xfrm>
            <a:off x="6080029" y="6165304"/>
            <a:ext cx="2342369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pic>
        <p:nvPicPr>
          <p:cNvPr id="185" name="Google Shape;18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2690" y="4628796"/>
            <a:ext cx="2046619" cy="199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4"/>
          <p:cNvPicPr preferRelativeResize="0"/>
          <p:nvPr/>
        </p:nvPicPr>
        <p:blipFill rotWithShape="1">
          <a:blip r:embed="rId4">
            <a:alphaModFix/>
          </a:blip>
          <a:srcRect b="10099" l="69444" r="5971" t="62963"/>
          <a:stretch/>
        </p:blipFill>
        <p:spPr>
          <a:xfrm>
            <a:off x="8560110" y="2458431"/>
            <a:ext cx="1935961" cy="159095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4"/>
          <p:cNvSpPr txBox="1"/>
          <p:nvPr/>
        </p:nvSpPr>
        <p:spPr>
          <a:xfrm>
            <a:off x="1552569" y="4049385"/>
            <a:ext cx="252027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Креолы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F1F1F1"/>
                </a:solidFill>
                <a:latin typeface="Arial"/>
                <a:ea typeface="Arial"/>
                <a:cs typeface="Arial"/>
                <a:sym typeface="Arial"/>
              </a:rPr>
              <a:t>(потомки европейских переселенцев)</a:t>
            </a:r>
            <a:endParaRPr b="1" sz="1600">
              <a:solidFill>
                <a:srgbClr val="F1F1F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81957" y="5142847"/>
            <a:ext cx="2109787" cy="1610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4"/>
          <p:cNvPicPr preferRelativeResize="0"/>
          <p:nvPr/>
        </p:nvPicPr>
        <p:blipFill rotWithShape="1">
          <a:blip r:embed="rId4">
            <a:alphaModFix/>
          </a:blip>
          <a:srcRect b="10100" l="8333" r="69444" t="62371"/>
          <a:stretch/>
        </p:blipFill>
        <p:spPr>
          <a:xfrm>
            <a:off x="1754029" y="2298254"/>
            <a:ext cx="1896335" cy="176178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 txBox="1"/>
          <p:nvPr/>
        </p:nvSpPr>
        <p:spPr>
          <a:xfrm>
            <a:off x="1524000" y="1"/>
            <a:ext cx="9144000" cy="135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Дискриминация-</a:t>
            </a:r>
            <a:r>
              <a:rPr b="1" lang="ru-RU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-RU" sz="340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ограничение либо лишение прав по какому-либо признаку.</a:t>
            </a:r>
            <a:endParaRPr b="1" sz="3400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/>
          <p:nvPr/>
        </p:nvSpPr>
        <p:spPr>
          <a:xfrm>
            <a:off x="2775270" y="0"/>
            <a:ext cx="707187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Рост недовольства:</a:t>
            </a:r>
            <a:endParaRPr b="1" sz="5400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5"/>
          <p:cNvSpPr txBox="1"/>
          <p:nvPr/>
        </p:nvSpPr>
        <p:spPr>
          <a:xfrm>
            <a:off x="319200" y="923325"/>
            <a:ext cx="103890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19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AutoNum type="arabicPeriod"/>
            </a:pPr>
            <a:r>
              <a:rPr b="1" lang="ru-RU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Массовые выступления индейцев и чернокожих рабов;</a:t>
            </a:r>
            <a:endParaRPr sz="1700"/>
          </a:p>
          <a:p>
            <a:pPr indent="-3619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AutoNum type="arabicPeriod"/>
            </a:pPr>
            <a:r>
              <a:rPr b="1" lang="ru-RU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Недовольство креольской верхушки ущемлением прав;</a:t>
            </a:r>
            <a:endParaRPr sz="1700"/>
          </a:p>
          <a:p>
            <a:pPr indent="-3619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AutoNum type="arabicPeriod"/>
            </a:pPr>
            <a:r>
              <a:rPr b="1" lang="ru-RU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Недовольство креольской верхушки отстранением её </a:t>
            </a:r>
            <a:endParaRPr sz="17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от  участия в управлении колониями;</a:t>
            </a:r>
            <a:endParaRPr b="1"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5"/>
          <p:cNvSpPr txBox="1"/>
          <p:nvPr/>
        </p:nvSpPr>
        <p:spPr>
          <a:xfrm>
            <a:off x="1518625" y="3098950"/>
            <a:ext cx="65001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3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1791г.-</a:t>
            </a:r>
            <a:r>
              <a:rPr b="1" lang="ru-RU" sz="4300">
                <a:solidFill>
                  <a:srgbClr val="FFDA9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-RU" sz="3100">
                <a:solidFill>
                  <a:srgbClr val="B1FFB1"/>
                </a:solidFill>
                <a:latin typeface="Arial"/>
                <a:ea typeface="Arial"/>
                <a:cs typeface="Arial"/>
                <a:sym typeface="Arial"/>
              </a:rPr>
              <a:t>восстание чернокожих рабов  в западной части о</a:t>
            </a:r>
            <a:r>
              <a:rPr b="1" lang="ru-RU" sz="3100">
                <a:solidFill>
                  <a:srgbClr val="B1FFB1"/>
                </a:solidFill>
              </a:rPr>
              <a:t>стро</a:t>
            </a:r>
            <a:r>
              <a:rPr b="1" lang="ru-RU" sz="3100">
                <a:solidFill>
                  <a:srgbClr val="B1FFB1"/>
                </a:solidFill>
                <a:latin typeface="Arial"/>
                <a:ea typeface="Arial"/>
                <a:cs typeface="Arial"/>
                <a:sym typeface="Arial"/>
              </a:rPr>
              <a:t>ва Гаити и провозглашение в Сан-Доминго независимой республики Гаити.</a:t>
            </a:r>
            <a:endParaRPr b="1" sz="3100">
              <a:solidFill>
                <a:srgbClr val="B1FFB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5"/>
          <p:cNvSpPr/>
          <p:nvPr/>
        </p:nvSpPr>
        <p:spPr>
          <a:xfrm>
            <a:off x="8408652" y="6140645"/>
            <a:ext cx="3528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Туссен-Лувертюр — один из руководителей повстанцев</a:t>
            </a:r>
            <a:endParaRPr/>
          </a:p>
        </p:txBody>
      </p:sp>
      <p:pic>
        <p:nvPicPr>
          <p:cNvPr id="199" name="Google Shape;19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46246" y="2492999"/>
            <a:ext cx="2850891" cy="3616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/>
          <p:nvPr/>
        </p:nvSpPr>
        <p:spPr>
          <a:xfrm>
            <a:off x="2010897" y="128030"/>
            <a:ext cx="9656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 cap="none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ПРАКТИЧЕСКОЕ ЗАДАНИЕ!</a:t>
            </a:r>
            <a:endParaRPr b="1" sz="5400" cap="none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1524001" y="1412776"/>
            <a:ext cx="9049721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6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Какой вклад</a:t>
            </a:r>
            <a:endParaRPr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6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в развитие культуры</a:t>
            </a:r>
            <a:endParaRPr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6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Латинской Америки</a:t>
            </a:r>
            <a:endParaRPr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6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внесли:</a:t>
            </a:r>
            <a:endParaRPr b="1" sz="66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1504" y="116632"/>
            <a:ext cx="3876318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7"/>
          <p:cNvSpPr/>
          <p:nvPr/>
        </p:nvSpPr>
        <p:spPr>
          <a:xfrm>
            <a:off x="1652472" y="2679205"/>
            <a:ext cx="385535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Орден иезуитов</a:t>
            </a:r>
            <a:endParaRPr b="1" sz="36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3303" y="3325535"/>
            <a:ext cx="2908276" cy="3336864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7"/>
          <p:cNvSpPr/>
          <p:nvPr/>
        </p:nvSpPr>
        <p:spPr>
          <a:xfrm>
            <a:off x="4622412" y="6016069"/>
            <a:ext cx="5124865" cy="646331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Бартоломе Лас Касас</a:t>
            </a:r>
            <a:endParaRPr b="1" sz="36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74085" y="116632"/>
            <a:ext cx="4752528" cy="370598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7"/>
          <p:cNvSpPr/>
          <p:nvPr/>
        </p:nvSpPr>
        <p:spPr>
          <a:xfrm>
            <a:off x="6096000" y="3822625"/>
            <a:ext cx="59004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Хуана Инес де ла Крус?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3513" y="116632"/>
            <a:ext cx="2678157" cy="4104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8"/>
          <p:cNvPicPr preferRelativeResize="0"/>
          <p:nvPr/>
        </p:nvPicPr>
        <p:blipFill rotWithShape="1">
          <a:blip r:embed="rId4">
            <a:alphaModFix/>
          </a:blip>
          <a:srcRect b="0" l="0" r="2766" t="0"/>
          <a:stretch/>
        </p:blipFill>
        <p:spPr>
          <a:xfrm>
            <a:off x="4621796" y="119526"/>
            <a:ext cx="2584578" cy="4140407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8"/>
          <p:cNvSpPr/>
          <p:nvPr/>
        </p:nvSpPr>
        <p:spPr>
          <a:xfrm>
            <a:off x="2856747" y="5147313"/>
            <a:ext cx="777686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Используя материал параграфа, определите общие черты культуры колониального периода и её особенности в странах Латинской Америки.</a:t>
            </a:r>
            <a:endParaRPr b="1" sz="24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03094" y="101646"/>
            <a:ext cx="3075863" cy="4119442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/>
          <p:nvPr/>
        </p:nvSpPr>
        <p:spPr>
          <a:xfrm>
            <a:off x="1627160" y="4223982"/>
            <a:ext cx="906043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Познавательное задание!</a:t>
            </a:r>
            <a:endParaRPr b="1" sz="54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"/>
          <p:cNvSpPr/>
          <p:nvPr/>
        </p:nvSpPr>
        <p:spPr>
          <a:xfrm>
            <a:off x="2701974" y="89328"/>
            <a:ext cx="77769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Характерные черты культуры колониального периода</a:t>
            </a:r>
            <a:endParaRPr b="1" sz="4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9"/>
          <p:cNvSpPr txBox="1"/>
          <p:nvPr/>
        </p:nvSpPr>
        <p:spPr>
          <a:xfrm>
            <a:off x="679575" y="1412625"/>
            <a:ext cx="93567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69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AutoNum type="arabicPeriod"/>
            </a:pPr>
            <a:r>
              <a:rPr b="1" lang="ru-RU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безжалостное уничтожение древней  культуры коренного населения; </a:t>
            </a:r>
            <a:endParaRPr sz="1600"/>
          </a:p>
          <a:p>
            <a:pPr indent="-469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AutoNum type="arabicPeriod"/>
            </a:pPr>
            <a:r>
              <a:rPr b="1" lang="ru-RU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приобщение местного населения к христианской религии;</a:t>
            </a:r>
            <a:endParaRPr sz="1600"/>
          </a:p>
          <a:p>
            <a:pPr indent="-469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AutoNum type="arabicPeriod"/>
            </a:pPr>
            <a:r>
              <a:rPr b="1" lang="ru-RU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распространение европейской культуры;</a:t>
            </a:r>
            <a:endParaRPr sz="1600"/>
          </a:p>
          <a:p>
            <a:pPr indent="-469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AutoNum type="arabicPeriod"/>
            </a:pPr>
            <a:r>
              <a:rPr b="1" lang="ru-RU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взаимное влияние западноевропейской культуры и культуры коренного населения друг на друга;</a:t>
            </a:r>
            <a:endParaRPr sz="1600"/>
          </a:p>
          <a:p>
            <a:pPr indent="-469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AutoNum type="arabicPeriod"/>
            </a:pPr>
            <a:r>
              <a:rPr b="1" lang="ru-RU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становление новой латиноамериканской </a:t>
            </a:r>
            <a:endParaRPr b="1"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культуры;</a:t>
            </a:r>
            <a:endParaRPr b="1"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83457" y="4829097"/>
            <a:ext cx="2160240" cy="1903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81949" y="4312881"/>
            <a:ext cx="1728192" cy="2361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36277" y="1143011"/>
            <a:ext cx="1819529" cy="304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/>
          <p:nvPr/>
        </p:nvSpPr>
        <p:spPr>
          <a:xfrm>
            <a:off x="0" y="19183"/>
            <a:ext cx="12192000" cy="584775"/>
          </a:xfrm>
          <a:prstGeom prst="rect">
            <a:avLst/>
          </a:prstGeom>
          <a:solidFill>
            <a:srgbClr val="E6E2A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Особенности латиноамериканской культуры</a:t>
            </a:r>
            <a:endParaRPr b="1" sz="32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3956"/>
            <a:ext cx="12192000" cy="6254044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0"/>
          <p:cNvSpPr/>
          <p:nvPr/>
        </p:nvSpPr>
        <p:spPr>
          <a:xfrm>
            <a:off x="628725" y="978575"/>
            <a:ext cx="10843200" cy="47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⮚"/>
            </a:pPr>
            <a:r>
              <a:rPr b="1" lang="ru-RU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литературе, в живописи и скульптуре Нового Света широкое распространение получили христианские идеи;</a:t>
            </a:r>
            <a:endParaRPr b="1"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⮚"/>
            </a:pPr>
            <a:r>
              <a:rPr b="1" lang="ru-RU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Своеобразие в изображении Христа и Девы Марии:в одежде преобладают голубой и белый цвета, обилие золотой отделки;</a:t>
            </a:r>
            <a:endParaRPr sz="1700"/>
          </a:p>
          <a:p>
            <a:pPr indent="-3619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⮚"/>
            </a:pPr>
            <a:r>
              <a:rPr b="1" lang="ru-RU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Прямоугольная система планирования при строительстве городов;</a:t>
            </a:r>
            <a:endParaRPr sz="1700"/>
          </a:p>
          <a:p>
            <a:pPr indent="-3619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⮚"/>
            </a:pPr>
            <a:r>
              <a:rPr b="1" lang="ru-RU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Типы зданий и очередность их строительства устанавливались специальными предписаниями.</a:t>
            </a:r>
            <a:endParaRPr sz="17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lang="ru-RU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Распространение архитектурного стиля </a:t>
            </a:r>
            <a:r>
              <a:rPr lang="ru-RU" sz="39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чурригреско</a:t>
            </a:r>
            <a:r>
              <a:rPr b="1" lang="ru-RU" sz="27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-RU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(позднебарочный).</a:t>
            </a:r>
            <a:endParaRPr b="1"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/>
          <p:nvPr/>
        </p:nvSpPr>
        <p:spPr>
          <a:xfrm>
            <a:off x="1524001" y="476673"/>
            <a:ext cx="9108505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B3EAB3"/>
                </a:solidFill>
                <a:latin typeface="Arial"/>
                <a:ea typeface="Arial"/>
                <a:cs typeface="Arial"/>
                <a:sym typeface="Arial"/>
              </a:rPr>
              <a:t>ДОМАШНЕЕ ЗАДАНИЕ: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§ 20,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ПОДГОТОВИТЬСЯ К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ОБОБЩАЮЩЕМУ УРОКУ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ПОВТОРИТЬ §§2-20, ВОПРОСЫ СТР.140-142.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6"/>
          <p:cNvPicPr preferRelativeResize="0"/>
          <p:nvPr/>
        </p:nvPicPr>
        <p:blipFill rotWithShape="1">
          <a:blip r:embed="rId3">
            <a:alphaModFix/>
          </a:blip>
          <a:srcRect b="0" l="2969" r="-75" t="0"/>
          <a:stretch/>
        </p:blipFill>
        <p:spPr>
          <a:xfrm>
            <a:off x="0" y="-124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/>
          <p:nvPr/>
        </p:nvSpPr>
        <p:spPr>
          <a:xfrm>
            <a:off x="839416" y="1196752"/>
            <a:ext cx="10513168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72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Латинская Америка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72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в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72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XVI-XVIIIвв.</a:t>
            </a:r>
            <a:endParaRPr b="1" sz="72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7"/>
          <p:cNvPicPr preferRelativeResize="0"/>
          <p:nvPr/>
        </p:nvPicPr>
        <p:blipFill rotWithShape="1">
          <a:blip r:embed="rId3">
            <a:alphaModFix/>
          </a:blip>
          <a:srcRect b="36427" l="17973" r="27335" t="2240"/>
          <a:stretch/>
        </p:blipFill>
        <p:spPr>
          <a:xfrm>
            <a:off x="10776520" y="5085184"/>
            <a:ext cx="1073150" cy="14605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09" name="Google Shape;109;p17"/>
          <p:cNvPicPr preferRelativeResize="0"/>
          <p:nvPr/>
        </p:nvPicPr>
        <p:blipFill rotWithShape="1">
          <a:blip r:embed="rId3">
            <a:alphaModFix/>
          </a:blip>
          <a:srcRect b="0" l="0" r="4368" t="61467"/>
          <a:stretch/>
        </p:blipFill>
        <p:spPr>
          <a:xfrm>
            <a:off x="196453" y="5253199"/>
            <a:ext cx="3024336" cy="147890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10" name="Google Shape;110;p17"/>
          <p:cNvSpPr/>
          <p:nvPr/>
        </p:nvSpPr>
        <p:spPr>
          <a:xfrm>
            <a:off x="2254388" y="1105761"/>
            <a:ext cx="828092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 Испания и Португалия эксплуатировали свои колонии в Латинской Америке?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 чем заключались особенности развития культуры Латинской Америки?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Каким было положение различных категорий латиноамериканского населения?</a:t>
            </a:r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2456180" y="-99392"/>
            <a:ext cx="749301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EAD6"/>
                </a:solidFill>
                <a:latin typeface="Arial"/>
                <a:ea typeface="Arial"/>
                <a:cs typeface="Arial"/>
                <a:sym typeface="Arial"/>
              </a:rPr>
              <a:t>Цели и задачи урока:</a:t>
            </a:r>
            <a:endParaRPr b="1" sz="5400">
              <a:solidFill>
                <a:srgbClr val="FFEA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1548535" y="581202"/>
            <a:ext cx="16722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Знать:</a:t>
            </a:r>
            <a:endParaRPr b="1" sz="36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1631505" y="2809679"/>
            <a:ext cx="170405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F4FFF4"/>
                </a:solidFill>
                <a:latin typeface="Arial"/>
                <a:ea typeface="Arial"/>
                <a:cs typeface="Arial"/>
                <a:sym typeface="Arial"/>
              </a:rPr>
              <a:t>Уметь:</a:t>
            </a:r>
            <a:endParaRPr b="1" sz="3600">
              <a:solidFill>
                <a:srgbClr val="F4FF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2555704" y="3313245"/>
            <a:ext cx="7992888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Характеризовать положение коренного населения Латинской Америки;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Определять характерные черты культуры колониального периода;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Выяснять особенности развития культуры Латинской Америки;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 b="3799" l="2749" r="0" t="1701"/>
          <a:stretch/>
        </p:blipFill>
        <p:spPr>
          <a:xfrm>
            <a:off x="-96688" y="0"/>
            <a:ext cx="122886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/>
        </p:nvSpPr>
        <p:spPr>
          <a:xfrm>
            <a:off x="7950595" y="3717905"/>
            <a:ext cx="3492000" cy="31401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Какую часть Американского континента называют Латинской Америкой и </a:t>
            </a:r>
            <a:r>
              <a:rPr b="1" lang="ru-RU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почему?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Какие европейские государства установили своё господство над Латинской Америкой?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>
            <a:hlinkClick action="ppaction://hlinksldjump" r:id="rId4"/>
          </p:cNvPr>
          <p:cNvSpPr/>
          <p:nvPr/>
        </p:nvSpPr>
        <p:spPr>
          <a:xfrm>
            <a:off x="119336" y="6381328"/>
            <a:ext cx="395536" cy="32233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3328" y="60000"/>
                </a:lnTo>
                <a:lnTo>
                  <a:pt x="32496" y="60000"/>
                </a:lnTo>
                <a:lnTo>
                  <a:pt x="32496" y="105000"/>
                </a:lnTo>
                <a:lnTo>
                  <a:pt x="87504" y="105000"/>
                </a:lnTo>
                <a:lnTo>
                  <a:pt x="87504" y="60000"/>
                </a:lnTo>
                <a:lnTo>
                  <a:pt x="96672" y="60000"/>
                </a:lnTo>
                <a:lnTo>
                  <a:pt x="82920" y="43125"/>
                </a:lnTo>
                <a:lnTo>
                  <a:pt x="82920" y="20625"/>
                </a:lnTo>
                <a:lnTo>
                  <a:pt x="73752" y="20625"/>
                </a:lnTo>
                <a:lnTo>
                  <a:pt x="73752" y="31875"/>
                </a:lnTo>
                <a:close/>
              </a:path>
              <a:path extrusionOk="0" fill="darkenLess" h="120000" w="120000">
                <a:moveTo>
                  <a:pt x="82920" y="43125"/>
                </a:moveTo>
                <a:lnTo>
                  <a:pt x="82920" y="20625"/>
                </a:lnTo>
                <a:lnTo>
                  <a:pt x="73752" y="20625"/>
                </a:lnTo>
                <a:lnTo>
                  <a:pt x="73752" y="31875"/>
                </a:lnTo>
                <a:close/>
                <a:moveTo>
                  <a:pt x="32496" y="60000"/>
                </a:moveTo>
                <a:lnTo>
                  <a:pt x="32496" y="105000"/>
                </a:lnTo>
                <a:lnTo>
                  <a:pt x="55416" y="105000"/>
                </a:lnTo>
                <a:lnTo>
                  <a:pt x="55416" y="82500"/>
                </a:lnTo>
                <a:lnTo>
                  <a:pt x="64584" y="82500"/>
                </a:lnTo>
                <a:lnTo>
                  <a:pt x="64584" y="105000"/>
                </a:lnTo>
                <a:lnTo>
                  <a:pt x="87504" y="105000"/>
                </a:lnTo>
                <a:lnTo>
                  <a:pt x="87504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3328" y="60000"/>
                </a:lnTo>
                <a:lnTo>
                  <a:pt x="96672" y="60000"/>
                </a:lnTo>
                <a:close/>
                <a:moveTo>
                  <a:pt x="55416" y="82500"/>
                </a:moveTo>
                <a:lnTo>
                  <a:pt x="64584" y="82500"/>
                </a:lnTo>
                <a:lnTo>
                  <a:pt x="64584" y="105000"/>
                </a:lnTo>
                <a:lnTo>
                  <a:pt x="5541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3752" y="31875"/>
                </a:lnTo>
                <a:lnTo>
                  <a:pt x="73752" y="20625"/>
                </a:lnTo>
                <a:lnTo>
                  <a:pt x="82920" y="20625"/>
                </a:lnTo>
                <a:lnTo>
                  <a:pt x="82920" y="43125"/>
                </a:lnTo>
                <a:lnTo>
                  <a:pt x="96672" y="60000"/>
                </a:lnTo>
                <a:lnTo>
                  <a:pt x="87504" y="60000"/>
                </a:lnTo>
                <a:lnTo>
                  <a:pt x="87504" y="105000"/>
                </a:lnTo>
                <a:lnTo>
                  <a:pt x="32496" y="105000"/>
                </a:lnTo>
                <a:lnTo>
                  <a:pt x="32496" y="60000"/>
                </a:lnTo>
                <a:lnTo>
                  <a:pt x="23328" y="60000"/>
                </a:lnTo>
                <a:close/>
                <a:moveTo>
                  <a:pt x="73752" y="31875"/>
                </a:moveTo>
                <a:lnTo>
                  <a:pt x="82920" y="43125"/>
                </a:lnTo>
                <a:moveTo>
                  <a:pt x="87504" y="60000"/>
                </a:moveTo>
                <a:lnTo>
                  <a:pt x="32496" y="60000"/>
                </a:lnTo>
                <a:moveTo>
                  <a:pt x="55416" y="105000"/>
                </a:moveTo>
                <a:lnTo>
                  <a:pt x="55416" y="82500"/>
                </a:lnTo>
                <a:lnTo>
                  <a:pt x="64584" y="82500"/>
                </a:lnTo>
                <a:lnTo>
                  <a:pt x="6458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/>
        </p:nvSpPr>
        <p:spPr>
          <a:xfrm>
            <a:off x="3061216" y="0"/>
            <a:ext cx="6111127" cy="1702594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B8B8B"/>
              </a:gs>
              <a:gs pos="80000">
                <a:srgbClr val="B6B6B6"/>
              </a:gs>
              <a:gs pos="100000">
                <a:srgbClr val="B7B7B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Король</a:t>
            </a:r>
            <a:endParaRPr>
              <a:solidFill>
                <a:schemeClr val="accent2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(Испании, Португалии)</a:t>
            </a:r>
            <a:endParaRPr b="1" sz="40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0"/>
          <p:cNvSpPr/>
          <p:nvPr/>
        </p:nvSpPr>
        <p:spPr>
          <a:xfrm>
            <a:off x="5191103" y="1675219"/>
            <a:ext cx="1200428" cy="82684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20"/>
          <p:cNvSpPr/>
          <p:nvPr/>
        </p:nvSpPr>
        <p:spPr>
          <a:xfrm>
            <a:off x="2070613" y="2359592"/>
            <a:ext cx="7924374" cy="78319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C69664"/>
              </a:gs>
              <a:gs pos="80000">
                <a:srgbClr val="FFC585"/>
              </a:gs>
              <a:gs pos="100000">
                <a:srgbClr val="FFC682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DDFFDD"/>
                </a:solidFill>
                <a:latin typeface="Arial"/>
                <a:ea typeface="Arial"/>
                <a:cs typeface="Arial"/>
                <a:sym typeface="Arial"/>
              </a:rPr>
              <a:t>Совет по делам Индий</a:t>
            </a:r>
            <a:endParaRPr b="1" sz="4000">
              <a:solidFill>
                <a:srgbClr val="DDFFD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4" name="Google Shape;134;p20"/>
          <p:cNvCxnSpPr>
            <a:stCxn id="133" idx="2"/>
          </p:cNvCxnSpPr>
          <p:nvPr/>
        </p:nvCxnSpPr>
        <p:spPr>
          <a:xfrm flipH="1">
            <a:off x="3261100" y="3142785"/>
            <a:ext cx="2771700" cy="3129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35" name="Google Shape;135;p20"/>
          <p:cNvCxnSpPr>
            <a:stCxn id="133" idx="2"/>
          </p:cNvCxnSpPr>
          <p:nvPr/>
        </p:nvCxnSpPr>
        <p:spPr>
          <a:xfrm>
            <a:off x="6032800" y="3142785"/>
            <a:ext cx="2871600" cy="3396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36" name="Google Shape;136;p20"/>
          <p:cNvSpPr/>
          <p:nvPr/>
        </p:nvSpPr>
        <p:spPr>
          <a:xfrm>
            <a:off x="731129" y="3532508"/>
            <a:ext cx="5060188" cy="160043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0C090"/>
              </a:gs>
              <a:gs pos="80000">
                <a:srgbClr val="BDFDBD"/>
              </a:gs>
              <a:gs pos="100000">
                <a:srgbClr val="BDFFBD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Вице-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королевства</a:t>
            </a:r>
            <a:endParaRPr b="1" sz="4400">
              <a:solidFill>
                <a:srgbClr val="7373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0"/>
          <p:cNvSpPr/>
          <p:nvPr/>
        </p:nvSpPr>
        <p:spPr>
          <a:xfrm>
            <a:off x="6528048" y="3532508"/>
            <a:ext cx="4955093" cy="1600438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accent4"/>
              </a:gs>
              <a:gs pos="80000">
                <a:schemeClr val="accent4"/>
              </a:gs>
              <a:gs pos="100000">
                <a:schemeClr val="accent4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FDFFFD"/>
                </a:solidFill>
                <a:latin typeface="Arial"/>
                <a:ea typeface="Arial"/>
                <a:cs typeface="Arial"/>
                <a:sym typeface="Arial"/>
              </a:rPr>
              <a:t>Генерал-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FDFFFD"/>
                </a:solidFill>
                <a:latin typeface="Arial"/>
                <a:ea typeface="Arial"/>
                <a:cs typeface="Arial"/>
                <a:sym typeface="Arial"/>
              </a:rPr>
              <a:t>капитанства</a:t>
            </a:r>
            <a:endParaRPr b="1" sz="4400">
              <a:solidFill>
                <a:srgbClr val="FDFFF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0"/>
          <p:cNvSpPr/>
          <p:nvPr/>
        </p:nvSpPr>
        <p:spPr>
          <a:xfrm>
            <a:off x="2775650" y="5151360"/>
            <a:ext cx="1577617" cy="62578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20"/>
          <p:cNvSpPr/>
          <p:nvPr/>
        </p:nvSpPr>
        <p:spPr>
          <a:xfrm>
            <a:off x="7568840" y="5133551"/>
            <a:ext cx="1567968" cy="66140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20"/>
          <p:cNvSpPr/>
          <p:nvPr/>
        </p:nvSpPr>
        <p:spPr>
          <a:xfrm>
            <a:off x="263352" y="5794954"/>
            <a:ext cx="11570498" cy="1021556"/>
          </a:xfrm>
          <a:prstGeom prst="roundRect">
            <a:avLst>
              <a:gd fmla="val 16667" name="adj"/>
            </a:avLst>
          </a:prstGeom>
          <a:solidFill>
            <a:srgbClr val="3366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EAD1DC"/>
                </a:solidFill>
                <a:latin typeface="Arial"/>
                <a:ea typeface="Arial"/>
                <a:cs typeface="Arial"/>
                <a:sym typeface="Arial"/>
              </a:rPr>
              <a:t>Губернаторы провинций</a:t>
            </a:r>
            <a:endParaRPr b="1" sz="5400">
              <a:solidFill>
                <a:srgbClr val="EAD1D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/>
          <p:nvPr/>
        </p:nvSpPr>
        <p:spPr>
          <a:xfrm>
            <a:off x="3511693" y="1"/>
            <a:ext cx="555536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7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Вспомните!</a:t>
            </a:r>
            <a:endParaRPr b="1" sz="7200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1"/>
          <p:cNvSpPr/>
          <p:nvPr/>
        </p:nvSpPr>
        <p:spPr>
          <a:xfrm>
            <a:off x="1487488" y="955943"/>
            <a:ext cx="1036393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Чем характеризовалось экономическое развитие английских колоний в Северной Америке?</a:t>
            </a:r>
            <a:endParaRPr b="1" sz="3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4232" y="4607188"/>
            <a:ext cx="3667191" cy="212085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48" name="Google Shape;14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9416" y="4705321"/>
            <a:ext cx="1598509" cy="206084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49" name="Google Shape;149;p21"/>
          <p:cNvSpPr/>
          <p:nvPr/>
        </p:nvSpPr>
        <p:spPr>
          <a:xfrm>
            <a:off x="1919536" y="2218353"/>
            <a:ext cx="8424429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Подумайте, отличалось ли отношение Испании к своим колониям от английского?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Свои выводы подтвердите фактами.</a:t>
            </a:r>
            <a:endParaRPr b="1" sz="32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/>
          <p:nvPr/>
        </p:nvSpPr>
        <p:spPr>
          <a:xfrm>
            <a:off x="2143205" y="1"/>
            <a:ext cx="832689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Особенности развития колоний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 Латинской Америки</a:t>
            </a:r>
            <a:endParaRPr b="1" sz="4000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183725" y="1391175"/>
            <a:ext cx="9255300" cy="4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2600"/>
              <a:buFont typeface="Arial"/>
              <a:buAutoNum type="arabicPeriod"/>
            </a:pPr>
            <a:r>
              <a:rPr b="1" lang="ru-RU" sz="2600">
                <a:solidFill>
                  <a:srgbClr val="F1F1F1"/>
                </a:solidFill>
                <a:latin typeface="Arial"/>
                <a:ea typeface="Arial"/>
                <a:cs typeface="Arial"/>
                <a:sym typeface="Arial"/>
              </a:rPr>
              <a:t>Развитие горнодобывающей промышленности 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600">
                <a:solidFill>
                  <a:srgbClr val="F1F1F1"/>
                </a:solidFill>
                <a:latin typeface="Arial"/>
                <a:ea typeface="Arial"/>
                <a:cs typeface="Arial"/>
                <a:sym typeface="Arial"/>
              </a:rPr>
              <a:t>    (золото, серебро);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600">
                <a:solidFill>
                  <a:srgbClr val="F1F1F1"/>
                </a:solidFill>
                <a:latin typeface="Arial"/>
                <a:ea typeface="Arial"/>
                <a:cs typeface="Arial"/>
                <a:sym typeface="Arial"/>
              </a:rPr>
              <a:t>2. Повсеместное использование рабского труда    </a:t>
            </a:r>
            <a:endParaRPr b="1" sz="2600">
              <a:solidFill>
                <a:srgbClr val="F1F1F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600">
                <a:solidFill>
                  <a:srgbClr val="F1F1F1"/>
                </a:solidFill>
              </a:rPr>
              <a:t>    </a:t>
            </a:r>
            <a:r>
              <a:rPr b="1" lang="ru-RU" sz="2600">
                <a:solidFill>
                  <a:srgbClr val="F1F1F1"/>
                </a:solidFill>
                <a:latin typeface="Arial"/>
                <a:ea typeface="Arial"/>
                <a:cs typeface="Arial"/>
                <a:sym typeface="Arial"/>
              </a:rPr>
              <a:t>(индейцы - язычники, чернокожие рабы из Африки);</a:t>
            </a:r>
            <a:endParaRPr sz="1600"/>
          </a:p>
          <a:p>
            <a:pPr indent="-3556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2600"/>
              <a:buFont typeface="Arial"/>
              <a:buAutoNum type="arabicPeriod" startAt="3"/>
            </a:pPr>
            <a:r>
              <a:rPr b="1" lang="ru-RU" sz="2600">
                <a:solidFill>
                  <a:srgbClr val="F1F1F1"/>
                </a:solidFill>
                <a:latin typeface="Arial"/>
                <a:ea typeface="Arial"/>
                <a:cs typeface="Arial"/>
                <a:sym typeface="Arial"/>
              </a:rPr>
              <a:t>Производство с/х продукции на экспорт;</a:t>
            </a:r>
            <a:endParaRPr sz="1600"/>
          </a:p>
          <a:p>
            <a:pPr indent="-3556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2600"/>
              <a:buFont typeface="Arial"/>
              <a:buAutoNum type="arabicPeriod" startAt="3"/>
            </a:pPr>
            <a:r>
              <a:rPr b="1" lang="ru-RU" sz="2600">
                <a:solidFill>
                  <a:srgbClr val="F1F1F1"/>
                </a:solidFill>
                <a:latin typeface="Arial"/>
                <a:ea typeface="Arial"/>
                <a:cs typeface="Arial"/>
                <a:sym typeface="Arial"/>
              </a:rPr>
              <a:t>Вывоз наиболее дорогостоящей продукции                                         добывающей промышленности и с/х в Испанию и </a:t>
            </a:r>
            <a:endParaRPr b="1" sz="2600">
              <a:solidFill>
                <a:srgbClr val="F1F1F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600">
                <a:solidFill>
                  <a:srgbClr val="F1F1F1"/>
                </a:solidFill>
              </a:rPr>
              <a:t>    </a:t>
            </a:r>
            <a:r>
              <a:rPr b="1" lang="ru-RU" sz="2600">
                <a:solidFill>
                  <a:srgbClr val="F1F1F1"/>
                </a:solidFill>
                <a:latin typeface="Arial"/>
                <a:ea typeface="Arial"/>
                <a:cs typeface="Arial"/>
                <a:sym typeface="Arial"/>
              </a:rPr>
              <a:t>Португалию для дальнейшей продажи в Европе;</a:t>
            </a:r>
            <a:endParaRPr sz="1600"/>
          </a:p>
          <a:p>
            <a:pPr indent="-3556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2600"/>
              <a:buFont typeface="Arial"/>
              <a:buAutoNum type="arabicPeriod" startAt="5"/>
            </a:pPr>
            <a:r>
              <a:rPr b="1" lang="ru-RU" sz="2600">
                <a:solidFill>
                  <a:srgbClr val="F1F1F1"/>
                </a:solidFill>
                <a:latin typeface="Arial"/>
                <a:ea typeface="Arial"/>
                <a:cs typeface="Arial"/>
                <a:sym typeface="Arial"/>
              </a:rPr>
              <a:t>Неразвитость обрабатывающей промышленности;</a:t>
            </a:r>
            <a:endParaRPr sz="1600"/>
          </a:p>
          <a:p>
            <a:pPr indent="-3556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2600"/>
              <a:buFont typeface="Arial"/>
              <a:buAutoNum type="arabicPeriod" startAt="5"/>
            </a:pPr>
            <a:r>
              <a:rPr b="1" lang="ru-RU" sz="2600">
                <a:solidFill>
                  <a:srgbClr val="F1F1F1"/>
                </a:solidFill>
                <a:latin typeface="Arial"/>
                <a:ea typeface="Arial"/>
                <a:cs typeface="Arial"/>
                <a:sym typeface="Arial"/>
              </a:rPr>
              <a:t>Запрет производства с/х продукции, производимой 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600">
                <a:solidFill>
                  <a:srgbClr val="F1F1F1"/>
                </a:solidFill>
                <a:latin typeface="Arial"/>
                <a:ea typeface="Arial"/>
                <a:cs typeface="Arial"/>
                <a:sym typeface="Arial"/>
              </a:rPr>
              <a:t>    в митрополии;</a:t>
            </a:r>
            <a:endParaRPr b="1" sz="2600">
              <a:solidFill>
                <a:srgbClr val="F1F1F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39025" y="2392600"/>
            <a:ext cx="2567450" cy="157297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57" name="Google Shape;15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39026" y="819501"/>
            <a:ext cx="2645899" cy="145704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58" name="Google Shape;158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78250" y="4081625"/>
            <a:ext cx="2567451" cy="160466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jahn3">
  <a:themeElements>
    <a:clrScheme name="bjahn3 3">
      <a:dk1>
        <a:srgbClr val="000000"/>
      </a:dk1>
      <a:lt1>
        <a:srgbClr val="777777"/>
      </a:lt1>
      <a:dk2>
        <a:srgbClr val="000000"/>
      </a:dk2>
      <a:lt2>
        <a:srgbClr val="333333"/>
      </a:lt2>
      <a:accent1>
        <a:srgbClr val="CCFFCC"/>
      </a:accent1>
      <a:accent2>
        <a:srgbClr val="FFCC99"/>
      </a:accent2>
      <a:accent3>
        <a:srgbClr val="BDBDBD"/>
      </a:accent3>
      <a:accent4>
        <a:srgbClr val="000000"/>
      </a:accent4>
      <a:accent5>
        <a:srgbClr val="E2FFE2"/>
      </a:accent5>
      <a:accent6>
        <a:srgbClr val="E7B98A"/>
      </a:accent6>
      <a:hlink>
        <a:srgbClr val="FFFFCC"/>
      </a:hlink>
      <a:folHlink>
        <a:srgbClr val="BCBA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