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73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409" r:id="rId21"/>
    <p:sldId id="410" r:id="rId22"/>
    <p:sldId id="411" r:id="rId23"/>
    <p:sldId id="412" r:id="rId24"/>
    <p:sldId id="413" r:id="rId25"/>
    <p:sldId id="414" r:id="rId26"/>
    <p:sldId id="415" r:id="rId27"/>
    <p:sldId id="416" r:id="rId28"/>
    <p:sldId id="417" r:id="rId29"/>
    <p:sldId id="41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9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E0A4-709E-433D-B25F-4FD2AC793009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ADDF-0864-45FD-882B-6B7489FD8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0550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E0A4-709E-433D-B25F-4FD2AC793009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ADDF-0864-45FD-882B-6B7489FD8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1472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E0A4-709E-433D-B25F-4FD2AC793009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ADDF-0864-45FD-882B-6B7489FD8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5970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l="-4000" t="3000" r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E0A4-709E-433D-B25F-4FD2AC793009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ADDF-0864-45FD-882B-6B7489FD8C3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3674"/>
          <a:stretch/>
        </p:blipFill>
        <p:spPr>
          <a:xfrm>
            <a:off x="-12700" y="-27384"/>
            <a:ext cx="9156700" cy="288032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4019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E0A4-709E-433D-B25F-4FD2AC793009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ADDF-0864-45FD-882B-6B7489FD8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4669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E0A4-709E-433D-B25F-4FD2AC793009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ADDF-0864-45FD-882B-6B7489FD8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0512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E0A4-709E-433D-B25F-4FD2AC793009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ADDF-0864-45FD-882B-6B7489FD8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4556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E0A4-709E-433D-B25F-4FD2AC793009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ADDF-0864-45FD-882B-6B7489FD8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7541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E0A4-709E-433D-B25F-4FD2AC793009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ADDF-0864-45FD-882B-6B7489FD8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1970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E0A4-709E-433D-B25F-4FD2AC793009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ADDF-0864-45FD-882B-6B7489FD8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4620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E0A4-709E-433D-B25F-4FD2AC793009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ADDF-0864-45FD-882B-6B7489FD8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8262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E0A4-709E-433D-B25F-4FD2AC793009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7ADDF-0864-45FD-882B-6B7489FD8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5000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72816"/>
            <a:ext cx="8496944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Культура Беларуси в условиях государственного суверенитета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717032"/>
            <a:ext cx="7592888" cy="62292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История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Беларуси (профильное обучение).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11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89835"/>
            <a:ext cx="9144000" cy="216816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827584" y="44624"/>
            <a:ext cx="7592888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Лицей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Ивацевичского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района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979712" y="3501008"/>
            <a:ext cx="6912768" cy="0"/>
          </a:xfrm>
          <a:prstGeom prst="line">
            <a:avLst/>
          </a:prstGeom>
          <a:ln w="50800" cap="rnd" cmpd="dbl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Подзаголовок 2"/>
          <p:cNvSpPr txBox="1">
            <a:spLocks/>
          </p:cNvSpPr>
          <p:nvPr/>
        </p:nvSpPr>
        <p:spPr>
          <a:xfrm>
            <a:off x="775556" y="6309320"/>
            <a:ext cx="7592888" cy="478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2016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323925" y="4689835"/>
            <a:ext cx="7592888" cy="478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Ситник П.В.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1235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12998"/>
            <a:ext cx="8856984" cy="679698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Почитание исторических личностей и деятелей культуры. Восстановление памятников архитектуры</a:t>
            </a:r>
            <a:endParaRPr lang="ru-RU" sz="2800" dirty="0">
              <a:ln w="18415" cmpd="sng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836712"/>
            <a:ext cx="8712968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Скульптурные композиции и памятники историческим личностям и деятелям культуры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1412776"/>
            <a:ext cx="4608512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Памятник Ф.Скорине в Минске рядом со зданием Национальной библиотеки Беларуси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2492896"/>
            <a:ext cx="4248472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Памятник князю Давиду в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Давид-Городке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2530" name="Picture 2" descr="http://www.radzima.org/images/pamatniki/8898/davyd-garadok--8898-1371291285_b1.jpg"/>
          <p:cNvPicPr>
            <a:picLocks noChangeAspect="1" noChangeArrowheads="1"/>
          </p:cNvPicPr>
          <p:nvPr/>
        </p:nvPicPr>
        <p:blipFill>
          <a:blip r:embed="rId2" cstate="print"/>
          <a:srcRect b="2526"/>
          <a:stretch>
            <a:fillRect/>
          </a:stretch>
        </p:blipFill>
        <p:spPr bwMode="auto">
          <a:xfrm>
            <a:off x="4067944" y="3002410"/>
            <a:ext cx="4720497" cy="3450926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http://minsk-old-new.com/Image/exkursia/Vol-6-avg-02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412776"/>
            <a:ext cx="3513070" cy="5066928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0339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12998"/>
            <a:ext cx="8856984" cy="679698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Почитание исторических личностей и деятелей культуры. Восстановление памятников архитектуры</a:t>
            </a:r>
            <a:endParaRPr lang="ru-RU" sz="2800" dirty="0">
              <a:ln w="18415" cmpd="sng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836712"/>
            <a:ext cx="8712968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Скульптурные композиции и памятники историческим личностям и деятелям культуры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1412776"/>
            <a:ext cx="3888432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Памятник Я.Борщевскому в д.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Муроги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Витебской области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4" y="2708920"/>
            <a:ext cx="4032448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Памятник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Симеону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Полоцкому в Полоцке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3554" name="Picture 2" descr="http://novopolock.ru/images/stories/galleric/35/simeon_poloc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5" y="3212976"/>
            <a:ext cx="4451648" cy="3338736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http://nevelikc.ru/wp-content/uploads/2015/08/Pamyatn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5"/>
            <a:ext cx="3841906" cy="5122541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0339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12998"/>
            <a:ext cx="8856984" cy="679698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Почитание исторических личностей и деятелей культуры. Восстановление памятников архитектуры</a:t>
            </a:r>
            <a:endParaRPr lang="ru-RU" sz="2800" dirty="0">
              <a:ln w="18415" cmpd="sng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836712"/>
            <a:ext cx="8712968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Скульптурные композиции и памятники историческим личностям и деятелям культуры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1340768"/>
            <a:ext cx="4752528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Памятник Н.Орде в г. Иваново Брестской области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4" y="2924944"/>
            <a:ext cx="3312368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Памятник А.Мицкевичу в Минске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4578" name="Picture 2" descr="http://www.minsk-old-new.com/Image/old_images/Voloz441-dub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455164"/>
            <a:ext cx="4778895" cy="3074424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 descr="http://vandrouka.by/wp-content/uploads/2011/10/DSC_6764.jpg"/>
          <p:cNvPicPr>
            <a:picLocks noChangeAspect="1" noChangeArrowheads="1"/>
          </p:cNvPicPr>
          <p:nvPr/>
        </p:nvPicPr>
        <p:blipFill>
          <a:blip r:embed="rId3" cstate="print"/>
          <a:srcRect b="4165"/>
          <a:stretch>
            <a:fillRect/>
          </a:stretch>
        </p:blipFill>
        <p:spPr bwMode="auto">
          <a:xfrm>
            <a:off x="251521" y="1340768"/>
            <a:ext cx="3595136" cy="5142384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0339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12998"/>
            <a:ext cx="8856984" cy="679698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Почитание исторических личностей и деятелей культуры. Восстановление памятников архитектуры</a:t>
            </a:r>
            <a:endParaRPr lang="ru-RU" sz="2800" dirty="0">
              <a:ln w="18415" cmpd="sng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836712"/>
            <a:ext cx="8712968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Скульптурные композиции и памятники историческим личностям и деятелям культуры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1340768"/>
            <a:ext cx="3528392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Памятник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Я.Дроздовичу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в Минске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2996952"/>
            <a:ext cx="3744416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Памятник Ф.Богушевичу в Сморгони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5602" name="Picture 2" descr="http://img.tyt.by/620x620s/n/matveeva/0a/1/prisyaga_smorgon_17.jpg"/>
          <p:cNvPicPr>
            <a:picLocks noChangeAspect="1" noChangeArrowheads="1"/>
          </p:cNvPicPr>
          <p:nvPr/>
        </p:nvPicPr>
        <p:blipFill>
          <a:blip r:embed="rId2" cstate="print"/>
          <a:srcRect b="7113"/>
          <a:stretch>
            <a:fillRect/>
          </a:stretch>
        </p:blipFill>
        <p:spPr bwMode="auto">
          <a:xfrm>
            <a:off x="4035220" y="3501008"/>
            <a:ext cx="4858104" cy="3005932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4" descr="http://www.poznaibelarus.by/wp-content/uploads/2014/05/drozdovich_pamyatnik.jpg"/>
          <p:cNvPicPr>
            <a:picLocks noChangeAspect="1" noChangeArrowheads="1"/>
          </p:cNvPicPr>
          <p:nvPr/>
        </p:nvPicPr>
        <p:blipFill>
          <a:blip r:embed="rId3" cstate="print"/>
          <a:srcRect b="2275"/>
          <a:stretch>
            <a:fillRect/>
          </a:stretch>
        </p:blipFill>
        <p:spPr bwMode="auto">
          <a:xfrm>
            <a:off x="323529" y="1340768"/>
            <a:ext cx="3505874" cy="5142384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0339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12998"/>
            <a:ext cx="8856984" cy="679698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Почитание исторических личностей и деятелей культуры. Восстановление памятников архитектуры</a:t>
            </a:r>
            <a:endParaRPr lang="ru-RU" sz="2800" dirty="0">
              <a:ln w="18415" cmpd="sng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836712"/>
            <a:ext cx="8712968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Скульптурные композиции и памятники историческим личностям и деятелям культуры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9912" y="1340768"/>
            <a:ext cx="3384376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Памятник М.Шагалу в Витебске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4" y="2348880"/>
            <a:ext cx="4032448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Памятник М.К.Огинскому в Молодечно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6626" name="Picture 2" descr="http://photos.wikimapia.org/p/00/03/83/77/67_big.jpg"/>
          <p:cNvPicPr>
            <a:picLocks noChangeAspect="1" noChangeArrowheads="1"/>
          </p:cNvPicPr>
          <p:nvPr/>
        </p:nvPicPr>
        <p:blipFill>
          <a:blip r:embed="rId2" cstate="print"/>
          <a:srcRect b="3996"/>
          <a:stretch>
            <a:fillRect/>
          </a:stretch>
        </p:blipFill>
        <p:spPr bwMode="auto">
          <a:xfrm>
            <a:off x="3923928" y="2852936"/>
            <a:ext cx="4867300" cy="3638108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Picture 4" descr="http://www.mastactva.org/uploads/img/portfolio/full/pamyatnik-marku-shagalu-v-vitebske_201407111039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83132"/>
            <a:ext cx="3384376" cy="5068766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0339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12998"/>
            <a:ext cx="8856984" cy="679698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Почитание исторических личностей и деятелей культуры. Восстановление памятников архитектуры</a:t>
            </a:r>
            <a:endParaRPr lang="ru-RU" sz="2800" dirty="0">
              <a:ln w="18415" cmpd="sng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836712"/>
            <a:ext cx="8712968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Скульптурные композиции и памятники историческим личностям и деятелям культуры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1340768"/>
            <a:ext cx="3312368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Памятник В.Короткевичу в Орше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5976" y="5445224"/>
            <a:ext cx="1656184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Памятник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М.Довнар-Запольскому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в Речице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7650" name="Picture 2" descr="http://orsha.museum.by/files/node_images/16%20%D0%9F%D0%B0%D0%BC%D1%8F%D1%82%D0%BD%D0%B8%D0%BA%20%D0%9A%D0%BE%D1%80%D0%BE%D1%82%D0%BA%D0%B5%D0%B2%D0%B8%D1%87%D1%83%20(%D1%84%D0%BE%D1%82%D0%BE%20%D0%A1_%D0%A1%D0%BB%D0%B5%D0%BF%D1%86%D0%BE%D0%B2%D0%B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090"/>
            <a:ext cx="3672408" cy="5172406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Picture 4" descr="http://www.files.televid.by/img/s_ybileem_gorod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8534" y="1844824"/>
            <a:ext cx="2730588" cy="4667672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0339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5445224"/>
            <a:ext cx="8568952" cy="1185689"/>
          </a:xfr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 образцу западноевропейских университетов дворик Белорусского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государст-венного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университета украсили скульптуры знаменитых просветителей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Ефро-синии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Полоцкой и Кирилла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Туровского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 автора поэмы «Песня о зебре»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М.Гусов-ского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 первопечатника Ф.Скорины, просветителей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С.Будного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и В.Тяпинского.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12998"/>
            <a:ext cx="8856984" cy="679698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Почитание исторических личностей и деятелей культуры. Восстановление памятников архитектуры</a:t>
            </a:r>
            <a:endParaRPr lang="ru-RU" sz="2800" dirty="0">
              <a:ln w="18415" cmpd="sng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4653136"/>
            <a:ext cx="122413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Франциск Скорина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8674" name="Picture 2" descr="http://www.bsu.by/sm.aspx?guid=604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908720"/>
            <a:ext cx="1872208" cy="2209874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4" descr="http://bel-besedka.by/minsk-sk/min-f-9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068960"/>
            <a:ext cx="1674186" cy="2232248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8" name="Picture 6" descr="http://www.minsk-old-new.com/Image/old_images/Gusovsky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08720"/>
            <a:ext cx="2483768" cy="1862826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0" name="Picture 8" descr="http://www.bygeo.ru/uploads/posts/2011-01/1294705128_skorina-dvor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908720"/>
            <a:ext cx="3219822" cy="4293096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995936" y="3284984"/>
            <a:ext cx="1368152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Ефросиния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Полоцкая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2924944"/>
            <a:ext cx="122413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Микола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Гусовский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4725144"/>
            <a:ext cx="122413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Кирилл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Туровский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39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5661248"/>
            <a:ext cx="8568952" cy="969665"/>
          </a:xfr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Брестским мастером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Н.Кузьмичем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в 1997 г. восстановлена христианская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свя-тыня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 утраченная в годы Великой Отечественной войны, - создана копия креста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Ефросинии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Полоцкой.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12998"/>
            <a:ext cx="8856984" cy="679698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Почитание исторических личностей и деятелей культуры. Восстановление памятников архитектуры</a:t>
            </a:r>
            <a:endParaRPr lang="ru-RU" sz="2800" dirty="0">
              <a:ln w="18415" cmpd="sng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5085184"/>
            <a:ext cx="1224136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Н.Кузьмич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5085184"/>
            <a:ext cx="3744416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Копия Креста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Ефросинии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Полоцкой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9698" name="Picture 2" descr="http://img.virtualbrest.by/image/_photo/2011/11/17/kuz.jpeg"/>
          <p:cNvPicPr>
            <a:picLocks noChangeAspect="1" noChangeArrowheads="1"/>
          </p:cNvPicPr>
          <p:nvPr/>
        </p:nvPicPr>
        <p:blipFill>
          <a:blip r:embed="rId2" cstate="print"/>
          <a:srcRect l="35473"/>
          <a:stretch>
            <a:fillRect/>
          </a:stretch>
        </p:blipFill>
        <p:spPr bwMode="auto">
          <a:xfrm>
            <a:off x="4808924" y="908720"/>
            <a:ext cx="3903027" cy="4032448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0" name="Picture 4" descr="http://bobruisk2004.narod.ru/images/DSC_0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19"/>
            <a:ext cx="3622130" cy="4032449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0339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5157192"/>
            <a:ext cx="8568952" cy="1473721"/>
          </a:xfr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 решению ЮНЕСКО Мирский замково-парковый комплекс и архитектурно-культурный комплекс бывшей резиденции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Радзивиллов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в Несвиже внесены в Список мирового культурного наследия. Они являются одними из самых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цен-ных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историко-культурных объектов в нашей стране и её своеобразными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брен-дами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12998"/>
            <a:ext cx="8856984" cy="679698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Почитание исторических личностей и деятелей культуры. Восстановление памятников архитектуры</a:t>
            </a:r>
            <a:endParaRPr lang="ru-RU" sz="2800" dirty="0">
              <a:ln w="18415" cmpd="sng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3861048"/>
            <a:ext cx="266429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Мирский замково-парковый комплекс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1844824"/>
            <a:ext cx="3060848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Архитектурно-культурный комплекс в Несвиже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908721"/>
            <a:ext cx="4176464" cy="2761656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4" name="Picture 4" descr="http://wedding-story.by/img/manual/%D0%9E%D1%82%D0%B5%D0%BB%D1%8C_%D0%9F%D0%B0%D0%BB%D0%B0%D1%86_-_%D0%9D%D0%B5%D1%81%D0%B2%D0%B8%D0%B6%D1%81%D0%BA%D0%B8%D0%B9_%D0%B7%D0%B0%D0%BC%D0%BE%D0%BA_5_-_%D0%BA%D0%BE%D0%BF%D0%B8%D1%8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564904"/>
            <a:ext cx="4000500" cy="2381250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0339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5733256"/>
            <a:ext cx="8568952" cy="897657"/>
          </a:xfr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Разработана и финансируется государственная программа «Замки Беларуси», согласно которой предусматривается восстановление к 2018 г. 38 исторических памятников.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12998"/>
            <a:ext cx="8856984" cy="679698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Почитание исторических личностей и деятелей культуры. Восстановление памятников архитектуры</a:t>
            </a:r>
            <a:endParaRPr lang="ru-RU" sz="2800" dirty="0">
              <a:ln w="18415" cmpd="sng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3573016"/>
            <a:ext cx="266429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Резиденция княжеского рода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Сапегов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в Ружанах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040" y="2276872"/>
            <a:ext cx="3060848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Дворец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Пусловских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в Коссово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31746" name="Picture 2" descr="http://pike.by/wp-content/uploads/2013/07/zamok-brama.jpg"/>
          <p:cNvPicPr>
            <a:picLocks noChangeAspect="1" noChangeArrowheads="1"/>
          </p:cNvPicPr>
          <p:nvPr/>
        </p:nvPicPr>
        <p:blipFill>
          <a:blip r:embed="rId2" cstate="print"/>
          <a:srcRect b="13668"/>
          <a:stretch>
            <a:fillRect/>
          </a:stretch>
        </p:blipFill>
        <p:spPr bwMode="auto">
          <a:xfrm>
            <a:off x="323528" y="980728"/>
            <a:ext cx="3744416" cy="2424468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8" name="Picture 4" descr="http://brestcity.com/2014/all/kossovo_5.jpg"/>
          <p:cNvPicPr>
            <a:picLocks noChangeAspect="1" noChangeArrowheads="1"/>
          </p:cNvPicPr>
          <p:nvPr/>
        </p:nvPicPr>
        <p:blipFill>
          <a:blip r:embed="rId3" cstate="print"/>
          <a:srcRect l="2160" t="12950" r="7121" b="2871"/>
          <a:stretch>
            <a:fillRect/>
          </a:stretch>
        </p:blipFill>
        <p:spPr bwMode="auto">
          <a:xfrm>
            <a:off x="4211960" y="2780928"/>
            <a:ext cx="4464496" cy="2763736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0339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998"/>
            <a:ext cx="8856984" cy="679698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План</a:t>
            </a:r>
            <a:endParaRPr lang="ru-RU" dirty="0">
              <a:ln w="18415" cmpd="sng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Культура Беларуси в условиях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государствен-ного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суверенитета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Почитание исторических личностей и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деяте-лей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культуры. Восстановление памятников архитектуры</a:t>
            </a:r>
            <a:endPara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Достижения белорусских спортсменов</a:t>
            </a:r>
            <a:endPara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120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5373216"/>
            <a:ext cx="8568952" cy="1257697"/>
          </a:xfr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Под руководством заслуженного архитектора Беларуси Л.Левина разработан проект создания в Витебске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шагаловского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квартала (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производственно-турис-тического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комплекса) на улице, где находится Дом-музей всемирно известного художника ХХ в. М.Шагала, родиной которого является Беларусь.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12998"/>
            <a:ext cx="8856984" cy="679698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Почитание исторических личностей и деятелей культуры. Восстановление памятников архитектуры</a:t>
            </a:r>
            <a:endParaRPr lang="ru-RU" sz="2800" dirty="0">
              <a:ln w="18415" cmpd="sng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980728"/>
            <a:ext cx="1152128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Л.Левин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8104" y="1340768"/>
            <a:ext cx="3060848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Музей М.Шагала в Витебске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32772" name="Picture 4" descr="https://upload.wikimedia.org/wikipedia/commons/thumb/b/bf/Levin_Leonid_Mendele.jpg/360px-Levin_Leonid_Mende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9"/>
            <a:ext cx="2902561" cy="4176464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4" name="Picture 6" descr="http://www.tourvitebsk.gov.by/sites/default/files/Vitebsk_Art-Centr_Shag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3954" y="1844824"/>
            <a:ext cx="4466861" cy="3350146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0339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5373216"/>
            <a:ext cx="8568952" cy="1257697"/>
          </a:xfr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 восстановленном здании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Мариинского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кафедрального костёла в Минске, где на протяжении полувека после Великой Отечественной войны находилось спортивное общество «Спартак», при финансовой поддержке государства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вос-становлена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уникальная фресковая роспись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XVIII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в.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12998"/>
            <a:ext cx="8856984" cy="679698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Почитание исторических личностей и деятелей культуры. Восстановление памятников архитектуры</a:t>
            </a:r>
            <a:endParaRPr lang="ru-RU" sz="2800" dirty="0">
              <a:ln w="18415" cmpd="sng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836712"/>
            <a:ext cx="4680520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Мариинский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кафедральный костёл в Минске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33794" name="Picture 2" descr="http://photos.streamphoto.ru/f/1/8/66de18536746080402c11dac6bcd981f.jpg"/>
          <p:cNvPicPr>
            <a:picLocks noChangeAspect="1" noChangeArrowheads="1"/>
          </p:cNvPicPr>
          <p:nvPr/>
        </p:nvPicPr>
        <p:blipFill>
          <a:blip r:embed="rId2" cstate="print"/>
          <a:srcRect l="18900" r="24401"/>
          <a:stretch>
            <a:fillRect/>
          </a:stretch>
        </p:blipFill>
        <p:spPr bwMode="auto">
          <a:xfrm>
            <a:off x="323528" y="836712"/>
            <a:ext cx="3211800" cy="4248472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0556" y="2060848"/>
            <a:ext cx="4855911" cy="3016771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300192" y="1556792"/>
            <a:ext cx="2520280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Фресковая роспись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XIII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в.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39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5085184"/>
            <a:ext cx="8568952" cy="1545729"/>
          </a:xfr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Подобно археологическому музею, созданному на месте городища древнего Бреста, реализуется проект Национального историко-археологического центра, на базе которого будет работать музей Минска. Здесь будет воссоздана часть сохранившегося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Менского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замчища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XII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в., что позволит увидеть остатки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посе-ления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 с которого начиналась современная столица Беларуси.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12998"/>
            <a:ext cx="8856984" cy="679698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Почитание исторических личностей и деятелей культуры. Восстановление памятников архитектуры</a:t>
            </a:r>
            <a:endParaRPr lang="ru-RU" sz="2800" dirty="0">
              <a:ln w="18415" cmpd="sng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2420888"/>
            <a:ext cx="3168352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Макет Национального историко-археологического центра «Минское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замчище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»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4914546" cy="3672408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0339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5661248"/>
            <a:ext cx="8568952" cy="969665"/>
          </a:xfr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 2012 г. начал работать Музей современной белорусской государственности, экспозиция которого отражает историю становления Республики Беларусь и её современное развитие.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12998"/>
            <a:ext cx="8856984" cy="679698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Почитание исторических личностей и деятелей культуры. Восстановление памятников архитектуры</a:t>
            </a:r>
            <a:endParaRPr lang="ru-RU" sz="2800" dirty="0">
              <a:ln w="18415" cmpd="sng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2780928"/>
            <a:ext cx="2376264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 Музее современной белорусской государственности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35842" name="Picture 2" descr="http://csl.bas-net.by/photos/news/september2014/29-09-2014/photo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5715000" cy="3810000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0339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4077072"/>
            <a:ext cx="8568952" cy="2553841"/>
          </a:xfr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Результаты выступлений на международных соревнованиях белорусских спортсменов свидетельствуют о достижениях нашей страны в развитии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физи-ческой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культуры. Много внимания и государственной поддержки уделяется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ря-ду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видов спорта, среди которых хоккей и футбол, большой теннис и биатлон. Впервые Республика Беларусь была представлена самостоятельной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националь-ной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командой на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XXVI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Олимпийских играх в 1996 г. Золотые медали тогда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за-воевала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Е.Ходотович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(академическая гребля, байдарка-одиночка), Она была также призёром ещё трёх Олимпийских играх, лучшей спортсменкой Беларуси 1996 и 1999 гг.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12998"/>
            <a:ext cx="8856984" cy="679698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Достижения белорусский спортсменов</a:t>
            </a:r>
            <a:endParaRPr lang="ru-RU" sz="2800" dirty="0">
              <a:ln w="18415" cmpd="sng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2276872"/>
            <a:ext cx="1656184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Е.Ходотович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36868" name="Picture 4" descr="http://www.mst.by/nimages/000051_35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4153274" cy="2952328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0339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27984" y="3212976"/>
            <a:ext cx="4392488" cy="3417937"/>
          </a:xfr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Четырёхкратным бронзовым призёром по спортивной гимнастике на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XXVI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Олимпийских играх стал В.Щербо -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шес-тикратный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победитель предыдущей Олимпиады 1992 г. в Барселоне.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В.Щер-бо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стал 14-кратным чемпионом мира, признан лучшим спортсменом мира в 1991-2000 гг. В.Щербо как обладатель шести золотых медалей, завоёванных на одной Олимпиаде (1992 г.,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Барсело-на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 Испания), занесён в Книгу рекордов Гиннеса.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12998"/>
            <a:ext cx="8856984" cy="679698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Достижения белорусский спортсменов</a:t>
            </a:r>
            <a:endParaRPr lang="ru-RU" sz="2800" dirty="0">
              <a:ln w="18415" cmpd="sng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908720"/>
            <a:ext cx="1224136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В.Щербо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37890" name="Picture 2" descr="http://www.gazetadopovo.com.br/ra/grande/Pub/GP/p2/2008/08/03/Esportes/Imagens/vitaly_scherbo_-_1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96690"/>
            <a:ext cx="3888432" cy="5763791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0339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4869160"/>
            <a:ext cx="4824536" cy="1761753"/>
          </a:xfr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 2001 г. орденом Отечества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II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степени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наг-раждён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И.Иванков - неоднократный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победи-тель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международных соревнований по спортивной гимнастике, абсолютный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чем-пион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мира 1994, 1997 гг., абсолютный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чем-пион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Беларуси в 1993-2000 гг.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12998"/>
            <a:ext cx="8856984" cy="679698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Достижения белорусский спортсменов</a:t>
            </a:r>
            <a:endParaRPr lang="ru-RU" sz="2800" dirty="0">
              <a:ln w="18415" cmpd="sng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908720"/>
            <a:ext cx="1224136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И.Иванков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38914" name="Picture 2" descr="http://images.t-nation.com/forum_images/8/6/867371.1135994100063.Ivan_Ivankov_-_podium_training_at_2005_Worl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4128" y="908720"/>
            <a:ext cx="3523333" cy="5617072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0339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4365104"/>
            <a:ext cx="8640960" cy="2265809"/>
          </a:xfr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 2001 г. лучшей спортсменкой Беларуси была признана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Я.Корольчик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-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чемпион-ка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XXVII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Олимпийских игр по толканию ядра. На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XXVIII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Олимпийских играх в 2004 г. белорусские атлеты завоевали 15 медалей. Среди них - золотая медаль  Ю.Нестеренко (бег на 100 м). На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XXIX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Олимпийских играх в 2008 г. в Пекине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на-ши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олимпийцы завоевали 19 медалей, среди которых уже 4 золотые. Первое в истории суверенной Беларуси золото на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XXI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зимних Олимпийских играх 2010 г. в Ванкувере получил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фристайлист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А.Гришин, для которого эта Олимпиада стала четвёртой.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12998"/>
            <a:ext cx="8856984" cy="679698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Достижения белорусский спортсменов</a:t>
            </a:r>
            <a:endParaRPr lang="ru-RU" sz="2800" dirty="0">
              <a:ln w="18415" cmpd="sng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3933056"/>
            <a:ext cx="1440160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Я.Корольчик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836712"/>
            <a:ext cx="2531348" cy="2952328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0" name="Picture 4" descr="http://www.moyby.com/images/news/84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836712"/>
            <a:ext cx="1968218" cy="2952328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923928" y="3933056"/>
            <a:ext cx="1584176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Ю.Нестеренко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39942" name="Picture 6" descr="http://www.interfax.by/files/2014-02/20140204-110110-1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836712"/>
            <a:ext cx="1984351" cy="2952327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020272" y="3933056"/>
            <a:ext cx="1152128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А.Гришин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39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4581128"/>
            <a:ext cx="8640960" cy="2049785"/>
          </a:xfr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На ХХХ Олимпийских играх 2012 г. в Лондоне два новых мировых рекорда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уста-новил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белорусский стрелок С.мартынов. Теннисистка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В.Азаренко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 которая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впер-вые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в истории белорусского тенниса в 2012 г. стала первой ракеткой мира,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вмес-те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с М.Мирным смогла победить хозяев теннисного корта. Впервые в истории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су-веренной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Беларуси в плавании, где у нас ранее не было олимпийских наград, чемпионка мира 2011 г. в плавании на 100 м вольным стилем А.Герасименя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за-воевала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сразу две серебряные медали.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12998"/>
            <a:ext cx="8856984" cy="679698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Достижения белорусский спортсменов</a:t>
            </a:r>
            <a:endParaRPr lang="ru-RU" sz="2800" dirty="0">
              <a:ln w="18415" cmpd="sng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4005064"/>
            <a:ext cx="1440160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С.Мартынов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4005064"/>
            <a:ext cx="1296144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В.Азаренко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4005064"/>
            <a:ext cx="1296144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М.Мирный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40962" name="Picture 2" descr="http://www.interfax.by/files/2012-08/20120803-152714-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19"/>
            <a:ext cx="1964991" cy="2952328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4" name="Picture 4" descr="http://www.belarus.by/relimages/001060_179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908719"/>
            <a:ext cx="1964944" cy="2952328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6" name="Picture 6" descr="http://www.interfax.by/files/2010-12/20101215-131202-9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908720"/>
            <a:ext cx="1929626" cy="2952328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8" name="Picture 8" descr="http://www.ctv.by/sites/default/files/gerasimenya.jpg%2022.jpg"/>
          <p:cNvPicPr>
            <a:picLocks noChangeAspect="1" noChangeArrowheads="1"/>
          </p:cNvPicPr>
          <p:nvPr/>
        </p:nvPicPr>
        <p:blipFill>
          <a:blip r:embed="rId5" cstate="print"/>
          <a:srcRect l="6260" r="2967"/>
          <a:stretch>
            <a:fillRect/>
          </a:stretch>
        </p:blipFill>
        <p:spPr bwMode="auto">
          <a:xfrm>
            <a:off x="6660232" y="908720"/>
            <a:ext cx="2088232" cy="2952328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7020272" y="4005064"/>
            <a:ext cx="1440160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А.Герасименя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39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5085184"/>
            <a:ext cx="8640960" cy="1545729"/>
          </a:xfr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Значительным спортивным событие стало открытие многофункционального спортивного комплекса «Минск-Арена». Здесь построена одна из крупнейших в Европе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ледовых площадок. А сам комплекс является третьим по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вместительнос-ти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крытым стадионом в Европе и самым большим в СНГ, т.к. рассчитан на 15 тыс. зрителей.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12998"/>
            <a:ext cx="8856984" cy="679698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Достижения белорусский спортсменов</a:t>
            </a:r>
            <a:endParaRPr lang="ru-RU" sz="2800" dirty="0">
              <a:ln w="18415" cmpd="sng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2636912"/>
            <a:ext cx="1368152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Спортивный комплекс «Минск-Арена»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08720"/>
            <a:ext cx="7098344" cy="3888431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0339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4797152"/>
            <a:ext cx="8568952" cy="1761753"/>
          </a:xfr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Приобретение государственного суверенитета обусловило новый этап в раз-витии национальной культуры. Она рассматривается как неотъемлемая состав-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ляющая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суверенитета государства. Впервые были приняты законы, которые оп-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ределили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место культуры в жизнедеятельности государства. В их числе законы «О культуре», «Об охране историко-культурного наследия», «О библиотечном деле», «О музеях и музейном фонде» и др.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12998"/>
            <a:ext cx="8856984" cy="679698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2800" dirty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Культура Беларуси в условиях </a:t>
            </a:r>
            <a:r>
              <a:rPr lang="ru-RU" sz="28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государственного </a:t>
            </a:r>
            <a:r>
              <a:rPr lang="ru-RU" sz="2800" dirty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суверенитета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1972017"/>
            <a:ext cx="2016224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Белорусский государственный музей истории Великой Отечественной войны</a:t>
            </a:r>
          </a:p>
        </p:txBody>
      </p:sp>
      <p:pic>
        <p:nvPicPr>
          <p:cNvPr id="1026" name="Picture 2" descr="http://whereminsk.by/media/pic/_original/1/muzey_vov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51847"/>
            <a:ext cx="6381750" cy="3810000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365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4797152"/>
            <a:ext cx="8568952" cy="1761753"/>
          </a:xfr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 1997 г. основан Фонд Президента Республики Беларусь по поддержке культу-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ры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и искусства. С 1997 г. присуждается премия «За духовное возрождение», а с 1998 г. - специальная премия Президента Республики Беларусь в области куль-туры, науки и педагогической деятельности. Ежегодно, начиная с 1994 г., в на-шей стране отмечается День белорусской письменности, который стал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по-нас-тоящему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национальным праздником и значимым событием культурной жизни.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12998"/>
            <a:ext cx="8856984" cy="679698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2800" dirty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Культура Беларуси в условиях </a:t>
            </a:r>
            <a:r>
              <a:rPr lang="ru-RU" sz="28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государственного </a:t>
            </a:r>
            <a:r>
              <a:rPr lang="ru-RU" sz="2800" dirty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суверенитета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6262" y="2464458"/>
            <a:ext cx="230425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День белорусской письменности. 2009 г.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11704"/>
            <a:ext cx="5496802" cy="3690285"/>
          </a:xfrm>
          <a:prstGeom prst="rect">
            <a:avLst/>
          </a:prstGeom>
          <a:ln w="38100">
            <a:solidFill>
              <a:schemeClr val="accent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789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869096"/>
            <a:ext cx="3456384" cy="5689810"/>
          </a:xfr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 соответствии с Указом Пре-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зидента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Республики Беларусь 2009 г. был объявлен в нашей стране Годом родной земли, что направлено на сохранение и приумножение национально-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го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духовного и культурного наследия и традиций белорус-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ского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народа. В 2010 г.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нача-лась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акция «Культурная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столи-ца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Беларуси». Это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своеобраз-ный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аналог проекта «Культур-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ная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столица Европы», который проводится среди стран -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учас-тниц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 Евросоюза. Культурной столицей Беларуси в 2010 г. стал древний Полоцк, который ранее получил статус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Нацио-нального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историко-культурно-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го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музея-заповедника.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12998"/>
            <a:ext cx="8856984" cy="679698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2800" dirty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Культура Беларуси в условиях </a:t>
            </a:r>
            <a:r>
              <a:rPr lang="ru-RU" sz="28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государственного </a:t>
            </a:r>
            <a:r>
              <a:rPr lang="ru-RU" sz="2800" dirty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суверенитета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78408" y="5589240"/>
            <a:ext cx="3960440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Акция «Культурная столица Беларуси»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2057" y="1196752"/>
            <a:ext cx="4873142" cy="4216090"/>
          </a:xfrm>
          <a:prstGeom prst="rect">
            <a:avLst/>
          </a:prstGeom>
          <a:ln w="38100">
            <a:solidFill>
              <a:schemeClr val="accent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5-конечная звезда 2"/>
          <p:cNvSpPr/>
          <p:nvPr/>
        </p:nvSpPr>
        <p:spPr>
          <a:xfrm>
            <a:off x="6588224" y="1628800"/>
            <a:ext cx="288032" cy="288032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6588224" y="1304184"/>
            <a:ext cx="1224136" cy="324616"/>
          </a:xfrm>
          <a:prstGeom prst="wedgeRectCallout">
            <a:avLst>
              <a:gd name="adj1" fmla="val -33665"/>
              <a:gd name="adj2" fmla="val 7347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Полоцк - 2010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7740352" y="4149080"/>
            <a:ext cx="288032" cy="288032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7416316" y="3789040"/>
            <a:ext cx="1224136" cy="324616"/>
          </a:xfrm>
          <a:prstGeom prst="wedgeRectCallout">
            <a:avLst>
              <a:gd name="adj1" fmla="val -18143"/>
              <a:gd name="adj2" fmla="val 8079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Гомель - 2011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5436096" y="3501008"/>
            <a:ext cx="288032" cy="288032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257440" y="3142489"/>
            <a:ext cx="1260140" cy="324616"/>
          </a:xfrm>
          <a:prstGeom prst="wedgeRectCallout">
            <a:avLst>
              <a:gd name="adj1" fmla="val -18143"/>
              <a:gd name="adj2" fmla="val 8079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Несвиж - 2012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7409088" y="2924944"/>
            <a:ext cx="288032" cy="288032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7059714" y="2564904"/>
            <a:ext cx="1328709" cy="324616"/>
          </a:xfrm>
          <a:prstGeom prst="wedgeRectCallout">
            <a:avLst>
              <a:gd name="adj1" fmla="val -18143"/>
              <a:gd name="adj2" fmla="val 8079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Могилёв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- 2013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4211960" y="3212976"/>
            <a:ext cx="288032" cy="288032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4211960" y="2762636"/>
            <a:ext cx="1224136" cy="324616"/>
          </a:xfrm>
          <a:prstGeom prst="wedgeRectCallout">
            <a:avLst>
              <a:gd name="adj1" fmla="val -35161"/>
              <a:gd name="adj2" fmla="val 1064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Гродно - 2014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9" name="5-конечная звезда 18"/>
          <p:cNvSpPr/>
          <p:nvPr/>
        </p:nvSpPr>
        <p:spPr>
          <a:xfrm>
            <a:off x="4064357" y="4509120"/>
            <a:ext cx="288032" cy="288032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4064357" y="4149080"/>
            <a:ext cx="1152128" cy="324616"/>
          </a:xfrm>
          <a:prstGeom prst="wedgeRectCallout">
            <a:avLst>
              <a:gd name="adj1" fmla="val -30523"/>
              <a:gd name="adj2" fmla="val 8627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Брест - 2015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1" name="5-конечная звезда 20"/>
          <p:cNvSpPr/>
          <p:nvPr/>
        </p:nvSpPr>
        <p:spPr>
          <a:xfrm>
            <a:off x="5652120" y="2601488"/>
            <a:ext cx="288032" cy="288032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5580112" y="2132856"/>
            <a:ext cx="1512168" cy="324616"/>
          </a:xfrm>
          <a:prstGeom prst="wedgeRectCallout">
            <a:avLst>
              <a:gd name="adj1" fmla="val -30842"/>
              <a:gd name="adj2" fmla="val 1064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Молодечно - 2016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2722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5949280"/>
            <a:ext cx="8568952" cy="681633"/>
          </a:xfr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Важное значение в национально-культурном возрождении Беларуси имело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соз-дание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благоприятных условий для развития белорусского языка.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12998"/>
            <a:ext cx="8856984" cy="679698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2800" dirty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Культура Беларуси в условиях </a:t>
            </a:r>
            <a:r>
              <a:rPr lang="ru-RU" sz="28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государственного </a:t>
            </a:r>
            <a:r>
              <a:rPr lang="ru-RU" sz="2800" dirty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суверенитета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9932710"/>
              </p:ext>
            </p:extLst>
          </p:nvPr>
        </p:nvGraphicFramePr>
        <p:xfrm>
          <a:off x="179512" y="764704"/>
          <a:ext cx="8712968" cy="52120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08112"/>
                <a:gridCol w="7704856"/>
              </a:tblGrid>
              <a:tr h="358777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Решение в</a:t>
                      </a:r>
                      <a:r>
                        <a:rPr lang="ru-RU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Республике Беларусь вопроса о языке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1166024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1990 г.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Верховный Совет принял Закон «О языках в Белорусской ССР». Белорус-</a:t>
                      </a:r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ский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язык провозглашён государственным языком. Предусмотрена </a:t>
                      </a:r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сво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-бода пользования русским языком как языком межнационального об-</a:t>
                      </a:r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щения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, развития и применения других национальных языков.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627859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1994 г.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Принята Конституция Республики Беларусь. Закреплён </a:t>
                      </a:r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государствен-ный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статус белорусского языка.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1166024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1995 г.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По инициативе Президента на республиканский референдум был </a:t>
                      </a:r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выне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-сен вопрос о статусе русского языка в Беларуси. Большинство </a:t>
                      </a:r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населе-ния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высказалось за придание равных прав белорусскому и русскому языкам.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896942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1996 г.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На республиканском референдуме принята новая редакция </a:t>
                      </a:r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Конститу-ции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Республики Беларусь. Закреплено положение о существовании двух равноправных государственных языков.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896942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2009 г.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Принят Закон «О правилах белорусской орфографии и пунктуации», направленный на обеспечение единства правописных</a:t>
                      </a:r>
                      <a:r>
                        <a:rPr lang="ru-RU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норм белорус-</a:t>
                      </a:r>
                      <a:r>
                        <a:rPr lang="ru-RU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ского</a:t>
                      </a:r>
                      <a:r>
                        <a:rPr lang="ru-RU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языка.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0339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5085184"/>
            <a:ext cx="8568952" cy="1545729"/>
          </a:xfr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Особенностью нового этапа в развитии национальной культуры стало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возвра-щение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нашего народа к своим историческим корням, почитание памяти о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дея-тельности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исторических личностей и творчестве деятелей культуры. По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проек-там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белорусских скульпторов был создан ряд скульптурных композиций и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па-мятников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историческим личностям и деятелям культуры.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12998"/>
            <a:ext cx="8856984" cy="679698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Почитание исторических личностей и деятелей культуры. Восстановление памятников архитектуры</a:t>
            </a:r>
            <a:endParaRPr lang="ru-RU" sz="2800" dirty="0">
              <a:ln w="18415" cmpd="sng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836712"/>
            <a:ext cx="8712968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Скульптурные композиции и памятники историческим личностям и деятелям культуры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026" name="Picture 2" descr="http://belarus.tio.by/uploads/tinymce_images/archi/minsk-obl/minski/zaslavl/6ac485043db7dd51054ba01c4fb8db71.jpg"/>
          <p:cNvPicPr>
            <a:picLocks noChangeAspect="1" noChangeArrowheads="1"/>
          </p:cNvPicPr>
          <p:nvPr/>
        </p:nvPicPr>
        <p:blipFill>
          <a:blip r:embed="rId2" cstate="print"/>
          <a:srcRect r="10365" b="9374"/>
          <a:stretch>
            <a:fillRect/>
          </a:stretch>
        </p:blipFill>
        <p:spPr bwMode="auto">
          <a:xfrm>
            <a:off x="3419872" y="1412776"/>
            <a:ext cx="5184576" cy="3491099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51520" y="2852936"/>
            <a:ext cx="302433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Памятник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Рогнеде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и Изяславу в Заславле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39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12998"/>
            <a:ext cx="8856984" cy="679698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Почитание исторических личностей и деятелей культуры. Восстановление памятников архитектуры</a:t>
            </a:r>
            <a:endParaRPr lang="ru-RU" sz="2800" dirty="0">
              <a:ln w="18415" cmpd="sng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836712"/>
            <a:ext cx="8712968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Скульптурные композиции и памятники историческим личностям и деятелям культуры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1412776"/>
            <a:ext cx="4248472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Памятник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Ефросинии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Полоцкой в Полоцке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0482" name="Picture 2" descr="http://www.belarus.by/relimages/000238_961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7"/>
            <a:ext cx="3182573" cy="5112568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http://img-fotki.yandex.ru/get/4129/9772125.141/0_a4974_b3b68aa9_orig"/>
          <p:cNvPicPr>
            <a:picLocks noChangeAspect="1" noChangeArrowheads="1"/>
          </p:cNvPicPr>
          <p:nvPr/>
        </p:nvPicPr>
        <p:blipFill>
          <a:blip r:embed="rId3" cstate="print"/>
          <a:srcRect b="4994"/>
          <a:stretch>
            <a:fillRect/>
          </a:stretch>
        </p:blipFill>
        <p:spPr bwMode="auto">
          <a:xfrm>
            <a:off x="3779912" y="2924944"/>
            <a:ext cx="5105818" cy="3600400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139952" y="2420888"/>
            <a:ext cx="4752528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Часовня в память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Ефросинии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Полоцкой в Речице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39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12998"/>
            <a:ext cx="8856984" cy="679698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Почитание исторических личностей и деятелей культуры. Восстановление памятников архитектуры</a:t>
            </a:r>
            <a:endParaRPr lang="ru-RU" sz="2800" dirty="0">
              <a:ln w="18415" cmpd="sng">
                <a:solidFill>
                  <a:schemeClr val="bg2"/>
                </a:solidFill>
                <a:prstDash val="solid"/>
              </a:ln>
              <a:solidFill>
                <a:schemeClr val="bg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836712"/>
            <a:ext cx="8712968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Скульптурные композиции и памятники историческим личностям и деятелям культуры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1412776"/>
            <a:ext cx="4104456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Памятник Кириллу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Туровскому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в Турове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2420888"/>
            <a:ext cx="3456384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Памятник Всеславу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Брячиславичу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(Чародею) в Полоцке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1506" name="Picture 2" descr="http://globus.tut.by/turov/kirill0304_d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68"/>
            <a:ext cx="3816424" cy="5094741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1751" y="3140968"/>
            <a:ext cx="4516988" cy="3365004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0339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5099</TotalTime>
  <Words>1609</Words>
  <Application>Microsoft Office PowerPoint</Application>
  <PresentationFormat>Экран (4:3)</PresentationFormat>
  <Paragraphs>129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Культура Беларуси в условиях государственного суверенитета</vt:lpstr>
      <vt:lpstr>План</vt:lpstr>
      <vt:lpstr>Культура Беларуси в условиях государственного суверенитета</vt:lpstr>
      <vt:lpstr>Культура Беларуси в условиях государственного суверенитета</vt:lpstr>
      <vt:lpstr>Культура Беларуси в условиях государственного суверенитета</vt:lpstr>
      <vt:lpstr>Культура Беларуси в условиях государственного суверенитета</vt:lpstr>
      <vt:lpstr>Почитание исторических личностей и деятелей культуры. Восстановление памятников архитектуры</vt:lpstr>
      <vt:lpstr>Почитание исторических личностей и деятелей культуры. Восстановление памятников архитектуры</vt:lpstr>
      <vt:lpstr>Почитание исторических личностей и деятелей культуры. Восстановление памятников архитектуры</vt:lpstr>
      <vt:lpstr>Почитание исторических личностей и деятелей культуры. Восстановление памятников архитектуры</vt:lpstr>
      <vt:lpstr>Почитание исторических личностей и деятелей культуры. Восстановление памятников архитектуры</vt:lpstr>
      <vt:lpstr>Почитание исторических личностей и деятелей культуры. Восстановление памятников архитектуры</vt:lpstr>
      <vt:lpstr>Почитание исторических личностей и деятелей культуры. Восстановление памятников архитектуры</vt:lpstr>
      <vt:lpstr>Почитание исторических личностей и деятелей культуры. Восстановление памятников архитектуры</vt:lpstr>
      <vt:lpstr>Почитание исторических личностей и деятелей культуры. Восстановление памятников архитектуры</vt:lpstr>
      <vt:lpstr>Почитание исторических личностей и деятелей культуры. Восстановление памятников архитектуры</vt:lpstr>
      <vt:lpstr>Почитание исторических личностей и деятелей культуры. Восстановление памятников архитектуры</vt:lpstr>
      <vt:lpstr>Почитание исторических личностей и деятелей культуры. Восстановление памятников архитектуры</vt:lpstr>
      <vt:lpstr>Почитание исторических личностей и деятелей культуры. Восстановление памятников архитектуры</vt:lpstr>
      <vt:lpstr>Почитание исторических личностей и деятелей культуры. Восстановление памятников архитектуры</vt:lpstr>
      <vt:lpstr>Почитание исторических личностей и деятелей культуры. Восстановление памятников архитектуры</vt:lpstr>
      <vt:lpstr>Почитание исторических личностей и деятелей культуры. Восстановление памятников архитектуры</vt:lpstr>
      <vt:lpstr>Почитание исторических личностей и деятелей культуры. Восстановление памятников архитектуры</vt:lpstr>
      <vt:lpstr>Достижения белорусский спортсменов</vt:lpstr>
      <vt:lpstr>Достижения белорусский спортсменов</vt:lpstr>
      <vt:lpstr>Достижения белорусский спортсменов</vt:lpstr>
      <vt:lpstr>Достижения белорусский спортсменов</vt:lpstr>
      <vt:lpstr>Достижения белорусский спортсменов</vt:lpstr>
      <vt:lpstr>Достижения белорусский спортсменов</vt:lpstr>
    </vt:vector>
  </TitlesOfParts>
  <Company>Лицей Ивацевичского района.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Беларуси в условиях государственного суверенитета</dc:title>
  <dc:subject>Культура Беларуси в условиях государственного суверенитета</dc:subject>
  <dc:creator>Ситник П.В.</dc:creator>
  <dc:description>Презентация.</dc:description>
  <cp:lastModifiedBy>Пользователь</cp:lastModifiedBy>
  <cp:revision>463</cp:revision>
  <dcterms:created xsi:type="dcterms:W3CDTF">2014-01-20T18:38:55Z</dcterms:created>
  <dcterms:modified xsi:type="dcterms:W3CDTF">2016-03-28T11:38:00Z</dcterms:modified>
  <cp:category>История Беларуси (профильное обучение). 11 класс.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28.03.2016</vt:lpwstr>
  </property>
</Properties>
</file>