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Corsiva"/>
      <p:regular r:id="rId31"/>
      <p:bold r:id="rId32"/>
      <p:italic r:id="rId33"/>
      <p:boldItalic r:id="rId34"/>
    </p:embeddedFont>
    <p:embeddedFont>
      <p:font typeface="Constantia"/>
      <p:regular r:id="rId35"/>
      <p:bold r:id="rId36"/>
      <p:italic r:id="rId37"/>
      <p:boldItalic r:id="rId38"/>
    </p:embeddedFont>
    <p:embeddedFont>
      <p:font typeface="Lobster"/>
      <p:regular r:id="rId39"/>
    </p:embeddedFont>
    <p:embeddedFont>
      <p:font typeface="EB Garamond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BGaramond-regular.fntdata"/><Relationship Id="rId20" Type="http://schemas.openxmlformats.org/officeDocument/2006/relationships/slide" Target="slides/slide14.xml"/><Relationship Id="rId42" Type="http://schemas.openxmlformats.org/officeDocument/2006/relationships/font" Target="fonts/EBGaramond-italic.fntdata"/><Relationship Id="rId41" Type="http://schemas.openxmlformats.org/officeDocument/2006/relationships/font" Target="fonts/EBGaramond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EBGaramond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rsiva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Corsiva-italic.fntdata"/><Relationship Id="rId10" Type="http://schemas.openxmlformats.org/officeDocument/2006/relationships/slide" Target="slides/slide4.xml"/><Relationship Id="rId32" Type="http://schemas.openxmlformats.org/officeDocument/2006/relationships/font" Target="fonts/Corsiva-bold.fntdata"/><Relationship Id="rId13" Type="http://schemas.openxmlformats.org/officeDocument/2006/relationships/slide" Target="slides/slide7.xml"/><Relationship Id="rId35" Type="http://schemas.openxmlformats.org/officeDocument/2006/relationships/font" Target="fonts/Constantia-regular.fntdata"/><Relationship Id="rId12" Type="http://schemas.openxmlformats.org/officeDocument/2006/relationships/slide" Target="slides/slide6.xml"/><Relationship Id="rId34" Type="http://schemas.openxmlformats.org/officeDocument/2006/relationships/font" Target="fonts/Corsiva-boldItalic.fntdata"/><Relationship Id="rId15" Type="http://schemas.openxmlformats.org/officeDocument/2006/relationships/slide" Target="slides/slide9.xml"/><Relationship Id="rId37" Type="http://schemas.openxmlformats.org/officeDocument/2006/relationships/font" Target="fonts/Constantia-italic.fntdata"/><Relationship Id="rId14" Type="http://schemas.openxmlformats.org/officeDocument/2006/relationships/slide" Target="slides/slide8.xml"/><Relationship Id="rId36" Type="http://schemas.openxmlformats.org/officeDocument/2006/relationships/font" Target="fonts/Constantia-bold.fntdata"/><Relationship Id="rId17" Type="http://schemas.openxmlformats.org/officeDocument/2006/relationships/slide" Target="slides/slide11.xml"/><Relationship Id="rId39" Type="http://schemas.openxmlformats.org/officeDocument/2006/relationships/font" Target="fonts/Lobster-regular.fntdata"/><Relationship Id="rId16" Type="http://schemas.openxmlformats.org/officeDocument/2006/relationships/slide" Target="slides/slide10.xml"/><Relationship Id="rId38" Type="http://schemas.openxmlformats.org/officeDocument/2006/relationships/font" Target="fonts/Constantia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3b75209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03b75209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03b75209f6_2_204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103b75209f6_2_204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3b75209f6_2_210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03b75209f6_2_210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03b75209f6_2_21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103b75209f6_2_215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03b75209f6_2_221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103b75209f6_2_221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03b75209f6_2_238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103b75209f6_2_238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03b75209f6_2_244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103b75209f6_2_244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03b75209f6_2_261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103b75209f6_2_261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03b75209f6_2_266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103b75209f6_2_266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03b75209f6_2_276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103b75209f6_2_276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03b75209f6_2_286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103b75209f6_2_286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3b75209f6_2_136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03b75209f6_2_136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03b75209f6_2_296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103b75209f6_2_296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03b75209f6_2_30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103b75209f6_2_305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03b75209f6_2_31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103b75209f6_2_315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3b75209f6_2_328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103b75209f6_2_328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3b75209f6_2_336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103b75209f6_2_336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3b75209f6_2_141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103b75209f6_2_141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3b75209f6_2_14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103b75209f6_2_145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03b75209f6_2_149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103b75209f6_2_149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03b75209f6_2_153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03b75209f6_2_153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3b75209f6_2_157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103b75209f6_2_157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3b75209f6_2_189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03b75209f6_2_189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03b75209f6_2_198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103b75209f6_2_198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1009442" y="2480517"/>
            <a:ext cx="711718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" type="subTitle"/>
          </p:nvPr>
        </p:nvSpPr>
        <p:spPr>
          <a:xfrm>
            <a:off x="1009442" y="3583035"/>
            <a:ext cx="7117180" cy="64606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2"/>
                </a:solidFill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5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50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50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0" type="dt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1" type="ftr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idx="10" type="dt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1" type="ftr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2" type="sldNum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1009443" y="506794"/>
            <a:ext cx="7123080" cy="69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1009443" y="1357313"/>
            <a:ext cx="3471277" cy="3038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🞇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4pPr>
            <a:lvl5pPr indent="-285750" lvl="4" marL="2286000" algn="l">
              <a:spcBef>
                <a:spcPts val="500"/>
              </a:spcBef>
              <a:spcAft>
                <a:spcPts val="0"/>
              </a:spcAft>
              <a:buSzPts val="900"/>
              <a:buChar char="🞇"/>
              <a:defRPr/>
            </a:lvl5pPr>
            <a:lvl6pPr indent="-285750" lvl="5" marL="2743200" algn="l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9pPr>
          </a:lstStyle>
          <a:p/>
        </p:txBody>
      </p:sp>
      <p:sp>
        <p:nvSpPr>
          <p:cNvPr id="100" name="Google Shape;100;p16"/>
          <p:cNvSpPr txBox="1"/>
          <p:nvPr>
            <p:ph idx="2" type="body"/>
          </p:nvPr>
        </p:nvSpPr>
        <p:spPr>
          <a:xfrm>
            <a:off x="4663281" y="1357312"/>
            <a:ext cx="3469242" cy="3038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🞇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4pPr>
            <a:lvl5pPr indent="-285750" lvl="4" marL="2286000" algn="l">
              <a:spcBef>
                <a:spcPts val="500"/>
              </a:spcBef>
              <a:spcAft>
                <a:spcPts val="0"/>
              </a:spcAft>
              <a:buSzPts val="900"/>
              <a:buChar char="🞇"/>
              <a:defRPr/>
            </a:lvl5pPr>
            <a:lvl6pPr indent="-285750" lvl="5" marL="2743200" algn="l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9pPr>
          </a:lstStyle>
          <a:p/>
        </p:txBody>
      </p:sp>
      <p:sp>
        <p:nvSpPr>
          <p:cNvPr id="101" name="Google Shape;101;p16"/>
          <p:cNvSpPr txBox="1"/>
          <p:nvPr>
            <p:ph idx="10" type="dt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1" type="ftr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текст и объект" type="txAndObj">
  <p:cSld name="TEXT_AND_OBJEC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57200" y="28575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457200" y="1485900"/>
            <a:ext cx="4038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🞇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4pPr>
            <a:lvl5pPr indent="-317500" lvl="4" marL="22860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5pPr>
            <a:lvl6pPr indent="-3175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4648200" y="1485900"/>
            <a:ext cx="4038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🞇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4pPr>
            <a:lvl5pPr indent="-317500" lvl="4" marL="22860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5pPr>
            <a:lvl6pPr indent="-3175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текст и картинка" type="txAndClipArt">
  <p:cSld name="TEXT_AND_CLIPAR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457200" y="28575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457200" y="1485900"/>
            <a:ext cx="4038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🞇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4pPr>
            <a:lvl5pPr indent="-317500" lvl="4" marL="22860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5pPr>
            <a:lvl6pPr indent="-3175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" name="Google Shape;114;p18"/>
          <p:cNvSpPr/>
          <p:nvPr>
            <p:ph idx="2" type="clipArt"/>
          </p:nvPr>
        </p:nvSpPr>
        <p:spPr>
          <a:xfrm>
            <a:off x="4648200" y="1485900"/>
            <a:ext cx="40386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18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текст и два объекта" type="txAndTwoObj">
  <p:cSld name="TEXT_AND_TWO_OBJECT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457200" y="28575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457200" y="1485900"/>
            <a:ext cx="4038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🞇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4pPr>
            <a:lvl5pPr indent="-317500" lvl="4" marL="22860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5pPr>
            <a:lvl6pPr indent="-3175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2" type="body"/>
          </p:nvPr>
        </p:nvSpPr>
        <p:spPr>
          <a:xfrm>
            <a:off x="4648200" y="1485900"/>
            <a:ext cx="40386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🞇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4pPr>
            <a:lvl5pPr indent="-317500" lvl="4" marL="22860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5pPr>
            <a:lvl6pPr indent="-3175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3" type="body"/>
          </p:nvPr>
        </p:nvSpPr>
        <p:spPr>
          <a:xfrm>
            <a:off x="4648200" y="3086100"/>
            <a:ext cx="40386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🞇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4pPr>
            <a:lvl5pPr indent="-317500" lvl="4" marL="22860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5pPr>
            <a:lvl6pPr indent="-3175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1009442" y="506794"/>
            <a:ext cx="7125113" cy="69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0" type="dt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1" type="ftr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1009442" y="506794"/>
            <a:ext cx="7125113" cy="69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1009443" y="1355521"/>
            <a:ext cx="7125112" cy="3038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🞇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4pPr>
            <a:lvl5pPr indent="-285750" lvl="4" marL="2286000" algn="l">
              <a:spcBef>
                <a:spcPts val="500"/>
              </a:spcBef>
              <a:spcAft>
                <a:spcPts val="0"/>
              </a:spcAft>
              <a:buSzPts val="900"/>
              <a:buChar char="🞇"/>
              <a:defRPr/>
            </a:lvl5pPr>
            <a:lvl6pPr indent="-285750" lvl="5" marL="2743200" algn="l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9pPr>
          </a:lstStyle>
          <a:p/>
        </p:txBody>
      </p:sp>
      <p:sp>
        <p:nvSpPr>
          <p:cNvPr id="134" name="Google Shape;134;p21"/>
          <p:cNvSpPr txBox="1"/>
          <p:nvPr>
            <p:ph idx="10" type="dt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1" type="ftr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1009443" y="2481436"/>
            <a:ext cx="7117178" cy="11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b="0" sz="2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1009443" y="3583036"/>
            <a:ext cx="7117178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1009442" y="506794"/>
            <a:ext cx="7125113" cy="69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1348225" y="1359695"/>
            <a:ext cx="3132495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0" sz="18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6" name="Google Shape;146;p23"/>
          <p:cNvSpPr txBox="1"/>
          <p:nvPr>
            <p:ph idx="2" type="body"/>
          </p:nvPr>
        </p:nvSpPr>
        <p:spPr>
          <a:xfrm>
            <a:off x="1009443" y="1791893"/>
            <a:ext cx="3471277" cy="2603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🞇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4pPr>
            <a:lvl5pPr indent="-285750" lvl="4" marL="2286000" algn="l">
              <a:spcBef>
                <a:spcPts val="500"/>
              </a:spcBef>
              <a:spcAft>
                <a:spcPts val="0"/>
              </a:spcAft>
              <a:buSzPts val="900"/>
              <a:buChar char="🞇"/>
              <a:defRPr/>
            </a:lvl5pPr>
            <a:lvl6pPr indent="-285750" lvl="5" marL="2743200" algn="l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9pPr>
          </a:lstStyle>
          <a:p/>
        </p:txBody>
      </p:sp>
      <p:sp>
        <p:nvSpPr>
          <p:cNvPr id="147" name="Google Shape;147;p23"/>
          <p:cNvSpPr txBox="1"/>
          <p:nvPr>
            <p:ph idx="3" type="body"/>
          </p:nvPr>
        </p:nvSpPr>
        <p:spPr>
          <a:xfrm>
            <a:off x="4984078" y="1359695"/>
            <a:ext cx="3150476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0" sz="18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8" name="Google Shape;148;p23"/>
          <p:cNvSpPr txBox="1"/>
          <p:nvPr>
            <p:ph idx="4" type="body"/>
          </p:nvPr>
        </p:nvSpPr>
        <p:spPr>
          <a:xfrm>
            <a:off x="4663280" y="1791893"/>
            <a:ext cx="3471275" cy="2603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🞇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4pPr>
            <a:lvl5pPr indent="-285750" lvl="4" marL="2286000" algn="l">
              <a:spcBef>
                <a:spcPts val="500"/>
              </a:spcBef>
              <a:spcAft>
                <a:spcPts val="0"/>
              </a:spcAft>
              <a:buSzPts val="900"/>
              <a:buChar char="🞇"/>
              <a:defRPr/>
            </a:lvl5pPr>
            <a:lvl6pPr indent="-285750" lvl="5" marL="2743200" algn="l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9pPr>
          </a:lstStyle>
          <a:p/>
        </p:txBody>
      </p:sp>
      <p:sp>
        <p:nvSpPr>
          <p:cNvPr id="149" name="Google Shape;149;p23"/>
          <p:cNvSpPr txBox="1"/>
          <p:nvPr>
            <p:ph idx="10" type="dt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1" type="ftr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1009442" y="334566"/>
            <a:ext cx="2660650" cy="88939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3852655" y="334566"/>
            <a:ext cx="4279869" cy="4061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🞇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4pPr>
            <a:lvl5pPr indent="-285750" lvl="4" marL="2286000" algn="l">
              <a:spcBef>
                <a:spcPts val="500"/>
              </a:spcBef>
              <a:spcAft>
                <a:spcPts val="0"/>
              </a:spcAft>
              <a:buSzPts val="900"/>
              <a:buChar char="🞇"/>
              <a:defRPr/>
            </a:lvl5pPr>
            <a:lvl6pPr indent="-285750" lvl="5" marL="2743200" algn="l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ourier New"/>
              <a:buChar char="o"/>
              <a:defRPr sz="900"/>
            </a:lvl9pPr>
          </a:lstStyle>
          <a:p/>
        </p:txBody>
      </p:sp>
      <p:sp>
        <p:nvSpPr>
          <p:cNvPr id="155" name="Google Shape;155;p24"/>
          <p:cNvSpPr txBox="1"/>
          <p:nvPr>
            <p:ph idx="2" type="body"/>
          </p:nvPr>
        </p:nvSpPr>
        <p:spPr>
          <a:xfrm>
            <a:off x="1009442" y="1223963"/>
            <a:ext cx="2660650" cy="31718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>
  <p:cSld name="Рисунок с подписью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1009443" y="1040294"/>
            <a:ext cx="3481387" cy="8349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1009443" y="1875234"/>
            <a:ext cx="3481387" cy="18976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62" name="Google Shape;162;p25"/>
          <p:cNvSpPr txBox="1"/>
          <p:nvPr>
            <p:ph idx="10" type="dt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11" type="ftr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12" type="sldNum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65" name="Google Shape;165;p25"/>
          <p:cNvSpPr/>
          <p:nvPr/>
        </p:nvSpPr>
        <p:spPr>
          <a:xfrm>
            <a:off x="5479247" y="1077647"/>
            <a:ext cx="1086653" cy="814990"/>
          </a:xfrm>
          <a:prstGeom prst="ellipse">
            <a:avLst/>
          </a:prstGeom>
          <a:noFill/>
          <a:ln cap="rnd" cmpd="sng" w="12700">
            <a:solidFill>
              <a:srgbClr val="BFB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25"/>
          <p:cNvSpPr/>
          <p:nvPr/>
        </p:nvSpPr>
        <p:spPr>
          <a:xfrm>
            <a:off x="5650542" y="1058844"/>
            <a:ext cx="830365" cy="622774"/>
          </a:xfrm>
          <a:prstGeom prst="ellipse">
            <a:avLst/>
          </a:prstGeom>
          <a:solidFill>
            <a:srgbClr val="BFBF00"/>
          </a:solidFill>
          <a:ln cap="rnd" cmpd="sng" w="12700">
            <a:solidFill>
              <a:srgbClr val="BFB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p25"/>
          <p:cNvSpPr/>
          <p:nvPr/>
        </p:nvSpPr>
        <p:spPr>
          <a:xfrm>
            <a:off x="5256184" y="1420840"/>
            <a:ext cx="602364" cy="451773"/>
          </a:xfrm>
          <a:prstGeom prst="ellipse">
            <a:avLst/>
          </a:prstGeom>
          <a:noFill/>
          <a:ln cap="rnd" cmpd="sng" w="12700">
            <a:solidFill>
              <a:srgbClr val="BFB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5424145" y="1358485"/>
            <a:ext cx="489588" cy="367191"/>
          </a:xfrm>
          <a:prstGeom prst="ellipse">
            <a:avLst/>
          </a:prstGeom>
          <a:solidFill>
            <a:srgbClr val="BFBF00"/>
          </a:solidFill>
          <a:ln cap="rnd" cmpd="sng" w="12700">
            <a:solidFill>
              <a:srgbClr val="BFB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4718762" y="1562570"/>
            <a:ext cx="256601" cy="192451"/>
          </a:xfrm>
          <a:prstGeom prst="ellipse">
            <a:avLst/>
          </a:prstGeom>
          <a:noFill/>
          <a:ln cap="rnd" cmpd="sng" w="12700">
            <a:solidFill>
              <a:srgbClr val="BFB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0" name="Google Shape;170;p25"/>
          <p:cNvSpPr/>
          <p:nvPr/>
        </p:nvSpPr>
        <p:spPr>
          <a:xfrm>
            <a:off x="6132091" y="744807"/>
            <a:ext cx="256601" cy="192451"/>
          </a:xfrm>
          <a:prstGeom prst="ellipse">
            <a:avLst/>
          </a:prstGeom>
          <a:noFill/>
          <a:ln cap="rnd" cmpd="sng" w="12700">
            <a:solidFill>
              <a:srgbClr val="BFB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5059597" y="1420840"/>
            <a:ext cx="197439" cy="148079"/>
          </a:xfrm>
          <a:prstGeom prst="ellipse">
            <a:avLst/>
          </a:prstGeom>
          <a:solidFill>
            <a:srgbClr val="BFBF00"/>
          </a:solidFill>
          <a:ln cap="rnd" cmpd="sng" w="12700">
            <a:solidFill>
              <a:srgbClr val="BFB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2" name="Google Shape;172;p25"/>
          <p:cNvSpPr/>
          <p:nvPr/>
        </p:nvSpPr>
        <p:spPr>
          <a:xfrm>
            <a:off x="6148802" y="795446"/>
            <a:ext cx="197439" cy="148079"/>
          </a:xfrm>
          <a:prstGeom prst="ellipse">
            <a:avLst/>
          </a:prstGeom>
          <a:solidFill>
            <a:srgbClr val="BFBF00"/>
          </a:solidFill>
          <a:ln cap="rnd" cmpd="sng" w="12700">
            <a:solidFill>
              <a:srgbClr val="BFB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p25"/>
          <p:cNvSpPr/>
          <p:nvPr>
            <p:ph idx="2" type="pic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noFill/>
          <a:ln cap="flat" cmpd="sng" w="76200">
            <a:solidFill>
              <a:srgbClr val="BFBF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1009442" y="506794"/>
            <a:ext cx="7125113" cy="69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26"/>
          <p:cNvSpPr txBox="1"/>
          <p:nvPr>
            <p:ph idx="1" type="body"/>
          </p:nvPr>
        </p:nvSpPr>
        <p:spPr>
          <a:xfrm rot="5400000">
            <a:off x="3051694" y="-686731"/>
            <a:ext cx="3038578" cy="7123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🞇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4pPr>
            <a:lvl5pPr indent="-317500" lvl="4" marL="22860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5pPr>
            <a:lvl6pPr indent="-3175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26"/>
          <p:cNvSpPr txBox="1"/>
          <p:nvPr>
            <p:ph idx="10" type="dt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26"/>
          <p:cNvSpPr txBox="1"/>
          <p:nvPr>
            <p:ph idx="11" type="ftr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26"/>
          <p:cNvSpPr txBox="1"/>
          <p:nvPr>
            <p:ph idx="12" type="sldNum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 rot="5400000">
            <a:off x="5451544" y="1714809"/>
            <a:ext cx="3888996" cy="1472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p27"/>
          <p:cNvSpPr txBox="1"/>
          <p:nvPr>
            <p:ph idx="1" type="body"/>
          </p:nvPr>
        </p:nvSpPr>
        <p:spPr>
          <a:xfrm rot="5400000">
            <a:off x="1798723" y="-282488"/>
            <a:ext cx="3888995" cy="546755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🞇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4pPr>
            <a:lvl5pPr indent="-317500" lvl="4" marL="2286000" algn="l">
              <a:spcBef>
                <a:spcPts val="500"/>
              </a:spcBef>
              <a:spcAft>
                <a:spcPts val="0"/>
              </a:spcAft>
              <a:buSzPts val="1400"/>
              <a:buChar char="🞇"/>
              <a:defRPr/>
            </a:lvl5pPr>
            <a:lvl6pPr indent="-3175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27"/>
          <p:cNvSpPr txBox="1"/>
          <p:nvPr>
            <p:ph idx="10" type="dt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27"/>
          <p:cNvSpPr txBox="1"/>
          <p:nvPr>
            <p:ph idx="11" type="ftr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7"/>
          <p:cNvSpPr txBox="1"/>
          <p:nvPr>
            <p:ph idx="12" type="sldNum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F20FF"/>
            </a:gs>
            <a:gs pos="92000">
              <a:srgbClr val="000FBC"/>
            </a:gs>
            <a:gs pos="100000">
              <a:srgbClr val="000FBC"/>
            </a:gs>
          </a:gsLst>
          <a:lin ang="5400000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009442" y="506794"/>
            <a:ext cx="7125113" cy="69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009443" y="1355521"/>
            <a:ext cx="7125112" cy="3038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🞇"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048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🞇"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9845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🞇"/>
              <a:defRPr b="0" i="0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857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🞇"/>
              <a:defRPr b="0" i="0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8575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🞇"/>
              <a:defRPr b="0" i="0" sz="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238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572659" y="4463858"/>
            <a:ext cx="608287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-245831" y="1"/>
            <a:ext cx="9707324" cy="5241199"/>
            <a:chOff x="-245831" y="0"/>
            <a:chExt cx="9707325" cy="6988265"/>
          </a:xfrm>
        </p:grpSpPr>
        <p:grpSp>
          <p:nvGrpSpPr>
            <p:cNvPr id="57" name="Google Shape;57;p13"/>
            <p:cNvGrpSpPr/>
            <p:nvPr/>
          </p:nvGrpSpPr>
          <p:grpSpPr>
            <a:xfrm>
              <a:off x="-245831" y="129783"/>
              <a:ext cx="9389831" cy="6858482"/>
              <a:chOff x="-245831" y="129783"/>
              <a:chExt cx="9389831" cy="6858482"/>
            </a:xfrm>
          </p:grpSpPr>
          <p:sp>
            <p:nvSpPr>
              <p:cNvPr id="58" name="Google Shape;58;p13"/>
              <p:cNvSpPr/>
              <p:nvPr/>
            </p:nvSpPr>
            <p:spPr>
              <a:xfrm rot="8051039">
                <a:off x="-11813" y="3783436"/>
                <a:ext cx="1054883" cy="1098447"/>
              </a:xfrm>
              <a:custGeom>
                <a:rect b="b" l="l" r="r" t="t"/>
                <a:pathLst>
                  <a:path extrusionOk="0" h="1412" w="1356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4705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9" name="Google Shape;59;p13"/>
              <p:cNvSpPr/>
              <p:nvPr/>
            </p:nvSpPr>
            <p:spPr>
              <a:xfrm rot="7569598">
                <a:off x="558950" y="196683"/>
                <a:ext cx="832668" cy="1313484"/>
              </a:xfrm>
              <a:custGeom>
                <a:rect b="b" l="l" r="r" t="t"/>
                <a:pathLst>
                  <a:path extrusionOk="0" h="1874" w="1188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4705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0" name="Google Shape;60;p13"/>
              <p:cNvSpPr/>
              <p:nvPr/>
            </p:nvSpPr>
            <p:spPr>
              <a:xfrm rot="-9750179">
                <a:off x="7750232" y="597775"/>
                <a:ext cx="1064273" cy="1063143"/>
              </a:xfrm>
              <a:custGeom>
                <a:rect b="b" l="l" r="r" t="t"/>
                <a:pathLst>
                  <a:path extrusionOk="0" h="1882" w="1884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4705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 rot="6220444">
                <a:off x="7291403" y="1558152"/>
                <a:ext cx="570505" cy="1349733"/>
              </a:xfrm>
              <a:custGeom>
                <a:rect b="b" l="l" r="r" t="t"/>
                <a:pathLst>
                  <a:path extrusionOk="0" h="1358" w="574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4705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 rot="6533397">
                <a:off x="7959862" y="4914145"/>
                <a:ext cx="854656" cy="1307334"/>
              </a:xfrm>
              <a:custGeom>
                <a:rect b="b" l="l" r="r" t="t"/>
                <a:pathLst>
                  <a:path extrusionOk="0" h="1444" w="9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4705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 rot="7604267">
                <a:off x="7426592" y="5451070"/>
                <a:ext cx="795973" cy="1524580"/>
              </a:xfrm>
              <a:custGeom>
                <a:rect b="b" l="l" r="r" t="t"/>
                <a:pathLst>
                  <a:path extrusionOk="0" h="1720" w="898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4705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4" name="Google Shape;64;p13"/>
            <p:cNvGrpSpPr/>
            <p:nvPr/>
          </p:nvGrpSpPr>
          <p:grpSpPr>
            <a:xfrm>
              <a:off x="1" y="91586"/>
              <a:ext cx="9143999" cy="6766413"/>
              <a:chOff x="1" y="91586"/>
              <a:chExt cx="9143999" cy="6766413"/>
            </a:xfrm>
          </p:grpSpPr>
          <p:sp>
            <p:nvSpPr>
              <p:cNvPr id="65" name="Google Shape;65;p13"/>
              <p:cNvSpPr/>
              <p:nvPr/>
            </p:nvSpPr>
            <p:spPr>
              <a:xfrm rot="-1645933">
                <a:off x="7722899" y="3726444"/>
                <a:ext cx="934359" cy="972946"/>
              </a:xfrm>
              <a:custGeom>
                <a:rect b="b" l="l" r="r" t="t"/>
                <a:pathLst>
                  <a:path extrusionOk="0" h="1412" w="1356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7843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 rot="-8740123">
                <a:off x="6911677" y="5192992"/>
                <a:ext cx="658602" cy="1261468"/>
              </a:xfrm>
              <a:custGeom>
                <a:rect b="b" l="l" r="r" t="t"/>
                <a:pathLst>
                  <a:path extrusionOk="0" h="1720" w="898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7843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7" name="Google Shape;67;p13"/>
              <p:cNvSpPr/>
              <p:nvPr/>
            </p:nvSpPr>
            <p:spPr>
              <a:xfrm rot="1886122">
                <a:off x="7260150" y="2458059"/>
                <a:ext cx="819391" cy="853231"/>
              </a:xfrm>
              <a:custGeom>
                <a:rect b="b" l="l" r="r" t="t"/>
                <a:pathLst>
                  <a:path extrusionOk="0" h="1412" w="1356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7843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 rot="-2141455">
                <a:off x="8145717" y="189385"/>
                <a:ext cx="644376" cy="985678"/>
              </a:xfrm>
              <a:custGeom>
                <a:rect b="b" l="l" r="r" t="t"/>
                <a:pathLst>
                  <a:path extrusionOk="0" h="1444" w="9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7843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9" name="Google Shape;69;p13"/>
              <p:cNvSpPr/>
              <p:nvPr/>
            </p:nvSpPr>
            <p:spPr>
              <a:xfrm rot="-5400000">
                <a:off x="7201560" y="869773"/>
                <a:ext cx="359022" cy="849390"/>
              </a:xfrm>
              <a:custGeom>
                <a:rect b="b" l="l" r="r" t="t"/>
                <a:pathLst>
                  <a:path extrusionOk="0" h="1358" w="574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7843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0" name="Google Shape;70;p13"/>
              <p:cNvSpPr/>
              <p:nvPr/>
            </p:nvSpPr>
            <p:spPr>
              <a:xfrm rot="2065346">
                <a:off x="782448" y="200491"/>
                <a:ext cx="753489" cy="1188586"/>
              </a:xfrm>
              <a:custGeom>
                <a:rect b="b" l="l" r="r" t="t"/>
                <a:pathLst>
                  <a:path extrusionOk="0" h="1874" w="1188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7843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1" name="Google Shape;71;p13"/>
              <p:cNvSpPr/>
              <p:nvPr/>
            </p:nvSpPr>
            <p:spPr>
              <a:xfrm>
                <a:off x="8828844" y="1270466"/>
                <a:ext cx="315155" cy="776632"/>
              </a:xfrm>
              <a:custGeom>
                <a:rect b="b" l="l" r="r" t="t"/>
                <a:pathLst>
                  <a:path extrusionOk="0" h="690" w="28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7843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2" name="Google Shape;72;p13"/>
              <p:cNvSpPr/>
              <p:nvPr/>
            </p:nvSpPr>
            <p:spPr>
              <a:xfrm>
                <a:off x="10820" y="5117153"/>
                <a:ext cx="692706" cy="903148"/>
              </a:xfrm>
              <a:custGeom>
                <a:rect b="b" l="l" r="r" t="t"/>
                <a:pathLst>
                  <a:path extrusionOk="0" h="824" w="632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7843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1" y="2438400"/>
                <a:ext cx="453574" cy="852529"/>
              </a:xfrm>
              <a:custGeom>
                <a:rect b="b" l="l" r="r" t="t"/>
                <a:pathLst>
                  <a:path extrusionOk="0" h="718" w="382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7843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>
                <a:off x="8551334" y="6180666"/>
                <a:ext cx="592666" cy="677333"/>
              </a:xfrm>
              <a:custGeom>
                <a:rect b="b" l="l" r="r" t="t"/>
                <a:pathLst>
                  <a:path extrusionOk="0" h="640" w="56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7843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75" name="Google Shape;75;p13"/>
            <p:cNvGrpSpPr/>
            <p:nvPr/>
          </p:nvGrpSpPr>
          <p:grpSpPr>
            <a:xfrm>
              <a:off x="-17347" y="0"/>
              <a:ext cx="9478841" cy="6857992"/>
              <a:chOff x="-17347" y="0"/>
              <a:chExt cx="9478841" cy="6857992"/>
            </a:xfrm>
          </p:grpSpPr>
          <p:sp>
            <p:nvSpPr>
              <p:cNvPr id="76" name="Google Shape;76;p13"/>
              <p:cNvSpPr/>
              <p:nvPr/>
            </p:nvSpPr>
            <p:spPr>
              <a:xfrm rot="9111631">
                <a:off x="7788433" y="1465582"/>
                <a:ext cx="1285378" cy="1966190"/>
              </a:xfrm>
              <a:custGeom>
                <a:rect b="b" l="l" r="r" t="t"/>
                <a:pathLst>
                  <a:path extrusionOk="0" h="1444" w="9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1960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 rot="4324833">
                <a:off x="8243059" y="5300272"/>
                <a:ext cx="474357" cy="1154204"/>
              </a:xfrm>
              <a:custGeom>
                <a:rect b="b" l="l" r="r" t="t"/>
                <a:pathLst>
                  <a:path extrusionOk="0" h="1202" w="494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1960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 rot="-1940652">
                <a:off x="7187072" y="3993953"/>
                <a:ext cx="942538" cy="1486797"/>
              </a:xfrm>
              <a:custGeom>
                <a:rect b="b" l="l" r="r" t="t"/>
                <a:pathLst>
                  <a:path extrusionOk="0" h="1874" w="1188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1960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9" name="Google Shape;79;p13"/>
              <p:cNvSpPr/>
              <p:nvPr/>
            </p:nvSpPr>
            <p:spPr>
              <a:xfrm rot="1177916">
                <a:off x="7823628" y="381725"/>
                <a:ext cx="511311" cy="1209688"/>
              </a:xfrm>
              <a:custGeom>
                <a:rect b="b" l="l" r="r" t="t"/>
                <a:pathLst>
                  <a:path extrusionOk="0" h="1358" w="574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1960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 rot="7111237">
                <a:off x="8078228" y="3447288"/>
                <a:ext cx="969106" cy="1009128"/>
              </a:xfrm>
              <a:custGeom>
                <a:rect b="b" l="l" r="r" t="t"/>
                <a:pathLst>
                  <a:path extrusionOk="0" h="1412" w="1356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1960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13588" y="6104914"/>
                <a:ext cx="482600" cy="753078"/>
              </a:xfrm>
              <a:custGeom>
                <a:rect b="b" l="l" r="r" t="t"/>
                <a:pathLst>
                  <a:path extrusionOk="0" h="640" w="424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1960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2" name="Google Shape;82;p13"/>
              <p:cNvSpPr/>
              <p:nvPr/>
            </p:nvSpPr>
            <p:spPr>
              <a:xfrm>
                <a:off x="-17347" y="3350958"/>
                <a:ext cx="912820" cy="1114002"/>
              </a:xfrm>
              <a:custGeom>
                <a:rect b="b" l="l" r="r" t="t"/>
                <a:pathLst>
                  <a:path extrusionOk="0" h="742" w="608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1960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3" name="Google Shape;83;p13"/>
              <p:cNvSpPr/>
              <p:nvPr/>
            </p:nvSpPr>
            <p:spPr>
              <a:xfrm>
                <a:off x="-17347" y="1413937"/>
                <a:ext cx="499947" cy="1321457"/>
              </a:xfrm>
              <a:custGeom>
                <a:rect b="b" l="l" r="r" t="t"/>
                <a:pathLst>
                  <a:path extrusionOk="0" h="1126" w="4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784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4" name="Google Shape;84;p13"/>
              <p:cNvSpPr/>
              <p:nvPr/>
            </p:nvSpPr>
            <p:spPr>
              <a:xfrm>
                <a:off x="0" y="0"/>
                <a:ext cx="1049548" cy="750335"/>
              </a:xfrm>
              <a:custGeom>
                <a:rect b="b" l="l" r="r" t="t"/>
                <a:pathLst>
                  <a:path extrusionOk="0" h="652" w="91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784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5" name="Google Shape;85;p13"/>
              <p:cNvSpPr/>
              <p:nvPr/>
            </p:nvSpPr>
            <p:spPr>
              <a:xfrm>
                <a:off x="8350389" y="11466"/>
                <a:ext cx="793611" cy="554378"/>
              </a:xfrm>
              <a:custGeom>
                <a:rect b="b" l="l" r="r" t="t"/>
                <a:pathLst>
                  <a:path extrusionOk="0" h="482" w="690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784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6" name="Google Shape;86;p13"/>
              <p:cNvSpPr/>
              <p:nvPr/>
            </p:nvSpPr>
            <p:spPr>
              <a:xfrm>
                <a:off x="6973892" y="6209551"/>
                <a:ext cx="1162575" cy="647993"/>
              </a:xfrm>
              <a:custGeom>
                <a:rect b="b" l="l" r="r" t="t"/>
                <a:pathLst>
                  <a:path extrusionOk="0" h="544" w="976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784"/>
                </a:scheme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H9QZFerhKco-aLRCTrYKQbD0o5ZUFsTP/view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3.jpg"/><Relationship Id="rId6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/>
        </p:nvSpPr>
        <p:spPr>
          <a:xfrm>
            <a:off x="237450" y="420775"/>
            <a:ext cx="8669100" cy="3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ru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Нового времени в 7 классе</a:t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b="1" lang="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Эпоха Просвещения</a:t>
            </a:r>
            <a:r>
              <a:rPr b="1" lang="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/>
          <p:nvPr/>
        </p:nvSpPr>
        <p:spPr>
          <a:xfrm>
            <a:off x="1065568" y="12980"/>
            <a:ext cx="7018989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46FFFF"/>
                </a:solidFill>
                <a:latin typeface="Verdana"/>
                <a:ea typeface="Verdana"/>
                <a:cs typeface="Verdana"/>
                <a:sym typeface="Verdana"/>
              </a:rPr>
              <a:t>Познавательное задание.</a:t>
            </a:r>
            <a:endParaRPr b="1" sz="3600">
              <a:solidFill>
                <a:srgbClr val="46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0" name="Google Shape;270;p37"/>
          <p:cNvSpPr/>
          <p:nvPr/>
        </p:nvSpPr>
        <p:spPr>
          <a:xfrm>
            <a:off x="1143001" y="636227"/>
            <a:ext cx="6821331" cy="25622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Найти и записать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определение термина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D45000"/>
                </a:solidFill>
                <a:latin typeface="Verdana"/>
                <a:ea typeface="Verdana"/>
                <a:cs typeface="Verdana"/>
                <a:sym typeface="Verdana"/>
              </a:rPr>
              <a:t>«просвещение»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Стр.85</a:t>
            </a:r>
            <a:endParaRPr b="1" sz="410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1" name="Google Shape;271;p37"/>
          <p:cNvSpPr txBox="1"/>
          <p:nvPr/>
        </p:nvSpPr>
        <p:spPr>
          <a:xfrm>
            <a:off x="1246751" y="3435847"/>
            <a:ext cx="6613830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D1A2"/>
                </a:solidFill>
                <a:latin typeface="Verdana"/>
                <a:ea typeface="Verdana"/>
                <a:cs typeface="Verdana"/>
                <a:sym typeface="Verdana"/>
              </a:rPr>
              <a:t>Просвещение -</a:t>
            </a:r>
            <a:r>
              <a:rPr b="1" lang="ru" sz="1400">
                <a:solidFill>
                  <a:srgbClr val="FFD1A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это широкое идейное течение,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оказавшее огромное влияние на все стороны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жизни европейского общества.</a:t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/>
          <p:nvPr/>
        </p:nvSpPr>
        <p:spPr>
          <a:xfrm>
            <a:off x="987721" y="-1467"/>
            <a:ext cx="7264249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FA72B"/>
                </a:solidFill>
                <a:latin typeface="Verdana"/>
                <a:ea typeface="Verdana"/>
                <a:cs typeface="Verdana"/>
                <a:sym typeface="Verdana"/>
              </a:rPr>
              <a:t>Проблемное задание!</a:t>
            </a:r>
            <a:endParaRPr b="1" sz="4100">
              <a:solidFill>
                <a:srgbClr val="FFA72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7" name="Google Shape;277;p38"/>
          <p:cNvSpPr/>
          <p:nvPr/>
        </p:nvSpPr>
        <p:spPr>
          <a:xfrm>
            <a:off x="1169928" y="843559"/>
            <a:ext cx="6774151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500">
                <a:solidFill>
                  <a:srgbClr val="00A6A6"/>
                </a:solidFill>
                <a:latin typeface="Verdana"/>
                <a:ea typeface="Verdana"/>
                <a:cs typeface="Verdana"/>
                <a:sym typeface="Verdana"/>
              </a:rPr>
              <a:t>Какова же природа эпохи Просвещения?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00A6A6"/>
                </a:solidFill>
                <a:latin typeface="Verdana"/>
                <a:ea typeface="Verdana"/>
                <a:cs typeface="Verdana"/>
                <a:sym typeface="Verdana"/>
              </a:rPr>
              <a:t>Стр. 86</a:t>
            </a:r>
            <a:endParaRPr b="1" sz="3000">
              <a:solidFill>
                <a:srgbClr val="BF72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BF72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1" sz="3000">
              <a:solidFill>
                <a:srgbClr val="BF72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BF72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/>
          <p:nvPr/>
        </p:nvSpPr>
        <p:spPr>
          <a:xfrm>
            <a:off x="217650" y="-25950"/>
            <a:ext cx="8727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FD1A2"/>
                </a:solidFill>
                <a:latin typeface="Verdana"/>
                <a:ea typeface="Verdana"/>
                <a:cs typeface="Verdana"/>
                <a:sym typeface="Verdana"/>
              </a:rPr>
              <a:t>Проблемное задание1:</a:t>
            </a:r>
            <a:endParaRPr b="1" sz="4100">
              <a:solidFill>
                <a:srgbClr val="FFD1A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3" name="Google Shape;283;p39"/>
          <p:cNvSpPr/>
          <p:nvPr/>
        </p:nvSpPr>
        <p:spPr>
          <a:xfrm>
            <a:off x="521550" y="747628"/>
            <a:ext cx="8208900" cy="14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FDFB"/>
                </a:solidFill>
                <a:latin typeface="Verdana"/>
                <a:ea typeface="Verdana"/>
                <a:cs typeface="Verdana"/>
                <a:sym typeface="Verdana"/>
              </a:rPr>
              <a:t>Заполнить схему </a:t>
            </a:r>
            <a:endParaRPr b="1" sz="3000">
              <a:solidFill>
                <a:srgbClr val="FFFDF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FDFB"/>
                </a:solidFill>
                <a:latin typeface="Verdana"/>
                <a:ea typeface="Verdana"/>
                <a:cs typeface="Verdana"/>
                <a:sym typeface="Verdana"/>
              </a:rPr>
              <a:t>   «Природа эпохи Просвещения»,     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FDFB"/>
                </a:solidFill>
                <a:latin typeface="Verdana"/>
                <a:ea typeface="Verdana"/>
                <a:cs typeface="Verdana"/>
                <a:sym typeface="Verdana"/>
              </a:rPr>
              <a:t>      выбрав необходимое:</a:t>
            </a:r>
            <a:endParaRPr b="1" sz="3000">
              <a:solidFill>
                <a:srgbClr val="FFFDF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4" name="Google Shape;284;p39"/>
          <p:cNvSpPr/>
          <p:nvPr/>
        </p:nvSpPr>
        <p:spPr>
          <a:xfrm>
            <a:off x="341825" y="2353299"/>
            <a:ext cx="8478900" cy="2536200"/>
          </a:xfrm>
          <a:prstGeom prst="roundRect">
            <a:avLst>
              <a:gd fmla="val 16667" name="adj"/>
            </a:avLst>
          </a:prstGeom>
          <a:solidFill>
            <a:srgbClr val="CC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Первоначальное накопление капитала, технические изобретения, огораживания, великие географические открытия, падение уровня гигиены в городах, реформационные движения, абсолютизм, религиозные войны и ослабление  католической церкви, формирование капиталистических отношений, буржуазные революции, дворянство, распространение научных </a:t>
            </a:r>
            <a:endParaRPr b="1" sz="17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знаний о мире и человеке, батраки, регулярная армия, протекционизм, сословно-представительные органы.</a:t>
            </a:r>
            <a:endParaRPr b="1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/>
          <p:nvPr/>
        </p:nvSpPr>
        <p:spPr>
          <a:xfrm>
            <a:off x="101575" y="-17800"/>
            <a:ext cx="8973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100">
                <a:solidFill>
                  <a:srgbClr val="46FFFF"/>
                </a:solidFill>
                <a:latin typeface="Lobster"/>
                <a:ea typeface="Lobster"/>
                <a:cs typeface="Lobster"/>
                <a:sym typeface="Lobster"/>
              </a:rPr>
              <a:t>Природа Просвещения</a:t>
            </a:r>
            <a:endParaRPr sz="4100">
              <a:solidFill>
                <a:srgbClr val="46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90" name="Google Shape;290;p40"/>
          <p:cNvSpPr/>
          <p:nvPr/>
        </p:nvSpPr>
        <p:spPr>
          <a:xfrm>
            <a:off x="5685728" y="3350969"/>
            <a:ext cx="2090644" cy="1455718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Распространение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научных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знаний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о мире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и человеке</a:t>
            </a:r>
            <a:endParaRPr sz="1100"/>
          </a:p>
          <a:p>
            <a:pPr indent="-1651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t/>
            </a:r>
            <a:endParaRPr b="1" sz="1400">
              <a:solidFill>
                <a:srgbClr val="6A28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1" name="Google Shape;291;p40"/>
          <p:cNvSpPr/>
          <p:nvPr/>
        </p:nvSpPr>
        <p:spPr>
          <a:xfrm>
            <a:off x="3027493" y="2471923"/>
            <a:ext cx="2606442" cy="48524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20"/>
              </a:gs>
              <a:gs pos="92000">
                <a:srgbClr val="BCBA00"/>
              </a:gs>
              <a:gs pos="100000">
                <a:srgbClr val="BCBA00"/>
              </a:gs>
            </a:gsLst>
            <a:lin ang="540000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Просвещение</a:t>
            </a:r>
            <a:endParaRPr b="1" sz="2400">
              <a:solidFill>
                <a:srgbClr val="6A28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2" name="Google Shape;292;p40"/>
          <p:cNvSpPr/>
          <p:nvPr/>
        </p:nvSpPr>
        <p:spPr>
          <a:xfrm>
            <a:off x="1331641" y="1249328"/>
            <a:ext cx="1534294" cy="536317"/>
          </a:xfrm>
          <a:prstGeom prst="roundRect">
            <a:avLst>
              <a:gd fmla="val 16667" name="adj"/>
            </a:avLst>
          </a:prstGeom>
          <a:solidFill>
            <a:srgbClr val="FFFFCC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Технические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изобретения</a:t>
            </a:r>
            <a:endParaRPr sz="1100"/>
          </a:p>
        </p:txBody>
      </p:sp>
      <p:sp>
        <p:nvSpPr>
          <p:cNvPr id="293" name="Google Shape;293;p40"/>
          <p:cNvSpPr/>
          <p:nvPr/>
        </p:nvSpPr>
        <p:spPr>
          <a:xfrm>
            <a:off x="3304635" y="866244"/>
            <a:ext cx="1928980" cy="766167"/>
          </a:xfrm>
          <a:prstGeom prst="roundRect">
            <a:avLst>
              <a:gd fmla="val 16667" name="adj"/>
            </a:avLst>
          </a:prstGeom>
          <a:solidFill>
            <a:srgbClr val="CC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Великие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географические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 открытия</a:t>
            </a:r>
            <a:endParaRPr sz="1100"/>
          </a:p>
        </p:txBody>
      </p:sp>
      <p:sp>
        <p:nvSpPr>
          <p:cNvPr id="294" name="Google Shape;294;p40"/>
          <p:cNvSpPr/>
          <p:nvPr/>
        </p:nvSpPr>
        <p:spPr>
          <a:xfrm>
            <a:off x="5621353" y="674701"/>
            <a:ext cx="2160240" cy="1685568"/>
          </a:xfrm>
          <a:prstGeom prst="roundRect">
            <a:avLst>
              <a:gd fmla="val 16667" name="adj"/>
            </a:avLst>
          </a:prstGeom>
          <a:solidFill>
            <a:srgbClr val="C4C4C4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Реформационные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 движения,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религиозные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войны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и ослабление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 католической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 церкви</a:t>
            </a:r>
            <a:endParaRPr sz="1100"/>
          </a:p>
        </p:txBody>
      </p:sp>
      <p:sp>
        <p:nvSpPr>
          <p:cNvPr id="295" name="Google Shape;295;p40"/>
          <p:cNvSpPr/>
          <p:nvPr/>
        </p:nvSpPr>
        <p:spPr>
          <a:xfrm>
            <a:off x="1430590" y="3695743"/>
            <a:ext cx="2431814" cy="766167"/>
          </a:xfrm>
          <a:prstGeom prst="roundRect">
            <a:avLst>
              <a:gd fmla="val 16667" name="adj"/>
            </a:avLst>
          </a:prstGeom>
          <a:solidFill>
            <a:srgbClr val="FED69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Формирование капиталистических отношений</a:t>
            </a:r>
            <a:endParaRPr sz="1100"/>
          </a:p>
        </p:txBody>
      </p:sp>
      <p:sp>
        <p:nvSpPr>
          <p:cNvPr id="296" name="Google Shape;296;p40"/>
          <p:cNvSpPr/>
          <p:nvPr/>
        </p:nvSpPr>
        <p:spPr>
          <a:xfrm>
            <a:off x="3963201" y="3810675"/>
            <a:ext cx="1626900" cy="536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Буржуазные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революции</a:t>
            </a:r>
            <a:endParaRPr sz="1100"/>
          </a:p>
        </p:txBody>
      </p:sp>
      <p:cxnSp>
        <p:nvCxnSpPr>
          <p:cNvPr id="297" name="Google Shape;297;p40"/>
          <p:cNvCxnSpPr>
            <a:stCxn id="291" idx="0"/>
          </p:cNvCxnSpPr>
          <p:nvPr/>
        </p:nvCxnSpPr>
        <p:spPr>
          <a:xfrm rot="10800000">
            <a:off x="2303614" y="1785823"/>
            <a:ext cx="2027100" cy="686100"/>
          </a:xfrm>
          <a:prstGeom prst="straightConnector1">
            <a:avLst/>
          </a:prstGeom>
          <a:noFill/>
          <a:ln cap="rnd" cmpd="sng" w="28575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298" name="Google Shape;298;p40"/>
          <p:cNvCxnSpPr>
            <a:stCxn id="291" idx="0"/>
            <a:endCxn id="293" idx="2"/>
          </p:cNvCxnSpPr>
          <p:nvPr/>
        </p:nvCxnSpPr>
        <p:spPr>
          <a:xfrm rot="10800000">
            <a:off x="4269214" y="1632523"/>
            <a:ext cx="61500" cy="839400"/>
          </a:xfrm>
          <a:prstGeom prst="straightConnector1">
            <a:avLst/>
          </a:prstGeom>
          <a:noFill/>
          <a:ln cap="rnd" cmpd="sng" w="28575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299" name="Google Shape;299;p40"/>
          <p:cNvCxnSpPr>
            <a:stCxn id="291" idx="0"/>
            <a:endCxn id="294" idx="1"/>
          </p:cNvCxnSpPr>
          <p:nvPr/>
        </p:nvCxnSpPr>
        <p:spPr>
          <a:xfrm flipH="1" rot="10800000">
            <a:off x="4330714" y="1517623"/>
            <a:ext cx="1290600" cy="954300"/>
          </a:xfrm>
          <a:prstGeom prst="straightConnector1">
            <a:avLst/>
          </a:prstGeom>
          <a:noFill/>
          <a:ln cap="rnd" cmpd="sng" w="28575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00" name="Google Shape;300;p40"/>
          <p:cNvCxnSpPr>
            <a:stCxn id="291" idx="2"/>
          </p:cNvCxnSpPr>
          <p:nvPr/>
        </p:nvCxnSpPr>
        <p:spPr>
          <a:xfrm flipH="1">
            <a:off x="2646514" y="2957162"/>
            <a:ext cx="1684200" cy="738600"/>
          </a:xfrm>
          <a:prstGeom prst="straightConnector1">
            <a:avLst/>
          </a:prstGeom>
          <a:noFill/>
          <a:ln cap="rnd" cmpd="sng" w="28575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01" name="Google Shape;301;p40"/>
          <p:cNvCxnSpPr>
            <a:stCxn id="291" idx="2"/>
            <a:endCxn id="296" idx="0"/>
          </p:cNvCxnSpPr>
          <p:nvPr/>
        </p:nvCxnSpPr>
        <p:spPr>
          <a:xfrm>
            <a:off x="4330714" y="2957162"/>
            <a:ext cx="445800" cy="853500"/>
          </a:xfrm>
          <a:prstGeom prst="straightConnector1">
            <a:avLst/>
          </a:prstGeom>
          <a:noFill/>
          <a:ln cap="rnd" cmpd="sng" w="28575">
            <a:solidFill>
              <a:schemeClr val="accent3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02" name="Google Shape;302;p40"/>
          <p:cNvCxnSpPr>
            <a:stCxn id="291" idx="2"/>
            <a:endCxn id="290" idx="0"/>
          </p:cNvCxnSpPr>
          <p:nvPr/>
        </p:nvCxnSpPr>
        <p:spPr>
          <a:xfrm>
            <a:off x="4330714" y="2957162"/>
            <a:ext cx="2400300" cy="393900"/>
          </a:xfrm>
          <a:prstGeom prst="straightConnector1">
            <a:avLst/>
          </a:prstGeom>
          <a:noFill/>
          <a:ln cap="rnd" cmpd="sng" w="28575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/>
          <p:nvPr/>
        </p:nvSpPr>
        <p:spPr>
          <a:xfrm>
            <a:off x="6204113" y="897564"/>
            <a:ext cx="138548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FFFDF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8" name="Google Shape;308;p41"/>
          <p:cNvSpPr/>
          <p:nvPr/>
        </p:nvSpPr>
        <p:spPr>
          <a:xfrm>
            <a:off x="0" y="0"/>
            <a:ext cx="9111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FD1A2"/>
                </a:solidFill>
                <a:latin typeface="Verdana"/>
                <a:ea typeface="Verdana"/>
                <a:cs typeface="Verdana"/>
                <a:sym typeface="Verdana"/>
              </a:rPr>
              <a:t>Проблемное задание 2:</a:t>
            </a:r>
            <a:endParaRPr b="1" sz="4100">
              <a:solidFill>
                <a:srgbClr val="FFD1A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9" name="Google Shape;309;p41"/>
          <p:cNvSpPr/>
          <p:nvPr/>
        </p:nvSpPr>
        <p:spPr>
          <a:xfrm>
            <a:off x="845586" y="894500"/>
            <a:ext cx="7506833" cy="31854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00A6A6"/>
                </a:solidFill>
                <a:latin typeface="Verdana"/>
                <a:ea typeface="Verdana"/>
                <a:cs typeface="Verdana"/>
                <a:sym typeface="Verdana"/>
              </a:rPr>
              <a:t>Составьте схему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«Основные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идеи эпохи </a:t>
            </a:r>
            <a:endParaRPr b="1" sz="4100">
              <a:solidFill>
                <a:srgbClr val="6A28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просвещения»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Стр.86</a:t>
            </a:r>
            <a:endParaRPr b="1" sz="4100">
              <a:solidFill>
                <a:srgbClr val="6A28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 txBox="1"/>
          <p:nvPr/>
        </p:nvSpPr>
        <p:spPr>
          <a:xfrm>
            <a:off x="3923929" y="2355726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5" name="Google Shape;315;p42"/>
          <p:cNvSpPr/>
          <p:nvPr/>
        </p:nvSpPr>
        <p:spPr>
          <a:xfrm>
            <a:off x="3484267" y="1869673"/>
            <a:ext cx="2072331" cy="996017"/>
          </a:xfrm>
          <a:prstGeom prst="roundRect">
            <a:avLst>
              <a:gd fmla="val 16667" name="adj"/>
            </a:avLst>
          </a:prstGeom>
          <a:solidFill>
            <a:srgbClr val="CC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Основные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идеи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Просвещения</a:t>
            </a:r>
            <a:endParaRPr b="1" sz="180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6" name="Google Shape;316;p42"/>
          <p:cNvSpPr/>
          <p:nvPr/>
        </p:nvSpPr>
        <p:spPr>
          <a:xfrm>
            <a:off x="5814139" y="302024"/>
            <a:ext cx="1957636" cy="99601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DFDFD"/>
              </a:gs>
              <a:gs pos="100000">
                <a:srgbClr val="DEDEDE"/>
              </a:gs>
            </a:gsLst>
            <a:lin ang="5400000" scaled="0"/>
          </a:gradFill>
          <a:ln cap="rnd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Решающая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роль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образования</a:t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7" name="Google Shape;317;p42"/>
          <p:cNvSpPr/>
          <p:nvPr/>
        </p:nvSpPr>
        <p:spPr>
          <a:xfrm>
            <a:off x="1277634" y="169241"/>
            <a:ext cx="1775535" cy="130248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8F5"/>
              </a:gs>
              <a:gs pos="100000">
                <a:srgbClr val="FFD0B5"/>
              </a:gs>
            </a:gsLst>
            <a:lin ang="5400000" scaled="0"/>
          </a:gradFill>
          <a:ln cap="rnd" cmpd="sng" w="127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Вера в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творческие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силы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человека</a:t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8" name="Google Shape;318;p42"/>
          <p:cNvSpPr/>
          <p:nvPr/>
        </p:nvSpPr>
        <p:spPr>
          <a:xfrm>
            <a:off x="2357754" y="3975805"/>
            <a:ext cx="2451569" cy="99601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CFFFF"/>
              </a:gs>
              <a:gs pos="100000">
                <a:srgbClr val="5AFFFF"/>
              </a:gs>
            </a:gsLst>
            <a:lin ang="5400000" scaled="0"/>
          </a:gradFill>
          <a:ln cap="rnd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Критика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существующего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строя</a:t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9" name="Google Shape;319;p42"/>
          <p:cNvSpPr/>
          <p:nvPr/>
        </p:nvSpPr>
        <p:spPr>
          <a:xfrm>
            <a:off x="1225707" y="2642108"/>
            <a:ext cx="1708571" cy="99601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5F5FF"/>
              </a:gs>
              <a:gs pos="100000">
                <a:srgbClr val="B5B5FF"/>
              </a:gs>
            </a:gsLst>
            <a:lin ang="5400000" scaled="0"/>
          </a:gradFill>
          <a:ln cap="rnd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Равенство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всех перед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законом</a:t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0" name="Google Shape;320;p42"/>
          <p:cNvSpPr/>
          <p:nvPr/>
        </p:nvSpPr>
        <p:spPr>
          <a:xfrm>
            <a:off x="3702993" y="455257"/>
            <a:ext cx="1634879" cy="68955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rnd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Вера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прогресс</a:t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1" name="Google Shape;321;p42"/>
          <p:cNvSpPr/>
          <p:nvPr/>
        </p:nvSpPr>
        <p:spPr>
          <a:xfrm>
            <a:off x="5112061" y="3362158"/>
            <a:ext cx="2539198" cy="160895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Свобода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Благосостояние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Счастье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Мир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Веротерпимость </a:t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22" name="Google Shape;322;p42"/>
          <p:cNvCxnSpPr>
            <a:stCxn id="315" idx="0"/>
          </p:cNvCxnSpPr>
          <p:nvPr/>
        </p:nvCxnSpPr>
        <p:spPr>
          <a:xfrm rot="10800000">
            <a:off x="3053132" y="1383673"/>
            <a:ext cx="1467300" cy="486000"/>
          </a:xfrm>
          <a:prstGeom prst="straightConnector1">
            <a:avLst/>
          </a:prstGeom>
          <a:noFill/>
          <a:ln cap="rnd" cmpd="sng" w="28575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23" name="Google Shape;323;p42"/>
          <p:cNvCxnSpPr>
            <a:stCxn id="315" idx="0"/>
          </p:cNvCxnSpPr>
          <p:nvPr/>
        </p:nvCxnSpPr>
        <p:spPr>
          <a:xfrm rot="10800000">
            <a:off x="4520432" y="1144873"/>
            <a:ext cx="0" cy="724800"/>
          </a:xfrm>
          <a:prstGeom prst="straightConnector1">
            <a:avLst/>
          </a:prstGeom>
          <a:noFill/>
          <a:ln cap="rnd" cmpd="sng" w="28575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24" name="Google Shape;324;p42"/>
          <p:cNvCxnSpPr>
            <a:stCxn id="315" idx="0"/>
          </p:cNvCxnSpPr>
          <p:nvPr/>
        </p:nvCxnSpPr>
        <p:spPr>
          <a:xfrm flipH="1" rot="10800000">
            <a:off x="4520432" y="1221673"/>
            <a:ext cx="1293900" cy="648000"/>
          </a:xfrm>
          <a:prstGeom prst="straightConnector1">
            <a:avLst/>
          </a:prstGeom>
          <a:noFill/>
          <a:ln cap="rnd" cmpd="sng" w="28575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25" name="Google Shape;325;p42"/>
          <p:cNvCxnSpPr>
            <a:stCxn id="315" idx="2"/>
          </p:cNvCxnSpPr>
          <p:nvPr/>
        </p:nvCxnSpPr>
        <p:spPr>
          <a:xfrm>
            <a:off x="4520432" y="2865690"/>
            <a:ext cx="915900" cy="496500"/>
          </a:xfrm>
          <a:prstGeom prst="straightConnector1">
            <a:avLst/>
          </a:prstGeom>
          <a:noFill/>
          <a:ln cap="rnd" cmpd="sng" w="28575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26" name="Google Shape;326;p42"/>
          <p:cNvCxnSpPr>
            <a:stCxn id="315" idx="2"/>
            <a:endCxn id="318" idx="0"/>
          </p:cNvCxnSpPr>
          <p:nvPr/>
        </p:nvCxnSpPr>
        <p:spPr>
          <a:xfrm flipH="1">
            <a:off x="3583532" y="2865690"/>
            <a:ext cx="936900" cy="1110000"/>
          </a:xfrm>
          <a:prstGeom prst="straightConnector1">
            <a:avLst/>
          </a:prstGeom>
          <a:noFill/>
          <a:ln cap="rnd" cmpd="sng" w="28575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27" name="Google Shape;327;p42"/>
          <p:cNvCxnSpPr>
            <a:stCxn id="315" idx="2"/>
            <a:endCxn id="319" idx="3"/>
          </p:cNvCxnSpPr>
          <p:nvPr/>
        </p:nvCxnSpPr>
        <p:spPr>
          <a:xfrm flipH="1">
            <a:off x="2934332" y="2865690"/>
            <a:ext cx="1586100" cy="274500"/>
          </a:xfrm>
          <a:prstGeom prst="straightConnector1">
            <a:avLst/>
          </a:prstGeom>
          <a:noFill/>
          <a:ln cap="rnd" cmpd="sng" w="28575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"/>
          <p:cNvSpPr/>
          <p:nvPr/>
        </p:nvSpPr>
        <p:spPr>
          <a:xfrm>
            <a:off x="2293197" y="0"/>
            <a:ext cx="4557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Выясните:</a:t>
            </a:r>
            <a:endParaRPr b="1" sz="360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3" name="Google Shape;333;p43"/>
          <p:cNvSpPr txBox="1"/>
          <p:nvPr/>
        </p:nvSpPr>
        <p:spPr>
          <a:xfrm>
            <a:off x="253900" y="692400"/>
            <a:ext cx="8763600" cy="3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DFB"/>
                </a:solidFill>
                <a:latin typeface="Verdana"/>
                <a:ea typeface="Verdana"/>
                <a:cs typeface="Verdana"/>
                <a:sym typeface="Verdana"/>
              </a:rPr>
              <a:t>1 группа – особенности английского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DFB"/>
                </a:solidFill>
                <a:latin typeface="Verdana"/>
                <a:ea typeface="Verdana"/>
                <a:cs typeface="Verdana"/>
                <a:sym typeface="Verdana"/>
              </a:rPr>
              <a:t> Просвещения;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D1A2"/>
                </a:solidFill>
                <a:latin typeface="Verdana"/>
                <a:ea typeface="Verdana"/>
                <a:cs typeface="Verdana"/>
                <a:sym typeface="Verdana"/>
              </a:rPr>
              <a:t> Особенности взглядов  французских просветителей: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D1A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ru" sz="2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 группа - Монтескьё,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D1A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ru" sz="21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3 группа - Вольтера,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D1A2"/>
                </a:solidFill>
                <a:latin typeface="Verdana"/>
                <a:ea typeface="Verdana"/>
                <a:cs typeface="Verdana"/>
                <a:sym typeface="Verdana"/>
              </a:rPr>
              <a:t> 4 группа - Жан Жака Руссо,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D1A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ru" sz="21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5 группа - Дени Дидро;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A6A6"/>
                </a:solidFill>
                <a:latin typeface="Verdana"/>
                <a:ea typeface="Verdana"/>
                <a:cs typeface="Verdana"/>
                <a:sym typeface="Verdana"/>
              </a:rPr>
              <a:t> 6 группа – природу просвещённого абсолютизма;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F66"/>
                </a:solidFill>
                <a:latin typeface="Verdana"/>
                <a:ea typeface="Verdana"/>
                <a:cs typeface="Verdana"/>
                <a:sym typeface="Verdana"/>
              </a:rPr>
              <a:t> 7 группа - черты просвещённого абсолютизма;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F6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ru" sz="2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8 группа - за что и против чего выступали просветители;</a:t>
            </a:r>
            <a:endParaRPr sz="1100"/>
          </a:p>
          <a:p>
            <a:pPr indent="-1016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t/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4"/>
          <p:cNvSpPr txBox="1"/>
          <p:nvPr>
            <p:ph type="title"/>
          </p:nvPr>
        </p:nvSpPr>
        <p:spPr>
          <a:xfrm>
            <a:off x="1211863" y="370182"/>
            <a:ext cx="1901975" cy="69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Verdana"/>
              <a:buNone/>
            </a:pPr>
            <a:r>
              <a:rPr lang="ru" sz="3300"/>
              <a:t>Джон </a:t>
            </a:r>
            <a:br>
              <a:rPr lang="ru" sz="3300"/>
            </a:br>
            <a:r>
              <a:rPr lang="ru" sz="3300"/>
              <a:t>Локк</a:t>
            </a:r>
            <a:endParaRPr/>
          </a:p>
        </p:txBody>
      </p:sp>
      <p:sp>
        <p:nvSpPr>
          <p:cNvPr id="339" name="Google Shape;339;p44"/>
          <p:cNvSpPr txBox="1"/>
          <p:nvPr/>
        </p:nvSpPr>
        <p:spPr>
          <a:xfrm>
            <a:off x="3694291" y="87475"/>
            <a:ext cx="4306708" cy="547072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AutoNum type="arabicPeriod"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Все люди от природы равны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и отличаются лишь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умственным развитием;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2. Общественное неравенство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объясняется рождением и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воспитанием в различной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социальной среде;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AutoNum type="arabicPeriod" startAt="3"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Государство возникло в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результате общественного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договора, чтобы сохранить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свободу и безопасность;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4. Создатель учения о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разделении властей на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законодательную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и исполнительную;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40" name="Google Shape;34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383618"/>
            <a:ext cx="2186862" cy="2430270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cxnSp>
        <p:nvCxnSpPr>
          <p:cNvPr id="341" name="Google Shape;341;p44"/>
          <p:cNvCxnSpPr>
            <a:stCxn id="340" idx="6"/>
          </p:cNvCxnSpPr>
          <p:nvPr/>
        </p:nvCxnSpPr>
        <p:spPr>
          <a:xfrm flipH="1" rot="10800000">
            <a:off x="3329862" y="573453"/>
            <a:ext cx="364500" cy="2025300"/>
          </a:xfrm>
          <a:prstGeom prst="straightConnector1">
            <a:avLst/>
          </a:prstGeom>
          <a:noFill/>
          <a:ln cap="rnd" cmpd="sng" w="28575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42" name="Google Shape;342;p44"/>
          <p:cNvCxnSpPr>
            <a:stCxn id="340" idx="6"/>
          </p:cNvCxnSpPr>
          <p:nvPr/>
        </p:nvCxnSpPr>
        <p:spPr>
          <a:xfrm flipH="1" rot="10800000">
            <a:off x="3329862" y="1869753"/>
            <a:ext cx="486000" cy="729000"/>
          </a:xfrm>
          <a:prstGeom prst="straightConnector1">
            <a:avLst/>
          </a:prstGeom>
          <a:noFill/>
          <a:ln cap="rnd" cmpd="sng" w="28575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43" name="Google Shape;343;p44"/>
          <p:cNvCxnSpPr>
            <a:stCxn id="340" idx="6"/>
          </p:cNvCxnSpPr>
          <p:nvPr/>
        </p:nvCxnSpPr>
        <p:spPr>
          <a:xfrm>
            <a:off x="3329862" y="2598753"/>
            <a:ext cx="364500" cy="783000"/>
          </a:xfrm>
          <a:prstGeom prst="straightConnector1">
            <a:avLst/>
          </a:prstGeom>
          <a:noFill/>
          <a:ln cap="rnd" cmpd="sng" w="28575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44" name="Google Shape;344;p44"/>
          <p:cNvCxnSpPr>
            <a:stCxn id="340" idx="6"/>
          </p:cNvCxnSpPr>
          <p:nvPr/>
        </p:nvCxnSpPr>
        <p:spPr>
          <a:xfrm>
            <a:off x="3329862" y="2598753"/>
            <a:ext cx="364500" cy="2025300"/>
          </a:xfrm>
          <a:prstGeom prst="straightConnector1">
            <a:avLst/>
          </a:prstGeom>
          <a:noFill/>
          <a:ln cap="rnd" cmpd="sng" w="28575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9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9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9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9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9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9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"/>
          <p:cNvSpPr txBox="1"/>
          <p:nvPr>
            <p:ph type="title"/>
          </p:nvPr>
        </p:nvSpPr>
        <p:spPr>
          <a:xfrm>
            <a:off x="4904082" y="789552"/>
            <a:ext cx="2870076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</a:pPr>
            <a:r>
              <a:rPr lang="ru" sz="3000"/>
              <a:t>Шарль Луи </a:t>
            </a:r>
            <a:br>
              <a:rPr lang="ru" sz="3000"/>
            </a:br>
            <a:r>
              <a:rPr lang="ru" sz="3000"/>
              <a:t>де Секонда </a:t>
            </a:r>
            <a:br>
              <a:rPr lang="ru" sz="3000"/>
            </a:br>
            <a:r>
              <a:rPr lang="ru" sz="3000"/>
              <a:t>барон </a:t>
            </a:r>
            <a:br>
              <a:rPr lang="ru" sz="3000"/>
            </a:br>
            <a:r>
              <a:rPr lang="ru" sz="3000"/>
              <a:t>де Монтескьё</a:t>
            </a:r>
            <a:br>
              <a:rPr lang="ru" sz="3000"/>
            </a:br>
            <a:endParaRPr sz="3000"/>
          </a:p>
        </p:txBody>
      </p:sp>
      <p:sp>
        <p:nvSpPr>
          <p:cNvPr id="350" name="Google Shape;350;p45"/>
          <p:cNvSpPr txBox="1"/>
          <p:nvPr>
            <p:ph idx="1" type="body"/>
          </p:nvPr>
        </p:nvSpPr>
        <p:spPr>
          <a:xfrm>
            <a:off x="1277634" y="1005576"/>
            <a:ext cx="3244974" cy="30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🞇"/>
            </a:pPr>
            <a:r>
              <a:rPr b="1" lang="ru" sz="1800"/>
              <a:t>Против деспотизма</a:t>
            </a:r>
            <a:endParaRPr/>
          </a:p>
          <a:p>
            <a:pPr indent="-13970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/>
          </a:p>
          <a:p>
            <a:pPr indent="-25400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🞇"/>
            </a:pPr>
            <a:r>
              <a:rPr b="1" lang="ru" sz="1800"/>
              <a:t>Свобода в рамках закона</a:t>
            </a:r>
            <a:endParaRPr/>
          </a:p>
          <a:p>
            <a:pPr indent="-13970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/>
          </a:p>
          <a:p>
            <a:pPr indent="-25400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🞇"/>
            </a:pPr>
            <a:r>
              <a:rPr b="1" lang="ru" sz="1800"/>
              <a:t>Защита личности от произвола властей</a:t>
            </a:r>
            <a:endParaRPr/>
          </a:p>
          <a:p>
            <a:pPr indent="-13970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/>
          </a:p>
          <a:p>
            <a:pPr indent="-254000" lvl="0" marL="2540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🞇"/>
            </a:pPr>
            <a:r>
              <a:rPr b="1" lang="ru" sz="1800"/>
              <a:t>Разделение властей: Законодательная, исполнительная, </a:t>
            </a:r>
            <a:r>
              <a:rPr b="1" lang="ru" sz="2100"/>
              <a:t>судебная</a:t>
            </a:r>
            <a:endParaRPr/>
          </a:p>
        </p:txBody>
      </p:sp>
      <p:pic>
        <p:nvPicPr>
          <p:cNvPr descr="Файл:Montesquieu 1.png" id="351" name="Google Shape;351;p4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4078" y="2085696"/>
            <a:ext cx="2500080" cy="3000096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cxnSp>
        <p:nvCxnSpPr>
          <p:cNvPr id="352" name="Google Shape;352;p45"/>
          <p:cNvCxnSpPr>
            <a:stCxn id="351" idx="2"/>
          </p:cNvCxnSpPr>
          <p:nvPr/>
        </p:nvCxnSpPr>
        <p:spPr>
          <a:xfrm rot="10800000">
            <a:off x="4193778" y="843744"/>
            <a:ext cx="1080300" cy="2742000"/>
          </a:xfrm>
          <a:prstGeom prst="straightConnector1">
            <a:avLst/>
          </a:prstGeom>
          <a:noFill/>
          <a:ln cap="rnd" cmpd="sng" w="28575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53" name="Google Shape;353;p45"/>
          <p:cNvCxnSpPr>
            <a:stCxn id="351" idx="2"/>
          </p:cNvCxnSpPr>
          <p:nvPr/>
        </p:nvCxnSpPr>
        <p:spPr>
          <a:xfrm rot="10800000">
            <a:off x="3869778" y="1653744"/>
            <a:ext cx="1404300" cy="1932000"/>
          </a:xfrm>
          <a:prstGeom prst="straightConnector1">
            <a:avLst/>
          </a:prstGeom>
          <a:noFill/>
          <a:ln cap="rnd" cmpd="sng" w="28575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54" name="Google Shape;354;p45"/>
          <p:cNvCxnSpPr>
            <a:stCxn id="351" idx="2"/>
          </p:cNvCxnSpPr>
          <p:nvPr/>
        </p:nvCxnSpPr>
        <p:spPr>
          <a:xfrm rot="10800000">
            <a:off x="4139778" y="2733744"/>
            <a:ext cx="1134300" cy="852000"/>
          </a:xfrm>
          <a:prstGeom prst="straightConnector1">
            <a:avLst/>
          </a:prstGeom>
          <a:noFill/>
          <a:ln cap="rnd" cmpd="sng" w="28575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55" name="Google Shape;355;p45"/>
          <p:cNvCxnSpPr>
            <a:stCxn id="351" idx="2"/>
          </p:cNvCxnSpPr>
          <p:nvPr/>
        </p:nvCxnSpPr>
        <p:spPr>
          <a:xfrm flipH="1">
            <a:off x="3869778" y="3585744"/>
            <a:ext cx="1404300" cy="390300"/>
          </a:xfrm>
          <a:prstGeom prst="straightConnector1">
            <a:avLst/>
          </a:prstGeom>
          <a:noFill/>
          <a:ln cap="rnd" cmpd="sng" w="28575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6"/>
          <p:cNvSpPr txBox="1"/>
          <p:nvPr>
            <p:ph type="title"/>
          </p:nvPr>
        </p:nvSpPr>
        <p:spPr>
          <a:xfrm>
            <a:off x="4355976" y="303498"/>
            <a:ext cx="3464142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</a:pPr>
            <a:r>
              <a:rPr lang="ru" sz="3000"/>
              <a:t>Франсуа Мари</a:t>
            </a:r>
            <a:br>
              <a:rPr lang="ru" sz="3000"/>
            </a:br>
            <a:r>
              <a:rPr lang="ru" sz="3000"/>
              <a:t> Аруэ (Вольтер)</a:t>
            </a:r>
            <a:br>
              <a:rPr lang="ru" sz="3000"/>
            </a:br>
            <a:endParaRPr sz="3000"/>
          </a:p>
        </p:txBody>
      </p:sp>
      <p:sp>
        <p:nvSpPr>
          <p:cNvPr id="361" name="Google Shape;361;p46"/>
          <p:cNvSpPr txBox="1"/>
          <p:nvPr>
            <p:ph idx="1" type="body"/>
          </p:nvPr>
        </p:nvSpPr>
        <p:spPr>
          <a:xfrm>
            <a:off x="1223628" y="1113588"/>
            <a:ext cx="3294366" cy="30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54000" lvl="0" marL="254000" rtl="0" algn="l">
              <a:spcBef>
                <a:spcPts val="0"/>
              </a:spcBef>
              <a:spcAft>
                <a:spcPts val="0"/>
              </a:spcAft>
              <a:buSzPts val="1800"/>
              <a:buChar char="🞇"/>
            </a:pPr>
            <a:r>
              <a:rPr b="1" lang="ru" sz="1800"/>
              <a:t>Против деспотизма и феодальных порядков</a:t>
            </a:r>
            <a:endParaRPr/>
          </a:p>
          <a:p>
            <a:pPr indent="-139700" lvl="0" marL="254000" rtl="0" algn="l"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/>
          </a:p>
          <a:p>
            <a:pPr indent="-254000" lvl="0" marL="254000" rtl="0" algn="l">
              <a:spcBef>
                <a:spcPts val="800"/>
              </a:spcBef>
              <a:spcAft>
                <a:spcPts val="0"/>
              </a:spcAft>
              <a:buSzPts val="1800"/>
              <a:buChar char="🞇"/>
            </a:pPr>
            <a:r>
              <a:rPr b="1" lang="ru" sz="1800"/>
              <a:t>Свобода, равенство, собственность</a:t>
            </a:r>
            <a:endParaRPr/>
          </a:p>
          <a:p>
            <a:pPr indent="-139700" lvl="0" marL="254000" rtl="0" algn="l"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/>
          </a:p>
          <a:p>
            <a:pPr indent="-254000" lvl="0" marL="254000" rtl="0" algn="l">
              <a:spcBef>
                <a:spcPts val="800"/>
              </a:spcBef>
              <a:spcAft>
                <a:spcPts val="0"/>
              </a:spcAft>
              <a:buSzPts val="1800"/>
              <a:buChar char="🞇"/>
            </a:pPr>
            <a:r>
              <a:rPr b="1" lang="ru" sz="1800"/>
              <a:t>За просвещённого монарха</a:t>
            </a:r>
            <a:endParaRPr/>
          </a:p>
          <a:p>
            <a:pPr indent="-139700" lvl="0" marL="254000" rtl="0" algn="l"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/>
          </a:p>
          <a:p>
            <a:pPr indent="-254000" lvl="0" marL="254000" rtl="0" algn="l">
              <a:spcBef>
                <a:spcPts val="800"/>
              </a:spcBef>
              <a:spcAft>
                <a:spcPts val="0"/>
              </a:spcAft>
              <a:buSzPts val="1800"/>
              <a:buChar char="🞇"/>
            </a:pPr>
            <a:r>
              <a:rPr b="1" lang="ru" sz="1800"/>
              <a:t>Резкая критика церкви, но не религии</a:t>
            </a:r>
            <a:endParaRPr/>
          </a:p>
        </p:txBody>
      </p:sp>
      <p:pic>
        <p:nvPicPr>
          <p:cNvPr descr="Файл:Voltaire.jpg" id="362" name="Google Shape;362;p46">
            <a:hlinkClick r:id="rId3"/>
          </p:cNvPr>
          <p:cNvPicPr preferRelativeResize="0"/>
          <p:nvPr>
            <p:ph idx="2" type="clipArt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1" y="1428750"/>
            <a:ext cx="2884885" cy="3257550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cxnSp>
        <p:nvCxnSpPr>
          <p:cNvPr id="363" name="Google Shape;363;p46"/>
          <p:cNvCxnSpPr>
            <a:stCxn id="362" idx="2"/>
          </p:cNvCxnSpPr>
          <p:nvPr/>
        </p:nvCxnSpPr>
        <p:spPr>
          <a:xfrm rot="10800000">
            <a:off x="3924001" y="897525"/>
            <a:ext cx="838500" cy="216000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64" name="Google Shape;364;p46"/>
          <p:cNvCxnSpPr>
            <a:stCxn id="362" idx="2"/>
          </p:cNvCxnSpPr>
          <p:nvPr/>
        </p:nvCxnSpPr>
        <p:spPr>
          <a:xfrm rot="10800000">
            <a:off x="3546001" y="2301825"/>
            <a:ext cx="1216500" cy="75570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65" name="Google Shape;365;p46"/>
          <p:cNvCxnSpPr>
            <a:stCxn id="362" idx="2"/>
          </p:cNvCxnSpPr>
          <p:nvPr/>
        </p:nvCxnSpPr>
        <p:spPr>
          <a:xfrm flipH="1">
            <a:off x="2789701" y="3057525"/>
            <a:ext cx="1972800" cy="27030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66" name="Google Shape;366;p46"/>
          <p:cNvCxnSpPr>
            <a:stCxn id="362" idx="2"/>
          </p:cNvCxnSpPr>
          <p:nvPr/>
        </p:nvCxnSpPr>
        <p:spPr>
          <a:xfrm flipH="1">
            <a:off x="3546001" y="3057525"/>
            <a:ext cx="1216500" cy="135060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/>
          <p:nvPr/>
        </p:nvSpPr>
        <p:spPr>
          <a:xfrm>
            <a:off x="1385646" y="573528"/>
            <a:ext cx="6258877" cy="31854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FD1A2"/>
                </a:solidFill>
                <a:latin typeface="Verdana"/>
                <a:ea typeface="Verdana"/>
                <a:cs typeface="Verdana"/>
                <a:sym typeface="Verdana"/>
              </a:rPr>
              <a:t>Домашнее задание: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00A6A6"/>
                </a:solidFill>
                <a:latin typeface="Constantia"/>
                <a:ea typeface="Constantia"/>
                <a:cs typeface="Constantia"/>
                <a:sym typeface="Constantia"/>
              </a:rPr>
              <a:t>§ 14,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00A6A6"/>
                </a:solidFill>
                <a:latin typeface="Constantia"/>
                <a:ea typeface="Constantia"/>
                <a:cs typeface="Constantia"/>
                <a:sym typeface="Constantia"/>
              </a:rPr>
              <a:t>вопросы и задания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00A6A6"/>
                </a:solidFill>
                <a:latin typeface="Constantia"/>
                <a:ea typeface="Constantia"/>
                <a:cs typeface="Constantia"/>
                <a:sym typeface="Constantia"/>
              </a:rPr>
              <a:t>Стр.91.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00A6A6"/>
                </a:solidFill>
                <a:latin typeface="Constantia"/>
                <a:ea typeface="Constantia"/>
                <a:cs typeface="Constantia"/>
                <a:sym typeface="Constantia"/>
              </a:rPr>
              <a:t>Задания урока 20 в ЭТ</a:t>
            </a:r>
            <a:endParaRPr b="1" sz="4100">
              <a:solidFill>
                <a:srgbClr val="00A6A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7"/>
          <p:cNvSpPr txBox="1"/>
          <p:nvPr>
            <p:ph type="title"/>
          </p:nvPr>
        </p:nvSpPr>
        <p:spPr>
          <a:xfrm>
            <a:off x="4896036" y="303498"/>
            <a:ext cx="293184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</a:pPr>
            <a:r>
              <a:rPr lang="ru" sz="3000"/>
              <a:t>Жан Жак Руссо</a:t>
            </a:r>
            <a:br>
              <a:rPr lang="ru" sz="3000"/>
            </a:br>
            <a:endParaRPr sz="3000"/>
          </a:p>
        </p:txBody>
      </p:sp>
      <p:sp>
        <p:nvSpPr>
          <p:cNvPr id="372" name="Google Shape;372;p47"/>
          <p:cNvSpPr txBox="1"/>
          <p:nvPr>
            <p:ph idx="1" type="body"/>
          </p:nvPr>
        </p:nvSpPr>
        <p:spPr>
          <a:xfrm>
            <a:off x="1143000" y="1135038"/>
            <a:ext cx="396906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54000" lvl="0" marL="254000" rtl="0" algn="l">
              <a:spcBef>
                <a:spcPts val="0"/>
              </a:spcBef>
              <a:spcAft>
                <a:spcPts val="0"/>
              </a:spcAft>
              <a:buSzPts val="1800"/>
              <a:buChar char="🞇"/>
            </a:pPr>
            <a:r>
              <a:rPr b="1" lang="ru" sz="1800"/>
              <a:t>Ограничение частной собственности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/>
          </a:p>
          <a:p>
            <a:pPr indent="-254000" lvl="0" marL="254000" rtl="0" algn="l">
              <a:spcBef>
                <a:spcPts val="800"/>
              </a:spcBef>
              <a:spcAft>
                <a:spcPts val="0"/>
              </a:spcAft>
              <a:buSzPts val="1800"/>
              <a:buChar char="🞇"/>
            </a:pPr>
            <a:r>
              <a:rPr b="1" lang="ru" sz="1800"/>
              <a:t>Имущественное и социальное равенство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/>
          </a:p>
          <a:p>
            <a:pPr indent="-254000" lvl="0" marL="254000" rtl="0" algn="l">
              <a:spcBef>
                <a:spcPts val="800"/>
              </a:spcBef>
              <a:spcAft>
                <a:spcPts val="0"/>
              </a:spcAft>
              <a:buSzPts val="1800"/>
              <a:buChar char="🞇"/>
            </a:pPr>
            <a:r>
              <a:rPr b="1" lang="ru" sz="1800"/>
              <a:t>Власть в государстве должна принадлежать народу (демократическая республика)</a:t>
            </a:r>
            <a:endParaRPr/>
          </a:p>
        </p:txBody>
      </p:sp>
      <p:pic>
        <p:nvPicPr>
          <p:cNvPr descr="Файл:Jean-Jacques Rousseau (painted portrait).jpg" id="373" name="Google Shape;373;p4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6036" y="1113588"/>
            <a:ext cx="2806304" cy="3714750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cxnSp>
        <p:nvCxnSpPr>
          <p:cNvPr id="374" name="Google Shape;374;p47"/>
          <p:cNvCxnSpPr/>
          <p:nvPr/>
        </p:nvCxnSpPr>
        <p:spPr>
          <a:xfrm rot="10800000">
            <a:off x="3977934" y="1275606"/>
            <a:ext cx="918102" cy="1458162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75" name="Google Shape;375;p47"/>
          <p:cNvCxnSpPr/>
          <p:nvPr/>
        </p:nvCxnSpPr>
        <p:spPr>
          <a:xfrm rot="10800000">
            <a:off x="4517994" y="2625756"/>
            <a:ext cx="378042" cy="108012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76" name="Google Shape;376;p47"/>
          <p:cNvCxnSpPr/>
          <p:nvPr/>
        </p:nvCxnSpPr>
        <p:spPr>
          <a:xfrm flipH="1">
            <a:off x="4517994" y="2733768"/>
            <a:ext cx="378042" cy="1134126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8"/>
          <p:cNvSpPr txBox="1"/>
          <p:nvPr>
            <p:ph type="title"/>
          </p:nvPr>
        </p:nvSpPr>
        <p:spPr>
          <a:xfrm>
            <a:off x="5166066" y="296465"/>
            <a:ext cx="2708058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Verdana"/>
              <a:buNone/>
            </a:pPr>
            <a:r>
              <a:rPr lang="ru" sz="2700"/>
              <a:t>Дени Дидро         </a:t>
            </a:r>
            <a:endParaRPr sz="2700"/>
          </a:p>
        </p:txBody>
      </p:sp>
      <p:sp>
        <p:nvSpPr>
          <p:cNvPr id="382" name="Google Shape;382;p48"/>
          <p:cNvSpPr txBox="1"/>
          <p:nvPr>
            <p:ph idx="1" type="body"/>
          </p:nvPr>
        </p:nvSpPr>
        <p:spPr>
          <a:xfrm>
            <a:off x="1238486" y="1081594"/>
            <a:ext cx="3352986" cy="30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85000" lnSpcReduction="20000"/>
          </a:bodyPr>
          <a:lstStyle/>
          <a:p>
            <a:pPr indent="-253047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🞇"/>
            </a:pPr>
            <a:r>
              <a:rPr b="1" lang="ru" sz="2100"/>
              <a:t>Неотчуждаемость прав личности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100"/>
          </a:p>
          <a:p>
            <a:pPr indent="-253047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🞇"/>
            </a:pPr>
            <a:r>
              <a:rPr b="1" lang="ru" sz="2100"/>
              <a:t>Необходимость народного представительства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100"/>
          </a:p>
          <a:p>
            <a:pPr indent="-253047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🞇"/>
            </a:pPr>
            <a:r>
              <a:rPr b="1" lang="ru" sz="2100"/>
              <a:t>Ликвидация сословий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100"/>
          </a:p>
          <a:p>
            <a:pPr indent="-253047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🞇"/>
            </a:pPr>
            <a:r>
              <a:rPr b="1" lang="ru" sz="2100"/>
              <a:t>Критика церкви и королевского двора</a:t>
            </a:r>
            <a:endParaRPr/>
          </a:p>
        </p:txBody>
      </p:sp>
      <p:pic>
        <p:nvPicPr>
          <p:cNvPr id="383" name="Google Shape;383;p48"/>
          <p:cNvPicPr preferRelativeResize="0"/>
          <p:nvPr/>
        </p:nvPicPr>
        <p:blipFill rotWithShape="1">
          <a:blip r:embed="rId3">
            <a:alphaModFix/>
          </a:blip>
          <a:srcRect b="0" l="13502" r="12948" t="0"/>
          <a:stretch/>
        </p:blipFill>
        <p:spPr>
          <a:xfrm>
            <a:off x="4680013" y="1325166"/>
            <a:ext cx="3132347" cy="2704747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cxnSp>
        <p:nvCxnSpPr>
          <p:cNvPr id="384" name="Google Shape;384;p48"/>
          <p:cNvCxnSpPr>
            <a:stCxn id="383" idx="2"/>
          </p:cNvCxnSpPr>
          <p:nvPr/>
        </p:nvCxnSpPr>
        <p:spPr>
          <a:xfrm rot="10800000">
            <a:off x="3708013" y="1491639"/>
            <a:ext cx="972000" cy="1185900"/>
          </a:xfrm>
          <a:prstGeom prst="straightConnector1">
            <a:avLst/>
          </a:prstGeom>
          <a:noFill/>
          <a:ln cap="rnd" cmpd="sng" w="28575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85" name="Google Shape;385;p48"/>
          <p:cNvCxnSpPr>
            <a:stCxn id="383" idx="2"/>
          </p:cNvCxnSpPr>
          <p:nvPr/>
        </p:nvCxnSpPr>
        <p:spPr>
          <a:xfrm rot="10800000">
            <a:off x="4086013" y="2571639"/>
            <a:ext cx="594000" cy="105900"/>
          </a:xfrm>
          <a:prstGeom prst="straightConnector1">
            <a:avLst/>
          </a:prstGeom>
          <a:noFill/>
          <a:ln cap="rnd" cmpd="sng" w="28575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86" name="Google Shape;386;p48"/>
          <p:cNvCxnSpPr>
            <a:stCxn id="383" idx="2"/>
          </p:cNvCxnSpPr>
          <p:nvPr/>
        </p:nvCxnSpPr>
        <p:spPr>
          <a:xfrm flipH="1">
            <a:off x="3978013" y="2677539"/>
            <a:ext cx="702000" cy="326400"/>
          </a:xfrm>
          <a:prstGeom prst="straightConnector1">
            <a:avLst/>
          </a:prstGeom>
          <a:noFill/>
          <a:ln cap="rnd" cmpd="sng" w="28575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87" name="Google Shape;387;p48"/>
          <p:cNvCxnSpPr/>
          <p:nvPr/>
        </p:nvCxnSpPr>
        <p:spPr>
          <a:xfrm flipH="1">
            <a:off x="4301970" y="2677539"/>
            <a:ext cx="378042" cy="1190355"/>
          </a:xfrm>
          <a:prstGeom prst="straightConnector1">
            <a:avLst/>
          </a:prstGeom>
          <a:noFill/>
          <a:ln cap="rnd" cmpd="sng" w="28575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9"/>
          <p:cNvSpPr/>
          <p:nvPr/>
        </p:nvSpPr>
        <p:spPr>
          <a:xfrm>
            <a:off x="1132946" y="21145"/>
            <a:ext cx="7039427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FFFDFB"/>
                </a:solidFill>
                <a:latin typeface="Verdana"/>
                <a:ea typeface="Verdana"/>
                <a:cs typeface="Verdana"/>
                <a:sym typeface="Verdana"/>
              </a:rPr>
              <a:t>Просвещённый абсолютизм</a:t>
            </a:r>
            <a:endParaRPr b="1" sz="3300">
              <a:solidFill>
                <a:srgbClr val="FFFDF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93" name="Google Shape;39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3519" y="598225"/>
            <a:ext cx="1578063" cy="191764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4" name="Google Shape;39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6840" y="2625757"/>
            <a:ext cx="1674186" cy="20101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395" name="Google Shape;395;p49"/>
          <p:cNvSpPr txBox="1"/>
          <p:nvPr/>
        </p:nvSpPr>
        <p:spPr>
          <a:xfrm>
            <a:off x="2831026" y="598225"/>
            <a:ext cx="5488522" cy="505523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Отменена цензура, пытки,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запрещены ведовские процессы;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Ликвидирована крепостная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зависимость крестьян;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Все подданные равны перед судом;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Право занимать государственные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должности независимо от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происхождения;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Бесплатное начальное образование;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Открыты семинарии для подготовки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учителей;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397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96" name="Google Shape;396;p49"/>
          <p:cNvCxnSpPr>
            <a:stCxn id="393" idx="6"/>
          </p:cNvCxnSpPr>
          <p:nvPr/>
        </p:nvCxnSpPr>
        <p:spPr>
          <a:xfrm flipH="1" rot="10800000">
            <a:off x="2731582" y="897648"/>
            <a:ext cx="401100" cy="659400"/>
          </a:xfrm>
          <a:prstGeom prst="straightConnector1">
            <a:avLst/>
          </a:prstGeom>
          <a:noFill/>
          <a:ln cap="rnd" cmpd="sng" w="28575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97" name="Google Shape;397;p49"/>
          <p:cNvCxnSpPr/>
          <p:nvPr/>
        </p:nvCxnSpPr>
        <p:spPr>
          <a:xfrm>
            <a:off x="2731583" y="3544975"/>
            <a:ext cx="401120" cy="1090954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98" name="Google Shape;398;p49"/>
          <p:cNvCxnSpPr/>
          <p:nvPr/>
        </p:nvCxnSpPr>
        <p:spPr>
          <a:xfrm>
            <a:off x="2731583" y="3489852"/>
            <a:ext cx="598280" cy="486054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399" name="Google Shape;399;p49"/>
          <p:cNvCxnSpPr/>
          <p:nvPr/>
        </p:nvCxnSpPr>
        <p:spPr>
          <a:xfrm flipH="1" rot="10800000">
            <a:off x="2731583" y="3125840"/>
            <a:ext cx="490268" cy="364013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400" name="Google Shape;400;p49"/>
          <p:cNvCxnSpPr/>
          <p:nvPr/>
        </p:nvCxnSpPr>
        <p:spPr>
          <a:xfrm flipH="1" rot="10800000">
            <a:off x="2731583" y="2463739"/>
            <a:ext cx="490268" cy="1026115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401" name="Google Shape;401;p49"/>
          <p:cNvCxnSpPr/>
          <p:nvPr/>
        </p:nvCxnSpPr>
        <p:spPr>
          <a:xfrm flipH="1" rot="10800000">
            <a:off x="2731583" y="1761660"/>
            <a:ext cx="245134" cy="1728192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0"/>
          <p:cNvSpPr txBox="1"/>
          <p:nvPr>
            <p:ph type="title"/>
          </p:nvPr>
        </p:nvSpPr>
        <p:spPr>
          <a:xfrm>
            <a:off x="1223628" y="204376"/>
            <a:ext cx="6642738" cy="69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6FFFF"/>
              </a:buClr>
              <a:buSzPts val="3600"/>
              <a:buFont typeface="Georgia"/>
              <a:buNone/>
            </a:pPr>
            <a:r>
              <a:rPr b="1" lang="ru" sz="3600">
                <a:solidFill>
                  <a:srgbClr val="46FFFF"/>
                </a:solidFill>
                <a:latin typeface="Georgia"/>
                <a:ea typeface="Georgia"/>
                <a:cs typeface="Georgia"/>
                <a:sym typeface="Georgia"/>
              </a:rPr>
              <a:t>Просветители выступали</a:t>
            </a:r>
            <a:endParaRPr/>
          </a:p>
        </p:txBody>
      </p:sp>
      <p:sp>
        <p:nvSpPr>
          <p:cNvPr id="407" name="Google Shape;407;p50"/>
          <p:cNvSpPr txBox="1"/>
          <p:nvPr/>
        </p:nvSpPr>
        <p:spPr>
          <a:xfrm>
            <a:off x="575556" y="1761660"/>
            <a:ext cx="3374994" cy="24699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Против:</a:t>
            </a:r>
            <a:endParaRPr sz="1100"/>
          </a:p>
          <a:p>
            <a:pPr indent="-1905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Noto Sans Symbols"/>
              <a:buChar char="🖎"/>
            </a:pPr>
            <a:r>
              <a:rPr b="1" lang="ru" sz="30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невежества</a:t>
            </a:r>
            <a:endParaRPr sz="1100"/>
          </a:p>
          <a:p>
            <a:pPr indent="-1905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Noto Sans Symbols"/>
              <a:buChar char="🖎"/>
            </a:pPr>
            <a:r>
              <a:rPr b="1" lang="ru" sz="30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мракобесия</a:t>
            </a:r>
            <a:endParaRPr sz="1100"/>
          </a:p>
          <a:p>
            <a:pPr indent="-1905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Noto Sans Symbols"/>
              <a:buChar char="🖎"/>
            </a:pPr>
            <a:r>
              <a:rPr b="1" lang="ru" sz="30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религиозного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Noto Sans Symbols"/>
              <a:buNone/>
            </a:pPr>
            <a:r>
              <a:rPr b="1" lang="ru" sz="30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  фанатизма </a:t>
            </a:r>
            <a:endParaRPr b="1" sz="3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8" name="Google Shape;408;p50"/>
          <p:cNvSpPr txBox="1"/>
          <p:nvPr/>
        </p:nvSpPr>
        <p:spPr>
          <a:xfrm>
            <a:off x="4085946" y="1692049"/>
            <a:ext cx="4860540" cy="29315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E99"/>
              </a:buClr>
              <a:buSzPts val="3000"/>
              <a:buFont typeface="Noto Sans Symbols"/>
              <a:buNone/>
            </a:pPr>
            <a:r>
              <a:rPr lang="ru" sz="3000">
                <a:solidFill>
                  <a:srgbClr val="FFFE99"/>
                </a:solidFill>
                <a:latin typeface="Georgia"/>
                <a:ea typeface="Georgia"/>
                <a:cs typeface="Georgia"/>
                <a:sym typeface="Georgia"/>
              </a:rPr>
              <a:t>         </a:t>
            </a:r>
            <a:r>
              <a:rPr lang="ru" sz="3600">
                <a:solidFill>
                  <a:srgbClr val="FFFE99"/>
                </a:solidFill>
                <a:latin typeface="Georgia"/>
                <a:ea typeface="Georgia"/>
                <a:cs typeface="Georgia"/>
                <a:sym typeface="Georgia"/>
              </a:rPr>
              <a:t>За:</a:t>
            </a:r>
            <a:endParaRPr sz="1100"/>
          </a:p>
          <a:p>
            <a:pPr indent="-1905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🖎"/>
            </a:pPr>
            <a:r>
              <a:rPr b="1" lang="ru" sz="3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политические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None/>
            </a:pPr>
            <a:r>
              <a:rPr b="1" lang="ru" sz="3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  свободы</a:t>
            </a:r>
            <a:endParaRPr sz="1100"/>
          </a:p>
          <a:p>
            <a:pPr indent="-1905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🖎"/>
            </a:pPr>
            <a:r>
              <a:rPr b="1" lang="ru" sz="3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свободу совести</a:t>
            </a:r>
            <a:endParaRPr sz="1100"/>
          </a:p>
          <a:p>
            <a:pPr indent="-1905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🖎"/>
            </a:pPr>
            <a:r>
              <a:rPr b="1" lang="ru" sz="3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гражданские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None/>
            </a:pPr>
            <a:r>
              <a:rPr b="1" lang="ru" sz="3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  права</a:t>
            </a:r>
            <a:endParaRPr sz="3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409" name="Google Shape;409;p50"/>
          <p:cNvCxnSpPr/>
          <p:nvPr/>
        </p:nvCxnSpPr>
        <p:spPr>
          <a:xfrm flipH="1">
            <a:off x="2789636" y="897732"/>
            <a:ext cx="864394" cy="1026319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410" name="Google Shape;410;p50"/>
          <p:cNvCxnSpPr/>
          <p:nvPr/>
        </p:nvCxnSpPr>
        <p:spPr>
          <a:xfrm>
            <a:off x="5274469" y="897732"/>
            <a:ext cx="863204" cy="917972"/>
          </a:xfrm>
          <a:prstGeom prst="straightConnector1">
            <a:avLst/>
          </a:prstGeom>
          <a:noFill/>
          <a:ln cap="rnd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875" y="230375"/>
            <a:ext cx="8734525" cy="46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1"/>
          <p:cNvSpPr/>
          <p:nvPr/>
        </p:nvSpPr>
        <p:spPr>
          <a:xfrm>
            <a:off x="631150" y="789550"/>
            <a:ext cx="7922100" cy="3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200" cap="none">
                <a:solidFill>
                  <a:schemeClr val="accent1"/>
                </a:solidFill>
                <a:latin typeface="Corsiva"/>
                <a:ea typeface="Corsiva"/>
                <a:cs typeface="Corsiva"/>
                <a:sym typeface="Corsiva"/>
              </a:rPr>
              <a:t>БЛАГОДАРЮ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200" cap="none">
                <a:solidFill>
                  <a:schemeClr val="accent1"/>
                </a:solidFill>
                <a:latin typeface="Corsiva"/>
                <a:ea typeface="Corsiva"/>
                <a:cs typeface="Corsiva"/>
                <a:sym typeface="Corsiva"/>
              </a:rPr>
              <a:t>ЗА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200" cap="none">
                <a:solidFill>
                  <a:schemeClr val="accent1"/>
                </a:solidFill>
                <a:latin typeface="Corsiva"/>
                <a:ea typeface="Corsiva"/>
                <a:cs typeface="Corsiva"/>
                <a:sym typeface="Corsiva"/>
              </a:rPr>
              <a:t>РАБОТУ!</a:t>
            </a:r>
            <a:endParaRPr b="1" sz="7200" cap="none">
              <a:solidFill>
                <a:schemeClr val="accen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0" title="природа.wm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050" y="203200"/>
            <a:ext cx="7479475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/>
          <p:nvPr/>
        </p:nvSpPr>
        <p:spPr>
          <a:xfrm>
            <a:off x="420775" y="195475"/>
            <a:ext cx="8364600" cy="46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Если же будем мы знать, что ничто не способно возникнуть из ничего, то тогда мы гораздо яснее увидим наших заданий предмет: и откуда являются вещи,  и каким образом всё происходит без помощи свыше.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3200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                        </a:t>
            </a:r>
            <a:r>
              <a:rPr lang="ru" sz="27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Тит Лукреций Кар           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  <a:p>
            <a:pPr indent="0" lvl="0" marL="3200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                         «О природе вещей»,   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  <a:p>
            <a:pPr indent="0" lvl="0" marL="3200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стих 146.</a:t>
            </a:r>
            <a:endParaRPr sz="27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/>
          <p:nvPr/>
        </p:nvSpPr>
        <p:spPr>
          <a:xfrm>
            <a:off x="1462764" y="789552"/>
            <a:ext cx="6292828" cy="31162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Какое из следующих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определений природы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может быть применено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для характеристики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исторических событий?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Почему?</a:t>
            </a:r>
            <a:endParaRPr b="1" sz="33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/>
          <p:nvPr/>
        </p:nvSpPr>
        <p:spPr>
          <a:xfrm>
            <a:off x="629562" y="87474"/>
            <a:ext cx="7722858" cy="491673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552450" lvl="0" marL="558800" marR="0" rtl="0" algn="l"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100"/>
              <a:buFont typeface="Verdana"/>
              <a:buAutoNum type="arabicPeriod"/>
            </a:pPr>
            <a:r>
              <a:rPr b="1" lang="ru" sz="2100">
                <a:solidFill>
                  <a:srgbClr val="FFFF66"/>
                </a:solidFill>
                <a:latin typeface="Verdana"/>
                <a:ea typeface="Verdana"/>
                <a:cs typeface="Verdana"/>
                <a:sym typeface="Verdana"/>
              </a:rPr>
              <a:t>Природа-всё сущее, весь мир в многообразии его форм;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FF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C166"/>
                </a:solidFill>
                <a:latin typeface="Verdana"/>
                <a:ea typeface="Verdana"/>
                <a:cs typeface="Verdana"/>
                <a:sym typeface="Verdana"/>
              </a:rPr>
              <a:t>2.   Природа — дом, в котором живет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C166"/>
                </a:solidFill>
                <a:latin typeface="Verdana"/>
                <a:ea typeface="Verdana"/>
                <a:cs typeface="Verdana"/>
                <a:sym typeface="Verdana"/>
              </a:rPr>
              <a:t>      человек;</a:t>
            </a:r>
            <a:endParaRPr sz="1100"/>
          </a:p>
          <a:p>
            <a:pPr indent="-419100" lvl="0" marL="5588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Verdana"/>
              <a:buNone/>
            </a:pPr>
            <a:r>
              <a:t/>
            </a:r>
            <a:endParaRPr b="1" sz="2100">
              <a:solidFill>
                <a:srgbClr val="FFC1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F66"/>
                </a:solidFill>
                <a:latin typeface="Verdana"/>
                <a:ea typeface="Verdana"/>
                <a:cs typeface="Verdana"/>
                <a:sym typeface="Verdana"/>
              </a:rPr>
              <a:t>3.   Под природой целесообразно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F66"/>
                </a:solidFill>
                <a:latin typeface="Verdana"/>
                <a:ea typeface="Verdana"/>
                <a:cs typeface="Verdana"/>
                <a:sym typeface="Verdana"/>
              </a:rPr>
              <a:t>      понимать единство пространства,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F66"/>
                </a:solidFill>
                <a:latin typeface="Verdana"/>
                <a:ea typeface="Verdana"/>
                <a:cs typeface="Verdana"/>
                <a:sym typeface="Verdana"/>
              </a:rPr>
              <a:t>      времени,  материи и процессов, </a:t>
            </a:r>
            <a:endParaRPr b="1" sz="2100">
              <a:solidFill>
                <a:srgbClr val="FFFF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F66"/>
                </a:solidFill>
                <a:latin typeface="Verdana"/>
                <a:ea typeface="Verdana"/>
                <a:cs typeface="Verdana"/>
                <a:sym typeface="Verdana"/>
              </a:rPr>
              <a:t>      обеспечивающих это единство.</a:t>
            </a:r>
            <a:endParaRPr sz="1100"/>
          </a:p>
          <a:p>
            <a:pPr indent="-419100" lvl="0" marL="5588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Verdana"/>
              <a:buNone/>
            </a:pPr>
            <a:r>
              <a:t/>
            </a:r>
            <a:endParaRPr b="1" sz="2100">
              <a:solidFill>
                <a:srgbClr val="FFFF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AF7F"/>
                </a:solidFill>
                <a:latin typeface="Verdana"/>
                <a:ea typeface="Verdana"/>
                <a:cs typeface="Verdana"/>
                <a:sym typeface="Verdana"/>
              </a:rPr>
              <a:t>4.   Природа есть причина всего, она 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AF7F"/>
                </a:solidFill>
                <a:latin typeface="Verdana"/>
                <a:ea typeface="Verdana"/>
                <a:cs typeface="Verdana"/>
                <a:sym typeface="Verdana"/>
              </a:rPr>
              <a:t>      существует благодаря самой себе;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AF7F"/>
                </a:solidFill>
                <a:latin typeface="Verdana"/>
                <a:ea typeface="Verdana"/>
                <a:cs typeface="Verdana"/>
                <a:sym typeface="Verdana"/>
              </a:rPr>
              <a:t>      она будет существовать и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AF7F"/>
                </a:solidFill>
                <a:latin typeface="Verdana"/>
                <a:ea typeface="Verdana"/>
                <a:cs typeface="Verdana"/>
                <a:sym typeface="Verdana"/>
              </a:rPr>
              <a:t>      действовать вечно… </a:t>
            </a:r>
            <a:endParaRPr b="1" sz="2100">
              <a:solidFill>
                <a:srgbClr val="FFFF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/>
          <p:nvPr/>
        </p:nvSpPr>
        <p:spPr>
          <a:xfrm>
            <a:off x="3545886" y="2085697"/>
            <a:ext cx="2056645" cy="58739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0FFFF"/>
              </a:gs>
              <a:gs pos="100000">
                <a:srgbClr val="00DADA"/>
              </a:gs>
            </a:gsLst>
            <a:lin ang="5400000" scaled="0"/>
          </a:gradFill>
          <a:ln>
            <a:noFill/>
          </a:ln>
          <a:effectLst>
            <a:outerShdw blurRad="88900" rotWithShape="0" algn="ctr" dir="5400000" dist="38100">
              <a:srgbClr val="000000">
                <a:alpha val="64705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природа</a:t>
            </a:r>
            <a:endParaRPr b="1" sz="3000">
              <a:solidFill>
                <a:srgbClr val="6A28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p34"/>
          <p:cNvSpPr/>
          <p:nvPr/>
        </p:nvSpPr>
        <p:spPr>
          <a:xfrm>
            <a:off x="2689171" y="950716"/>
            <a:ext cx="1445066" cy="68955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A830"/>
              </a:gs>
              <a:gs pos="100000">
                <a:srgbClr val="DA8200"/>
              </a:gs>
            </a:gsLst>
            <a:lin ang="5400000" scaled="0"/>
          </a:gradFill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Природа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человека</a:t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Google Shape;222;p34"/>
          <p:cNvSpPr/>
          <p:nvPr/>
        </p:nvSpPr>
        <p:spPr>
          <a:xfrm>
            <a:off x="4339546" y="758952"/>
            <a:ext cx="2135632" cy="99601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CCCFF"/>
              </a:gs>
              <a:gs pos="100000">
                <a:srgbClr val="7E7EEE"/>
              </a:gs>
            </a:gsLst>
            <a:lin ang="5400000" scaled="0"/>
          </a:gradFill>
          <a:ln>
            <a:noFill/>
          </a:ln>
          <a:effectLst>
            <a:outerShdw blurRad="88900" rotWithShape="0" algn="ctr" dir="5400000" dist="38100">
              <a:srgbClr val="000000">
                <a:alpha val="64705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7373"/>
                </a:solidFill>
                <a:latin typeface="Verdana"/>
                <a:ea typeface="Verdana"/>
                <a:cs typeface="Verdana"/>
                <a:sym typeface="Verdana"/>
              </a:rPr>
              <a:t>Природа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7373"/>
                </a:solidFill>
                <a:latin typeface="Verdana"/>
                <a:ea typeface="Verdana"/>
                <a:cs typeface="Verdana"/>
                <a:sym typeface="Verdana"/>
              </a:rPr>
              <a:t>исторических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7373"/>
                </a:solidFill>
                <a:latin typeface="Verdana"/>
                <a:ea typeface="Verdana"/>
                <a:cs typeface="Verdana"/>
                <a:sym typeface="Verdana"/>
              </a:rPr>
              <a:t>событий</a:t>
            </a:r>
            <a:endParaRPr b="1" sz="1800">
              <a:solidFill>
                <a:srgbClr val="00737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3" name="Google Shape;223;p34"/>
          <p:cNvSpPr/>
          <p:nvPr/>
        </p:nvSpPr>
        <p:spPr>
          <a:xfrm>
            <a:off x="4581652" y="3057804"/>
            <a:ext cx="1355170" cy="68955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F2F2F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88900" rotWithShape="0" algn="ctr" dir="5400000" dist="38100">
              <a:srgbClr val="000000">
                <a:alpha val="64705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Природа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власти</a:t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4" name="Google Shape;224;p34"/>
          <p:cNvSpPr/>
          <p:nvPr/>
        </p:nvSpPr>
        <p:spPr>
          <a:xfrm>
            <a:off x="2685786" y="3057805"/>
            <a:ext cx="1463798" cy="68955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Природа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культуры</a:t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5" name="Google Shape;225;p34"/>
          <p:cNvSpPr/>
          <p:nvPr/>
        </p:nvSpPr>
        <p:spPr>
          <a:xfrm>
            <a:off x="1237882" y="1027332"/>
            <a:ext cx="1154105" cy="53631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E0CC"/>
              </a:gs>
              <a:gs pos="100000">
                <a:srgbClr val="EEA77E"/>
              </a:gs>
            </a:gsLst>
            <a:lin ang="5400000" scaled="0"/>
          </a:gradFill>
          <a:ln cap="rnd" cmpd="sng" w="127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«человек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умелый»</a:t>
            </a:r>
            <a:endParaRPr b="1" sz="1400">
              <a:solidFill>
                <a:srgbClr val="6A28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6" name="Google Shape;226;p34"/>
          <p:cNvSpPr/>
          <p:nvPr/>
        </p:nvSpPr>
        <p:spPr>
          <a:xfrm>
            <a:off x="1220742" y="185878"/>
            <a:ext cx="1892214" cy="53631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E0CC"/>
              </a:gs>
              <a:gs pos="100000">
                <a:srgbClr val="EEA77E"/>
              </a:gs>
            </a:gsLst>
            <a:lin ang="5400000" scaled="0"/>
          </a:gradFill>
          <a:ln cap="rnd" cmpd="sng" w="127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«человек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прямоходящий»</a:t>
            </a:r>
            <a:endParaRPr b="1" sz="1400">
              <a:solidFill>
                <a:srgbClr val="6A28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Google Shape;227;p34"/>
          <p:cNvSpPr/>
          <p:nvPr/>
        </p:nvSpPr>
        <p:spPr>
          <a:xfrm>
            <a:off x="1601671" y="1869673"/>
            <a:ext cx="1343917" cy="53631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E0CC"/>
              </a:gs>
              <a:gs pos="100000">
                <a:srgbClr val="EEA77E"/>
              </a:gs>
            </a:gsLst>
            <a:lin ang="5400000" scaled="0"/>
          </a:gradFill>
          <a:ln cap="rnd" cmpd="sng" w="127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«человек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6A2800"/>
                </a:solidFill>
                <a:latin typeface="Verdana"/>
                <a:ea typeface="Verdana"/>
                <a:cs typeface="Verdana"/>
                <a:sym typeface="Verdana"/>
              </a:rPr>
              <a:t>разумный»</a:t>
            </a:r>
            <a:endParaRPr b="1" sz="1400">
              <a:solidFill>
                <a:srgbClr val="6A28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8" name="Google Shape;228;p34"/>
          <p:cNvSpPr/>
          <p:nvPr/>
        </p:nvSpPr>
        <p:spPr>
          <a:xfrm>
            <a:off x="5885995" y="185878"/>
            <a:ext cx="1953703" cy="43416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5F5FF"/>
              </a:gs>
              <a:gs pos="100000">
                <a:srgbClr val="B5B5FF"/>
              </a:gs>
            </a:gsLst>
            <a:lin ang="5400000" scaled="0"/>
          </a:gradFill>
          <a:ln cap="rnd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революций</a:t>
            </a:r>
            <a:endParaRPr b="1" sz="2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9" name="Google Shape;229;p34"/>
          <p:cNvSpPr/>
          <p:nvPr/>
        </p:nvSpPr>
        <p:spPr>
          <a:xfrm>
            <a:off x="6984828" y="1039879"/>
            <a:ext cx="928079" cy="43416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5F5FF"/>
              </a:gs>
              <a:gs pos="100000">
                <a:srgbClr val="B5B5FF"/>
              </a:gs>
            </a:gsLst>
            <a:lin ang="5400000" scaled="0"/>
          </a:gradFill>
          <a:ln cap="rnd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войн</a:t>
            </a:r>
            <a:endParaRPr b="1" sz="2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0" name="Google Shape;230;p34"/>
          <p:cNvSpPr/>
          <p:nvPr/>
        </p:nvSpPr>
        <p:spPr>
          <a:xfrm>
            <a:off x="5918385" y="1980593"/>
            <a:ext cx="1994521" cy="84278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5F5FF"/>
              </a:gs>
              <a:gs pos="100000">
                <a:srgbClr val="B5B5FF"/>
              </a:gs>
            </a:gsLst>
            <a:lin ang="5400000" scaled="0"/>
          </a:gradFill>
          <a:ln cap="rnd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общественно-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экономических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укладов</a:t>
            </a:r>
            <a:endParaRPr b="1"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1" name="Google Shape;231;p34"/>
          <p:cNvSpPr/>
          <p:nvPr/>
        </p:nvSpPr>
        <p:spPr>
          <a:xfrm>
            <a:off x="5704797" y="4529185"/>
            <a:ext cx="1752720" cy="38308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2A2A2"/>
              </a:gs>
              <a:gs pos="100000">
                <a:srgbClr val="5A5A5A"/>
              </a:gs>
            </a:gsLst>
            <a:lin ang="5400000" scaled="0"/>
          </a:gradFill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демократия</a:t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34"/>
          <p:cNvSpPr/>
          <p:nvPr/>
        </p:nvSpPr>
        <p:spPr>
          <a:xfrm>
            <a:off x="6413644" y="3789091"/>
            <a:ext cx="1474529" cy="38308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2A2A2"/>
              </a:gs>
              <a:gs pos="100000">
                <a:srgbClr val="5A5A5A"/>
              </a:gs>
            </a:gsLst>
            <a:lin ang="5400000" scaled="0"/>
          </a:gradFill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монархия</a:t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p34"/>
          <p:cNvSpPr/>
          <p:nvPr/>
        </p:nvSpPr>
        <p:spPr>
          <a:xfrm>
            <a:off x="1178409" y="3822999"/>
            <a:ext cx="2019250" cy="68955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rnd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BF7200"/>
                </a:solidFill>
                <a:latin typeface="Verdana"/>
                <a:ea typeface="Verdana"/>
                <a:cs typeface="Verdana"/>
                <a:sym typeface="Verdana"/>
              </a:rPr>
              <a:t>Эпоха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BF7200"/>
                </a:solidFill>
                <a:latin typeface="Verdana"/>
                <a:ea typeface="Verdana"/>
                <a:cs typeface="Verdana"/>
                <a:sym typeface="Verdana"/>
              </a:rPr>
              <a:t>Возрождения</a:t>
            </a:r>
            <a:endParaRPr b="1" sz="1800">
              <a:solidFill>
                <a:srgbClr val="BF72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4" name="Google Shape;234;p34"/>
          <p:cNvSpPr/>
          <p:nvPr/>
        </p:nvSpPr>
        <p:spPr>
          <a:xfrm>
            <a:off x="3349926" y="4374490"/>
            <a:ext cx="2034096" cy="68955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BF7200"/>
                </a:solidFill>
                <a:latin typeface="Verdana"/>
                <a:ea typeface="Verdana"/>
                <a:cs typeface="Verdana"/>
                <a:sym typeface="Verdana"/>
              </a:rPr>
              <a:t>Эпоха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BF7200"/>
                </a:solidFill>
                <a:latin typeface="Verdana"/>
                <a:ea typeface="Verdana"/>
                <a:cs typeface="Verdana"/>
                <a:sym typeface="Verdana"/>
              </a:rPr>
              <a:t>Просвещения</a:t>
            </a:r>
            <a:endParaRPr b="1" sz="1800">
              <a:solidFill>
                <a:srgbClr val="BF72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35" name="Google Shape;235;p34"/>
          <p:cNvCxnSpPr/>
          <p:nvPr/>
        </p:nvCxnSpPr>
        <p:spPr>
          <a:xfrm rot="10800000">
            <a:off x="3598841" y="1668126"/>
            <a:ext cx="920312" cy="403093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236" name="Google Shape;236;p34"/>
          <p:cNvCxnSpPr/>
          <p:nvPr/>
        </p:nvCxnSpPr>
        <p:spPr>
          <a:xfrm rot="10800000">
            <a:off x="2391988" y="722195"/>
            <a:ext cx="293798" cy="566023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237" name="Google Shape;237;p34"/>
          <p:cNvCxnSpPr>
            <a:stCxn id="221" idx="1"/>
          </p:cNvCxnSpPr>
          <p:nvPr/>
        </p:nvCxnSpPr>
        <p:spPr>
          <a:xfrm flipH="1">
            <a:off x="2212171" y="1295491"/>
            <a:ext cx="477000" cy="574200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238" name="Google Shape;238;p34"/>
          <p:cNvCxnSpPr>
            <a:stCxn id="221" idx="1"/>
            <a:endCxn id="225" idx="3"/>
          </p:cNvCxnSpPr>
          <p:nvPr/>
        </p:nvCxnSpPr>
        <p:spPr>
          <a:xfrm rot="10800000">
            <a:off x="2391871" y="1295491"/>
            <a:ext cx="297300" cy="0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239" name="Google Shape;239;p34"/>
          <p:cNvCxnSpPr/>
          <p:nvPr/>
        </p:nvCxnSpPr>
        <p:spPr>
          <a:xfrm flipH="1" rot="10800000">
            <a:off x="4519153" y="1773482"/>
            <a:ext cx="864869" cy="297736"/>
          </a:xfrm>
          <a:prstGeom prst="straightConnector1">
            <a:avLst/>
          </a:prstGeom>
          <a:noFill/>
          <a:ln cap="rnd" cmpd="sng" w="28575">
            <a:solidFill>
              <a:schemeClr val="accent3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240" name="Google Shape;240;p34"/>
          <p:cNvCxnSpPr/>
          <p:nvPr/>
        </p:nvCxnSpPr>
        <p:spPr>
          <a:xfrm flipH="1" rot="10800000">
            <a:off x="6475177" y="620040"/>
            <a:ext cx="440469" cy="636919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241" name="Google Shape;241;p34"/>
          <p:cNvCxnSpPr/>
          <p:nvPr/>
        </p:nvCxnSpPr>
        <p:spPr>
          <a:xfrm>
            <a:off x="6475177" y="1288218"/>
            <a:ext cx="509650" cy="0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242" name="Google Shape;242;p34"/>
          <p:cNvCxnSpPr>
            <a:endCxn id="230" idx="0"/>
          </p:cNvCxnSpPr>
          <p:nvPr/>
        </p:nvCxnSpPr>
        <p:spPr>
          <a:xfrm>
            <a:off x="6474946" y="1256993"/>
            <a:ext cx="440700" cy="723600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243" name="Google Shape;243;p34"/>
          <p:cNvCxnSpPr/>
          <p:nvPr/>
        </p:nvCxnSpPr>
        <p:spPr>
          <a:xfrm flipH="1">
            <a:off x="3417685" y="2673091"/>
            <a:ext cx="1156524" cy="384712"/>
          </a:xfrm>
          <a:prstGeom prst="straightConnector1">
            <a:avLst/>
          </a:prstGeom>
          <a:noFill/>
          <a:ln cap="rnd" cmpd="sng" w="28575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244" name="Google Shape;244;p34"/>
          <p:cNvCxnSpPr>
            <a:stCxn id="220" idx="2"/>
            <a:endCxn id="223" idx="0"/>
          </p:cNvCxnSpPr>
          <p:nvPr/>
        </p:nvCxnSpPr>
        <p:spPr>
          <a:xfrm>
            <a:off x="4574209" y="2673091"/>
            <a:ext cx="684900" cy="384600"/>
          </a:xfrm>
          <a:prstGeom prst="straightConnector1">
            <a:avLst/>
          </a:prstGeom>
          <a:noFill/>
          <a:ln cap="rnd" cmpd="sng" w="28575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245" name="Google Shape;245;p34"/>
          <p:cNvCxnSpPr>
            <a:stCxn id="224" idx="2"/>
            <a:endCxn id="233" idx="3"/>
          </p:cNvCxnSpPr>
          <p:nvPr/>
        </p:nvCxnSpPr>
        <p:spPr>
          <a:xfrm flipH="1">
            <a:off x="3197785" y="3747356"/>
            <a:ext cx="219900" cy="420300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246" name="Google Shape;246;p34"/>
          <p:cNvCxnSpPr>
            <a:stCxn id="224" idx="2"/>
            <a:endCxn id="234" idx="0"/>
          </p:cNvCxnSpPr>
          <p:nvPr/>
        </p:nvCxnSpPr>
        <p:spPr>
          <a:xfrm>
            <a:off x="3417685" y="3747356"/>
            <a:ext cx="949200" cy="627000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247" name="Google Shape;247;p34"/>
          <p:cNvCxnSpPr>
            <a:endCxn id="232" idx="0"/>
          </p:cNvCxnSpPr>
          <p:nvPr/>
        </p:nvCxnSpPr>
        <p:spPr>
          <a:xfrm>
            <a:off x="5936809" y="3402391"/>
            <a:ext cx="1214100" cy="386700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248" name="Google Shape;248;p34"/>
          <p:cNvCxnSpPr>
            <a:endCxn id="231" idx="0"/>
          </p:cNvCxnSpPr>
          <p:nvPr/>
        </p:nvCxnSpPr>
        <p:spPr>
          <a:xfrm>
            <a:off x="5936757" y="3402685"/>
            <a:ext cx="644400" cy="1126500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/>
          <p:nvPr/>
        </p:nvSpPr>
        <p:spPr>
          <a:xfrm>
            <a:off x="1530725" y="519525"/>
            <a:ext cx="5847300" cy="22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400">
                <a:solidFill>
                  <a:srgbClr val="FFD1A2"/>
                </a:solidFill>
                <a:latin typeface="Lobster"/>
                <a:ea typeface="Lobster"/>
                <a:cs typeface="Lobster"/>
                <a:sym typeface="Lobster"/>
              </a:rPr>
              <a:t>Эпоха</a:t>
            </a:r>
            <a:endParaRPr b="1" sz="3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400">
                <a:solidFill>
                  <a:srgbClr val="FFD1A2"/>
                </a:solidFill>
                <a:latin typeface="Lobster"/>
                <a:ea typeface="Lobster"/>
                <a:cs typeface="Lobster"/>
                <a:sym typeface="Lobster"/>
              </a:rPr>
              <a:t>Просвещения</a:t>
            </a:r>
            <a:endParaRPr b="1" sz="6400">
              <a:solidFill>
                <a:srgbClr val="FFD1A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54" name="Google Shape;25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435" y="144711"/>
            <a:ext cx="1534520" cy="229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6298" y="72975"/>
            <a:ext cx="1538563" cy="265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1640" y="2768488"/>
            <a:ext cx="2916324" cy="2261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5"/>
          <p:cNvPicPr preferRelativeResize="0"/>
          <p:nvPr/>
        </p:nvPicPr>
        <p:blipFill rotWithShape="1">
          <a:blip r:embed="rId6">
            <a:alphaModFix/>
          </a:blip>
          <a:srcRect b="3400" l="0" r="0" t="19423"/>
          <a:stretch/>
        </p:blipFill>
        <p:spPr>
          <a:xfrm>
            <a:off x="4590662" y="2804764"/>
            <a:ext cx="3198817" cy="2237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/>
          <p:nvPr/>
        </p:nvSpPr>
        <p:spPr>
          <a:xfrm>
            <a:off x="87050" y="0"/>
            <a:ext cx="88941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00A6A6"/>
                </a:solidFill>
                <a:latin typeface="Verdana"/>
                <a:ea typeface="Verdana"/>
                <a:cs typeface="Verdana"/>
                <a:sym typeface="Verdana"/>
              </a:rPr>
              <a:t>Цели и задачи урока:</a:t>
            </a:r>
            <a:endParaRPr b="1" sz="4100">
              <a:solidFill>
                <a:srgbClr val="00A6A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3" name="Google Shape;263;p36"/>
          <p:cNvSpPr/>
          <p:nvPr/>
        </p:nvSpPr>
        <p:spPr>
          <a:xfrm>
            <a:off x="369975" y="692500"/>
            <a:ext cx="8487600" cy="17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Выяснить: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rgbClr val="FFFDFB"/>
              </a:buClr>
              <a:buSzPts val="2100"/>
              <a:buFont typeface="Verdana"/>
              <a:buAutoNum type="arabicPeriod"/>
            </a:pPr>
            <a:r>
              <a:rPr b="1" lang="ru" sz="2100">
                <a:solidFill>
                  <a:srgbClr val="FFFDFB"/>
                </a:solidFill>
                <a:latin typeface="Verdana"/>
                <a:ea typeface="Verdana"/>
                <a:cs typeface="Verdana"/>
                <a:sym typeface="Verdana"/>
              </a:rPr>
              <a:t>Природу и содержание эпохи просвещения;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rgbClr val="FFFDFB"/>
              </a:buClr>
              <a:buSzPts val="2100"/>
              <a:buFont typeface="Verdana"/>
              <a:buAutoNum type="arabicPeriod" startAt="2"/>
            </a:pPr>
            <a:r>
              <a:rPr b="1" lang="ru" sz="2100">
                <a:solidFill>
                  <a:srgbClr val="FFFDFB"/>
                </a:solidFill>
                <a:latin typeface="Verdana"/>
                <a:ea typeface="Verdana"/>
                <a:cs typeface="Verdana"/>
                <a:sym typeface="Verdana"/>
              </a:rPr>
              <a:t>Особенности природы «просвещённого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DFB"/>
                </a:solidFill>
                <a:latin typeface="Verdana"/>
                <a:ea typeface="Verdana"/>
                <a:cs typeface="Verdana"/>
                <a:sym typeface="Verdana"/>
              </a:rPr>
              <a:t>    абсолютизма»;</a:t>
            </a:r>
            <a:endParaRPr b="1" sz="2100">
              <a:solidFill>
                <a:srgbClr val="FFFDF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4" name="Google Shape;264;p36"/>
          <p:cNvSpPr/>
          <p:nvPr/>
        </p:nvSpPr>
        <p:spPr>
          <a:xfrm>
            <a:off x="1709683" y="2440600"/>
            <a:ext cx="6202660" cy="21005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Уметь: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Verdana"/>
              <a:buAutoNum type="arabicPeriod"/>
            </a:pPr>
            <a:r>
              <a:rPr b="1" lang="ru" sz="2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Проводить сравнение исторических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   событий;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2. Составлять схемы, отражающие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   содержание исторического события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   или явления;</a:t>
            </a:r>
            <a:endParaRPr b="1" sz="21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utumn">
  <a:themeElements>
    <a:clrScheme name="Другая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