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Лист1!$A$2:$A$12</c:f>
              <c:strCache>
                <c:ptCount val="11"/>
                <c:pt idx="0">
                  <c:v>1800-е</c:v>
                </c:pt>
                <c:pt idx="1">
                  <c:v>1810-е</c:v>
                </c:pt>
                <c:pt idx="2">
                  <c:v>1820-е</c:v>
                </c:pt>
                <c:pt idx="3">
                  <c:v>1830-е</c:v>
                </c:pt>
                <c:pt idx="4">
                  <c:v>1840-е</c:v>
                </c:pt>
                <c:pt idx="5">
                  <c:v>1850-е</c:v>
                </c:pt>
                <c:pt idx="6">
                  <c:v>1860-е</c:v>
                </c:pt>
                <c:pt idx="7">
                  <c:v>1870-е</c:v>
                </c:pt>
                <c:pt idx="8">
                  <c:v>1880-е</c:v>
                </c:pt>
                <c:pt idx="9">
                  <c:v>1890-е</c:v>
                </c:pt>
                <c:pt idx="10">
                  <c:v>1900-е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</c:v>
                </c:pt>
                <c:pt idx="1">
                  <c:v>22</c:v>
                </c:pt>
                <c:pt idx="2">
                  <c:v>24</c:v>
                </c:pt>
                <c:pt idx="3">
                  <c:v>28</c:v>
                </c:pt>
                <c:pt idx="4">
                  <c:v>32</c:v>
                </c:pt>
                <c:pt idx="5">
                  <c:v>30</c:v>
                </c:pt>
                <c:pt idx="6">
                  <c:v>40</c:v>
                </c:pt>
                <c:pt idx="7">
                  <c:v>48</c:v>
                </c:pt>
                <c:pt idx="8">
                  <c:v>55</c:v>
                </c:pt>
                <c:pt idx="9">
                  <c:v>68</c:v>
                </c:pt>
                <c:pt idx="10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E8-489E-A786-E783F51D9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809408"/>
        <c:axId val="87794848"/>
      </c:lineChart>
      <c:catAx>
        <c:axId val="878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794848"/>
        <c:crosses val="autoZero"/>
        <c:auto val="1"/>
        <c:lblAlgn val="ctr"/>
        <c:lblOffset val="100"/>
        <c:noMultiLvlLbl val="0"/>
      </c:catAx>
      <c:valAx>
        <c:axId val="8779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80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7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1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6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5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3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17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2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59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8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214F-919C-4C1C-BB9A-43B65F82B92A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3D7FB-A646-4CFE-9379-73906E82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02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74102"/>
          </a:xfrm>
        </p:spPr>
        <p:txBody>
          <a:bodyPr>
            <a:normAutofit/>
          </a:bodyPr>
          <a:lstStyle/>
          <a:p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империя в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– </a:t>
            </a: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начале ХХ вв.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65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Революционные движения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200" y="1690688"/>
            <a:ext cx="10636045" cy="85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ПРОСВЕТИТЕЛЬСКИЕ ОБЩЕСТВА И ДЕКАБРИСТСКИЕ КРУЖКИ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200" y="3160610"/>
            <a:ext cx="10636045" cy="85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НАРОДНИЧЕСКОЕ ДВИЖЕНИЕ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1" y="5018907"/>
            <a:ext cx="5090652" cy="85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СОЦИАЛИСТИЧЕСКИЕ КРУЖКИ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83593" y="5018907"/>
            <a:ext cx="5090652" cy="85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ТЕРРОРИСТИЧЕСКИЕ ГРУППЫ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11112" y="2647105"/>
            <a:ext cx="4090219" cy="412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290302" y="4212661"/>
            <a:ext cx="218645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835694" y="4226948"/>
            <a:ext cx="218645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0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Партийное строительство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5348" y="1602199"/>
            <a:ext cx="5090652" cy="1602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1897 г.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Еврейский союз рабочих (Бунд)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63148" y="1602198"/>
            <a:ext cx="5090652" cy="1602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1898 г.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Российская социал-демократическая рабочая партия (РСДРП)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5348" y="3323305"/>
            <a:ext cx="5090652" cy="1602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1902 г.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Партия социалистов-революционеров (ПСР, эсеры)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63148" y="3323304"/>
            <a:ext cx="5090652" cy="1602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1905 г.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Партия конституционных демократов (кадеты)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5348" y="5044411"/>
            <a:ext cx="5090652" cy="1602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1905 г.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Партия «Союз 17 октября» (октябристы)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63148" y="5044410"/>
            <a:ext cx="5090652" cy="1602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1905 - 1907 гг.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Монархические кружки и партии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российская революция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791199" y="2094271"/>
            <a:ext cx="5742039" cy="4375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9.01.1905</a:t>
            </a:r>
            <a:r>
              <a:rPr lang="ru-RU" dirty="0" smtClean="0"/>
              <a:t> г. – начало революции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17.10.1905 </a:t>
            </a:r>
            <a:r>
              <a:rPr lang="ru-RU" dirty="0" smtClean="0"/>
              <a:t>г. – Манифест о правах и свободах. Создание Государственной думы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1906</a:t>
            </a:r>
            <a:r>
              <a:rPr lang="ru-RU" dirty="0" smtClean="0"/>
              <a:t> гг. – начало </a:t>
            </a:r>
            <a:r>
              <a:rPr lang="ru-RU" dirty="0" err="1" smtClean="0"/>
              <a:t>столыпинских</a:t>
            </a:r>
            <a:r>
              <a:rPr lang="ru-RU" dirty="0" smtClean="0"/>
              <a:t> реформ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3.07.1907  </a:t>
            </a:r>
            <a:r>
              <a:rPr lang="ru-RU" dirty="0" smtClean="0"/>
              <a:t>г. – роспуск </a:t>
            </a:r>
            <a:r>
              <a:rPr lang="en-US" dirty="0" smtClean="0"/>
              <a:t>II</a:t>
            </a:r>
            <a:r>
              <a:rPr lang="ru-RU" dirty="0" smtClean="0"/>
              <a:t> Государственной думы, окончание революции</a:t>
            </a:r>
            <a:endParaRPr lang="ru-RU" dirty="0"/>
          </a:p>
        </p:txBody>
      </p:sp>
      <p:pic>
        <p:nvPicPr>
          <p:cNvPr id="6146" name="Picture 2" descr="Декабрьское восстание в Москве (1905) — Вики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5" r="25019"/>
          <a:stretch/>
        </p:blipFill>
        <p:spPr bwMode="auto">
          <a:xfrm>
            <a:off x="931248" y="1798687"/>
            <a:ext cx="4670938" cy="46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8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Правление Александра 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670" y="1825624"/>
            <a:ext cx="5771536" cy="4732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1801</a:t>
            </a:r>
            <a:r>
              <a:rPr lang="ru-RU" dirty="0" smtClean="0"/>
              <a:t> г. – приход к власти</a:t>
            </a:r>
          </a:p>
          <a:p>
            <a:pPr marL="0" indent="0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1803</a:t>
            </a:r>
            <a:r>
              <a:rPr lang="ru-RU" dirty="0" smtClean="0"/>
              <a:t> г. – попытка крестьянской реформы</a:t>
            </a:r>
          </a:p>
          <a:p>
            <a:pPr marL="0" indent="0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</a:t>
            </a:r>
            <a:r>
              <a:rPr lang="ru-RU" dirty="0" smtClean="0"/>
              <a:t> г. – создание военных поселений</a:t>
            </a:r>
          </a:p>
          <a:p>
            <a:pPr marL="0" indent="0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1812</a:t>
            </a:r>
            <a:r>
              <a:rPr lang="ru-RU" dirty="0" smtClean="0"/>
              <a:t> г. – Отечественная война с Наполеоном</a:t>
            </a:r>
          </a:p>
          <a:p>
            <a:pPr marL="0" indent="0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1813 – 1815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гг. – Заграничный поход</a:t>
            </a:r>
          </a:p>
          <a:p>
            <a:pPr marL="0" indent="0">
              <a:buNone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1825</a:t>
            </a:r>
            <a:r>
              <a:rPr lang="ru-RU" dirty="0" smtClean="0"/>
              <a:t> г. – смерть в Таганроге</a:t>
            </a:r>
          </a:p>
        </p:txBody>
      </p:sp>
      <p:pic>
        <p:nvPicPr>
          <p:cNvPr id="1026" name="Picture 2" descr="Занимательное самодержавие.(Часть 1) Александр I | Пика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52" y="1570836"/>
            <a:ext cx="4259109" cy="49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6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Восстание декабристов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5319253" y="2034817"/>
            <a:ext cx="2104103" cy="1671484"/>
          </a:xfrm>
          <a:prstGeom prst="notchedRightArrow">
            <a:avLst>
              <a:gd name="adj1" fmla="val 82941"/>
              <a:gd name="adj2" fmla="val 18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Смерть Александра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7423356" y="2034817"/>
            <a:ext cx="2104103" cy="1671484"/>
          </a:xfrm>
          <a:prstGeom prst="notchedRightArrow">
            <a:avLst>
              <a:gd name="adj1" fmla="val 82941"/>
              <a:gd name="adj2" fmla="val 18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Присяга Константину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9526230" y="2034817"/>
            <a:ext cx="2104103" cy="1671484"/>
          </a:xfrm>
          <a:prstGeom prst="notchedRightArrow">
            <a:avLst>
              <a:gd name="adj1" fmla="val 82941"/>
              <a:gd name="adj2" fmla="val 18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Присяга Николаю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319253" y="4601498"/>
            <a:ext cx="6309851" cy="1543664"/>
          </a:xfrm>
          <a:prstGeom prst="wedgeRoundRectCallout">
            <a:avLst>
              <a:gd name="adj1" fmla="val 14929"/>
              <a:gd name="adj2" fmla="val -1119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декабря 1825 г.</a:t>
            </a:r>
          </a:p>
          <a:p>
            <a:pPr algn="ctr"/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Вооружённое восстание в Петербурге под руководством дворян-декабристов с целью свержения монархии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Декабристы: за и против | Истор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11" y="1690688"/>
            <a:ext cx="4728072" cy="47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5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Правление Николая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199" y="1825624"/>
            <a:ext cx="5742039" cy="4644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1825</a:t>
            </a:r>
            <a:r>
              <a:rPr lang="ru-RU" dirty="0" smtClean="0"/>
              <a:t> г. – приход к власти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1830 – 1831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гг. – восстание в Польше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1840</a:t>
            </a:r>
            <a:r>
              <a:rPr lang="ru-RU" dirty="0" smtClean="0"/>
              <a:t> г. – начало крестьянской реформы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1848 – 1849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гг. – подавление революции в Венгрии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1853</a:t>
            </a:r>
            <a:r>
              <a:rPr lang="ru-RU" dirty="0" smtClean="0"/>
              <a:t> г. – начало Крымской войны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</a:t>
            </a:r>
            <a:r>
              <a:rPr lang="ru-RU" dirty="0" smtClean="0"/>
              <a:t> г. – смерть в Петербурге</a:t>
            </a:r>
            <a:endParaRPr lang="ru-RU" dirty="0"/>
          </a:p>
        </p:txBody>
      </p:sp>
      <p:pic>
        <p:nvPicPr>
          <p:cNvPr id="3074" name="Picture 2" descr="Николай I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9" y="1558151"/>
            <a:ext cx="4131287" cy="50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5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Правление Александра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199" y="2094271"/>
            <a:ext cx="5742039" cy="4375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</a:t>
            </a:r>
            <a:r>
              <a:rPr lang="ru-RU" dirty="0" smtClean="0"/>
              <a:t> г. – приход к власти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1856 </a:t>
            </a:r>
            <a:r>
              <a:rPr lang="ru-RU" dirty="0" smtClean="0"/>
              <a:t>г. – Берлинский трактат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1860-1870-е</a:t>
            </a:r>
            <a:r>
              <a:rPr lang="ru-RU" dirty="0" smtClean="0"/>
              <a:t> гг. – осуществление буржуазных реформ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1870-1880-е </a:t>
            </a:r>
            <a:r>
              <a:rPr lang="ru-RU" dirty="0" smtClean="0"/>
              <a:t>гг. – попытки разработки конституции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</a:t>
            </a:r>
            <a:r>
              <a:rPr lang="ru-RU" dirty="0" smtClean="0"/>
              <a:t> г. – убийство в Петербурге</a:t>
            </a:r>
            <a:endParaRPr lang="ru-RU" dirty="0"/>
          </a:p>
        </p:txBody>
      </p:sp>
      <p:pic>
        <p:nvPicPr>
          <p:cNvPr id="4098" name="Picture 2" descr="Александр II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19" y="1503639"/>
            <a:ext cx="3993636" cy="50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4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Буржуазные реформы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929" y="1917291"/>
            <a:ext cx="3490452" cy="144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КРЕСТЬЯНСКАЯ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1861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7813" y="1917291"/>
            <a:ext cx="3490452" cy="144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ЗЕМСКАЯ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1864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06697" y="1917291"/>
            <a:ext cx="3490452" cy="144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1864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8929" y="3510577"/>
            <a:ext cx="3490452" cy="144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СУДЕБНАЯ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1864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77813" y="5088193"/>
            <a:ext cx="3490452" cy="144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1874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77813" y="3502742"/>
            <a:ext cx="3490452" cy="144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ЦЕНЗУРНАЯ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1865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06697" y="3502742"/>
            <a:ext cx="3490452" cy="1445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1870 Г.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рост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62270740"/>
              </p:ext>
            </p:extLst>
          </p:nvPr>
        </p:nvGraphicFramePr>
        <p:xfrm>
          <a:off x="838200" y="1690688"/>
          <a:ext cx="7652774" cy="4761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ая прямоугольная выноска 6"/>
          <p:cNvSpPr/>
          <p:nvPr/>
        </p:nvSpPr>
        <p:spPr>
          <a:xfrm>
            <a:off x="8878529" y="5191432"/>
            <a:ext cx="2910348" cy="924233"/>
          </a:xfrm>
          <a:prstGeom prst="wedgeRoundRectCallout">
            <a:avLst>
              <a:gd name="adj1" fmla="val -238400"/>
              <a:gd name="adj2" fmla="val -107494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Первый скачок: начало промышленного переворота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878529" y="4404852"/>
            <a:ext cx="2910348" cy="590977"/>
          </a:xfrm>
          <a:prstGeom prst="wedgeRoundRectCallout">
            <a:avLst>
              <a:gd name="adj1" fmla="val -185360"/>
              <a:gd name="adj2" fmla="val -3910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Падение: крымская война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878529" y="3285016"/>
            <a:ext cx="2910348" cy="924233"/>
          </a:xfrm>
          <a:prstGeom prst="wedgeRoundRectCallout">
            <a:avLst>
              <a:gd name="adj1" fmla="val -168468"/>
              <a:gd name="adj2" fmla="val 3399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Второй скачок: реформы 1860-1870-х гг.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878529" y="2165180"/>
            <a:ext cx="2910348" cy="924233"/>
          </a:xfrm>
          <a:prstGeom prst="wedgeRoundRectCallout">
            <a:avLst>
              <a:gd name="adj1" fmla="val -106643"/>
              <a:gd name="adj2" fmla="val 1059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Третий скачок: удачная политика Александра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III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0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Правление Александра 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ru-RU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199" y="4119715"/>
            <a:ext cx="5742039" cy="2349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1881</a:t>
            </a:r>
            <a:r>
              <a:rPr lang="ru-RU" dirty="0" smtClean="0"/>
              <a:t> г. – приход к власти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1880-е </a:t>
            </a:r>
            <a:r>
              <a:rPr lang="ru-RU" dirty="0" smtClean="0"/>
              <a:t>гг. – период «</a:t>
            </a:r>
            <a:r>
              <a:rPr lang="ru-RU" dirty="0" err="1" smtClean="0"/>
              <a:t>конрреформ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1894</a:t>
            </a:r>
            <a:r>
              <a:rPr lang="ru-RU" dirty="0" smtClean="0"/>
              <a:t> г. – смерть в Петербурге</a:t>
            </a:r>
            <a:endParaRPr lang="ru-RU" dirty="0"/>
          </a:p>
        </p:txBody>
      </p:sp>
      <p:pic>
        <p:nvPicPr>
          <p:cNvPr id="5122" name="Picture 2" descr="Александр III — Википед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1"/>
          <a:stretch/>
        </p:blipFill>
        <p:spPr bwMode="auto">
          <a:xfrm>
            <a:off x="981485" y="1507437"/>
            <a:ext cx="3934644" cy="49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9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политика 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8199" y="1582994"/>
            <a:ext cx="4923503" cy="85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ПЕРВАЯ ПОЛОВИНА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XIX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В.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30297" y="1582994"/>
            <a:ext cx="4923503" cy="85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ВТОРАЯ ПОЛОВИНА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XIX –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НАЧАЛО ХХ ВВ.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54840" y="2603757"/>
            <a:ext cx="409021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46938" y="2603757"/>
            <a:ext cx="4090219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197" y="3378714"/>
            <a:ext cx="4923503" cy="718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Участие в наполеоновских войнах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8196" y="4205272"/>
            <a:ext cx="4923503" cy="718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Продвижение на Кавказ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8195" y="5031830"/>
            <a:ext cx="4923503" cy="718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Укрепление позиций на Балканах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8194" y="5858388"/>
            <a:ext cx="4923503" cy="718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Подавление революционных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вижений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30300" y="3378714"/>
            <a:ext cx="4923503" cy="718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Завершение покорения Кавказа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30299" y="4205272"/>
            <a:ext cx="4923503" cy="718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Успехи в войне с Османской империей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30298" y="5031830"/>
            <a:ext cx="4923503" cy="718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Проникновение в Среднюю Азию и на Восток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30297" y="5858388"/>
            <a:ext cx="4923503" cy="718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Участие в формировании военных союзов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20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1">
      <a:majorFont>
        <a:latin typeface="Bebas Neue Bold"/>
        <a:ea typeface=""/>
        <a:cs typeface=""/>
      </a:majorFont>
      <a:minorFont>
        <a:latin typeface="Yu Gothic UI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A42ECCC-6B67-4EC2-9BCB-A533EDE5D491}" vid="{515273B5-A2BB-4ACE-899B-BD14641B92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44</TotalTime>
  <Words>413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Yu Gothic UI Light</vt:lpstr>
      <vt:lpstr>Arial</vt:lpstr>
      <vt:lpstr>Bebas Neue Bold</vt:lpstr>
      <vt:lpstr>Тема1</vt:lpstr>
      <vt:lpstr>Российская империя в XIX – начале ХХ вв.</vt:lpstr>
      <vt:lpstr>Правление Александра I</vt:lpstr>
      <vt:lpstr>Восстание декабристов</vt:lpstr>
      <vt:lpstr>Правление Николая I</vt:lpstr>
      <vt:lpstr>Правление Александра II</vt:lpstr>
      <vt:lpstr>Буржуазные реформы</vt:lpstr>
      <vt:lpstr>Экономический рост</vt:lpstr>
      <vt:lpstr>Правление Александра III</vt:lpstr>
      <vt:lpstr>Внешняя политика </vt:lpstr>
      <vt:lpstr>Революционные движения</vt:lpstr>
      <vt:lpstr>Партийное строительство</vt:lpstr>
      <vt:lpstr>Первая российская революция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империя в XIX – начале ХХ вв.</dc:title>
  <dc:creator>Павел</dc:creator>
  <cp:lastModifiedBy>Павел</cp:lastModifiedBy>
  <cp:revision>6</cp:revision>
  <dcterms:created xsi:type="dcterms:W3CDTF">2021-08-20T12:25:33Z</dcterms:created>
  <dcterms:modified xsi:type="dcterms:W3CDTF">2021-08-20T13:09:53Z</dcterms:modified>
</cp:coreProperties>
</file>