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Lobster"/>
      <p:regular r:id="rId24"/>
    </p:embeddedFont>
    <p:embeddedFont>
      <p:font typeface="Pacifico"/>
      <p:regular r:id="rId25"/>
    </p:embeddedFont>
    <p:embeddedFont>
      <p:font typeface="Candar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obster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andara-regular.fntdata"/><Relationship Id="rId25" Type="http://schemas.openxmlformats.org/officeDocument/2006/relationships/font" Target="fonts/Pacifico-regular.fntdata"/><Relationship Id="rId28" Type="http://schemas.openxmlformats.org/officeDocument/2006/relationships/font" Target="fonts/Candara-italic.fntdata"/><Relationship Id="rId27" Type="http://schemas.openxmlformats.org/officeDocument/2006/relationships/font" Target="fonts/Candar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andar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12a8a6d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12a8a6d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12a8a6d50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1112a8a6d50_2_12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12a8a6d50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g1112a8a6d50_2_12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12a8a6d50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1112a8a6d50_2_13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12a8a6d50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1112a8a6d50_2_14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12a8a6d50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1112a8a6d50_2_14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12a8a6d50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1112a8a6d50_2_15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12a8a6d50_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1112a8a6d50_2_16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12a8a6d50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1112a8a6d50_2_16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12a8a6d50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1112a8a6d50_2_7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12a8a6d50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1112a8a6d50_2_8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12a8a6d50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1112a8a6d50_2_8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12a8a6d50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1112a8a6d50_2_9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12a8a6d50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1112a8a6d50_2_9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2a8a6d50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1112a8a6d50_2_10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12a8a6d50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1112a8a6d50_2_10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a8a6d50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1112a8a6d50_2_11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457200" y="267874"/>
            <a:ext cx="82296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457200" y="267874"/>
            <a:ext cx="82296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7200" y="267874"/>
            <a:ext cx="82296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457200" y="267874"/>
            <a:ext cx="82296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67874"/>
            <a:ext cx="82296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67874"/>
            <a:ext cx="82296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5005001"/>
            <a:ext cx="1090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600"/>
              <a:buFont typeface="Calibri"/>
              <a:buNone/>
            </a:pPr>
            <a:r>
              <a:rPr b="0" i="0" lang="ru" sz="6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© Фокина Лидия Петровна </a:t>
            </a:r>
            <a:endParaRPr b="0" i="0" sz="6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9.jpg"/><Relationship Id="rId5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hyperlink" Target="http://www.youtube.com/watch?v=vKdgZ7KyDi4" TargetMode="External"/><Relationship Id="rId6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5.jpg"/><Relationship Id="rId5" Type="http://schemas.openxmlformats.org/officeDocument/2006/relationships/hyperlink" Target="http://www.youtube.com/watch?v=TQAqCQBrnWo" TargetMode="External"/><Relationship Id="rId6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92250" y="970950"/>
            <a:ext cx="8959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lang="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6 классе</a:t>
            </a:r>
            <a:endParaRPr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</a:t>
            </a:r>
            <a:r>
              <a:rPr b="1" lang="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Укрепление Великокняжеской власти.Борьба с крестоносцами”.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/>
          <p:nvPr/>
        </p:nvSpPr>
        <p:spPr>
          <a:xfrm>
            <a:off x="214274" y="0"/>
            <a:ext cx="8720400" cy="692400"/>
          </a:xfrm>
          <a:prstGeom prst="rect">
            <a:avLst/>
          </a:prstGeom>
          <a:solidFill>
            <a:srgbClr val="E6ED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ru" sz="3600" u="none" cap="none" strike="noStrike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При Гедимине:</a:t>
            </a:r>
            <a:endParaRPr b="1" i="1" sz="36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/>
          <p:nvPr/>
        </p:nvSpPr>
        <p:spPr>
          <a:xfrm>
            <a:off x="565400" y="642925"/>
            <a:ext cx="7873500" cy="44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 становится одним из главных центров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объединения восточнославянских земель;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Активизируются контакты с Западной Европой;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Позволяет деятельность в ВКЛ представителей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разных религиозных конфессий;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В XIVв. старобелорусский язык получает статус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государственного;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Расширяется территория ВКЛ;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b="1" i="0" lang="ru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1323г.- </a:t>
            </a: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перенос столицы в Вильно;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b="1" i="0" lang="ru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Получает титул </a:t>
            </a:r>
            <a:r>
              <a:rPr b="1" i="0" lang="ru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«король Литвы и Руси»;</a:t>
            </a:r>
            <a:endParaRPr b="0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Меняется название княжества «Великое княжество Литовское, Русское, Жемайтское»;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800" y="150"/>
            <a:ext cx="8759850" cy="51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5"/>
          <p:cNvSpPr txBox="1"/>
          <p:nvPr/>
        </p:nvSpPr>
        <p:spPr>
          <a:xfrm>
            <a:off x="147300" y="13225"/>
            <a:ext cx="8760000" cy="6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Используя полученную информацию и схему стр. 16, назвать и показать какие земли и каким путём вошли в состав ВКЛ.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/>
          <p:nvPr/>
        </p:nvSpPr>
        <p:spPr>
          <a:xfrm>
            <a:off x="1539425" y="13227"/>
            <a:ext cx="6219900" cy="6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ru" sz="4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Закрепим наши знания!</a:t>
            </a:r>
            <a:endParaRPr b="1" i="1" sz="40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imgur.com/Z0CU59N.jpg" id="200" name="Google Shape;20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2810549"/>
            <a:ext cx="4265322" cy="2294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pinimg.com/originals/7a/58/69/7a58692815155faac2161611d0458c2f.jpg" id="201" name="Google Shape;20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2797789"/>
            <a:ext cx="3744416" cy="2319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f.ppt-online.org/files/slide/1/1hrQoMELXFm08vcb36HtxU45IpfqNwAjRJOKYB/slide-31.jpg" id="202" name="Google Shape;202;p36"/>
          <p:cNvPicPr preferRelativeResize="0"/>
          <p:nvPr/>
        </p:nvPicPr>
        <p:blipFill rotWithShape="1">
          <a:blip r:embed="rId5">
            <a:alphaModFix/>
          </a:blip>
          <a:srcRect b="0" l="0" r="50000" t="0"/>
          <a:stretch/>
        </p:blipFill>
        <p:spPr>
          <a:xfrm>
            <a:off x="204878" y="165699"/>
            <a:ext cx="2307259" cy="25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 txBox="1"/>
          <p:nvPr/>
        </p:nvSpPr>
        <p:spPr>
          <a:xfrm>
            <a:off x="323525" y="2369675"/>
            <a:ext cx="825900" cy="324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Евнут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36"/>
          <p:cNvSpPr txBox="1"/>
          <p:nvPr/>
        </p:nvSpPr>
        <p:spPr>
          <a:xfrm>
            <a:off x="1928650" y="4699648"/>
            <a:ext cx="1155300" cy="324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Ольгерд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7747325" y="4699648"/>
            <a:ext cx="1089300" cy="324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Кейстут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6"/>
          <p:cNvSpPr/>
          <p:nvPr/>
        </p:nvSpPr>
        <p:spPr>
          <a:xfrm>
            <a:off x="2699800" y="165700"/>
            <a:ext cx="6444300" cy="25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16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отношения связывали этих людей?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16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события произошли в 1341и 1345гг.?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16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распределили между собой власть Ольгерд и Кейстут?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16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Каковы результаты их правления?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/>
          <p:nvPr/>
        </p:nvSpPr>
        <p:spPr>
          <a:xfrm>
            <a:off x="2645475" y="538275"/>
            <a:ext cx="59121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время княжения Ольгерда (1345—1377) территория ВКЛ увеличилась </a:t>
            </a:r>
            <a:r>
              <a:rPr b="1" i="0" lang="ru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 два раза. 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Объединение восточнославянских княжеств стало главной задачей государства.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Белорусские земли  заняли центральное место в стране.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Выгодное расположение способствовало развитию экономики  и культуры.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Обеспечивалась ведущая роль белорусских земель в Великом Княжестве.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krevo.by/upload/resize_cache/iblock/8e7/300_9000_140cd750bba9870f18aada2478b24840a/8e75709a989cccac70578af7a33a9e0a.jpg" id="212" name="Google Shape;21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27" y="951570"/>
            <a:ext cx="2143125" cy="30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575" y="0"/>
            <a:ext cx="8781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550" y="3940775"/>
            <a:ext cx="8815924" cy="12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8"/>
          <p:cNvSpPr/>
          <p:nvPr/>
        </p:nvSpPr>
        <p:spPr>
          <a:xfrm>
            <a:off x="160550" y="4050"/>
            <a:ext cx="8781000" cy="819600"/>
          </a:xfrm>
          <a:prstGeom prst="rect">
            <a:avLst/>
          </a:prstGeom>
          <a:solidFill>
            <a:srgbClr val="E6ED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ru" sz="24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Рассмотрите схему стр. 20, карту стр.21</a:t>
            </a:r>
            <a:endParaRPr b="0" i="1" sz="14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ru" sz="24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и определите цели крестоносцев и литовских князей.</a:t>
            </a:r>
            <a:endParaRPr b="1" i="1" sz="24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belaruspartisan.by/upload/medialibrary/12b/12ba43c9e27ffba0d7b2f994be32325e.jpg" id="224" name="Google Shape;22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1708125"/>
            <a:ext cx="4631749" cy="327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tdata.ru/u11/photoC8EC/20182322996-0/original.jpg" id="225" name="Google Shape;22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4975" y="1550625"/>
            <a:ext cx="2579325" cy="3405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9"/>
          <p:cNvSpPr/>
          <p:nvPr/>
        </p:nvSpPr>
        <p:spPr>
          <a:xfrm>
            <a:off x="254046" y="87474"/>
            <a:ext cx="8784976" cy="1546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ru" sz="2400" u="none" cap="none" strike="noStrike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Что стало результатом деятельности</a:t>
            </a:r>
            <a:endParaRPr b="0" i="1" sz="24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ru" sz="2400" u="none" cap="none" strike="noStrike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новогородокского старосты </a:t>
            </a:r>
            <a:endParaRPr b="0" i="1" sz="24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ru" sz="2400" u="none" cap="none" strike="noStrike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Давыда Городенского </a:t>
            </a:r>
            <a:endParaRPr b="0" i="1" sz="24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ru" sz="2400" u="none" cap="none" strike="noStrike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и полоцкого князя Андрея Ольгердовича?</a:t>
            </a:r>
            <a:endParaRPr b="1" i="1" sz="24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9" title="Гісторыя пад знакам Пагоні. 008 Давыд Гарадзенскі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70238" y="2287025"/>
            <a:ext cx="1241100" cy="9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/>
          <p:nvPr/>
        </p:nvSpPr>
        <p:spPr>
          <a:xfrm>
            <a:off x="677075" y="422725"/>
            <a:ext cx="7740900" cy="4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Давыд Городенский в 1305 г.</a:t>
            </a:r>
            <a:r>
              <a:rPr b="1" i="0" lang="ru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разбил немецких рыцарей около Городни.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1314 г.</a:t>
            </a: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разгромил крестоносцев, напавших на Новогородок.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Воевал в Мазовии на востоке Польши.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Оборонял от немецких и датских рыцарей Псков.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Его воины доходили до самого Ревеля (современный Таллин).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1326 г.</a:t>
            </a: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Давыд участвовал в совместном с Польшей походе на Бранденбург, но по дороге назад Давыд был убит.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9B9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monetarus.ru/wa-data/public/shop/products/18/13/31318/images/419586/419586.750x0.jpg" id="233" name="Google Shape;23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2721" y="812321"/>
            <a:ext cx="1430778" cy="1430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eophoto.ru/mediumlib/viby02003743m.jpg" id="234" name="Google Shape;23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0703" y="3683107"/>
            <a:ext cx="1867272" cy="1239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8" y="87474"/>
            <a:ext cx="2843813" cy="492172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1"/>
          <p:cNvSpPr/>
          <p:nvPr/>
        </p:nvSpPr>
        <p:spPr>
          <a:xfrm>
            <a:off x="2931675" y="450450"/>
            <a:ext cx="5793300" cy="3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 второй половине XIV в.</a:t>
            </a:r>
            <a:r>
              <a:rPr b="1" i="0" lang="ru" sz="2000" u="none" cap="none" strike="noStrike">
                <a:solidFill>
                  <a:srgbClr val="6565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участились походы ливонских рыцарей на земли Белорусского Подвинья.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Центром защиты Подвинья стал 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Полоцк.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Князь Андрей</a:t>
            </a:r>
            <a:r>
              <a:rPr b="1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сражался не только с крестоносцами, но и с другими врагами.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 воевал с татарами, проявил себя как один из главных героев </a:t>
            </a:r>
            <a:r>
              <a:rPr b="1" i="1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Куликовской битвы. </a:t>
            </a:r>
            <a:endParaRPr b="1" i="1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Окончил жизнь знаменитый князь на поле боя во время битвы на </a:t>
            </a:r>
            <a:r>
              <a:rPr b="1" i="1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реке Ворскла.</a:t>
            </a:r>
            <a:endParaRPr b="0" i="1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1"/>
          <p:cNvSpPr/>
          <p:nvPr/>
        </p:nvSpPr>
        <p:spPr>
          <a:xfrm>
            <a:off x="2986150" y="3898924"/>
            <a:ext cx="5292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rgbClr val="660000"/>
                </a:solidFill>
                <a:latin typeface="Pacifico"/>
                <a:ea typeface="Pacifico"/>
                <a:cs typeface="Pacifico"/>
                <a:sym typeface="Pacifico"/>
              </a:rPr>
              <a:t>Их героическая борьба помогла  отстоять независимость ВКЛ .</a:t>
            </a:r>
            <a:endParaRPr b="0" i="0" sz="1400" u="none" cap="none" strike="noStrike">
              <a:solidFill>
                <a:srgbClr val="66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/>
          <p:nvPr/>
        </p:nvSpPr>
        <p:spPr>
          <a:xfrm>
            <a:off x="446477" y="202425"/>
            <a:ext cx="8250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i="0" lang="ru" sz="4600" u="none" cap="none" strike="noStrike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ДОМАШНЕЕ ЗАДАНИЕ:</a:t>
            </a:r>
            <a:endParaRPr i="0" sz="4600" u="none" cap="none" strike="noStrike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528150" y="1054000"/>
            <a:ext cx="8087700" cy="3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rgbClr val="00007B"/>
                </a:solidFill>
                <a:latin typeface="Arial"/>
                <a:ea typeface="Arial"/>
                <a:cs typeface="Arial"/>
                <a:sym typeface="Arial"/>
              </a:rPr>
              <a:t>§ 2,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00007B"/>
                </a:solidFill>
                <a:latin typeface="Arial"/>
                <a:ea typeface="Arial"/>
                <a:cs typeface="Arial"/>
                <a:sym typeface="Arial"/>
              </a:rPr>
              <a:t>подготовить презентации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00007B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b="1" lang="ru" sz="4800">
                <a:solidFill>
                  <a:srgbClr val="00007B"/>
                </a:solidFill>
              </a:rPr>
              <a:t> </a:t>
            </a:r>
            <a:r>
              <a:rPr b="1" i="0" lang="ru" sz="4800" u="none" cap="none" strike="noStrike">
                <a:solidFill>
                  <a:srgbClr val="00007B"/>
                </a:solidFill>
                <a:latin typeface="Arial"/>
                <a:ea typeface="Arial"/>
                <a:cs typeface="Arial"/>
                <a:sym typeface="Arial"/>
              </a:rPr>
              <a:t>сообщения: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00007B"/>
                </a:solidFill>
                <a:latin typeface="Arial"/>
                <a:ea typeface="Arial"/>
                <a:cs typeface="Arial"/>
                <a:sym typeface="Arial"/>
              </a:rPr>
              <a:t>о князе Евнуте;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00007B"/>
                </a:solidFill>
                <a:latin typeface="Arial"/>
                <a:ea typeface="Arial"/>
                <a:cs typeface="Arial"/>
                <a:sym typeface="Arial"/>
              </a:rPr>
              <a:t>об основании Вильно;</a:t>
            </a:r>
            <a:endParaRPr b="1" i="0" sz="4800" u="none" cap="none" strike="noStrike">
              <a:solidFill>
                <a:srgbClr val="00007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494725" y="1082350"/>
            <a:ext cx="8215200" cy="30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Укрепление</a:t>
            </a:r>
            <a:endParaRPr b="0" i="0" sz="4800" u="none" cap="none" strike="noStrike">
              <a:solidFill>
                <a:srgbClr val="134F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Великокняжеской</a:t>
            </a:r>
            <a:endParaRPr b="0" i="0" sz="4800" u="none" cap="none" strike="noStrike">
              <a:solidFill>
                <a:srgbClr val="134F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власти.</a:t>
            </a:r>
            <a:endParaRPr b="0" i="0" sz="4800" u="none" cap="none" strike="noStrike">
              <a:solidFill>
                <a:srgbClr val="134F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Борьба с крестоносцами.</a:t>
            </a:r>
            <a:endParaRPr b="1" i="0" sz="4800" u="none" cap="none" strike="noStrike">
              <a:solidFill>
                <a:srgbClr val="134F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951180" y="163500"/>
            <a:ext cx="7682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i="0" sz="54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375" y="265225"/>
            <a:ext cx="8662350" cy="4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/>
          <p:nvPr/>
        </p:nvSpPr>
        <p:spPr>
          <a:xfrm>
            <a:off x="558900" y="2352100"/>
            <a:ext cx="8109900" cy="2393700"/>
          </a:xfrm>
          <a:prstGeom prst="rect">
            <a:avLst/>
          </a:prstGeom>
          <a:solidFill>
            <a:srgbClr val="E6ED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Перечислить пути включения земель в состав</a:t>
            </a:r>
            <a:endParaRPr b="0" i="0" sz="36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Великого Княжества Литовского</a:t>
            </a:r>
            <a:endParaRPr b="0" i="0" sz="36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Стр.15-18.</a:t>
            </a:r>
            <a:endParaRPr b="1" i="0" sz="36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/>
          <p:nvPr/>
        </p:nvSpPr>
        <p:spPr>
          <a:xfrm>
            <a:off x="600275" y="432775"/>
            <a:ext cx="7950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XIII-XIVвв.-</a:t>
            </a:r>
            <a:r>
              <a:rPr b="1" i="0" lang="ru" sz="2400" u="none" cap="none" strike="noStrike">
                <a:solidFill>
                  <a:srgbClr val="6565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белорусские земли вошли в состав ВКЛ.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9"/>
          <p:cNvSpPr/>
          <p:nvPr/>
        </p:nvSpPr>
        <p:spPr>
          <a:xfrm>
            <a:off x="310650" y="1280075"/>
            <a:ext cx="8522700" cy="3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ru" sz="30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1 путь- мирные договоры, приглашение литовских князей на княжение.</a:t>
            </a:r>
            <a:endParaRPr b="1" i="1" sz="30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таком основании были включены Полоцкие земли Литовским князем </a:t>
            </a:r>
            <a:r>
              <a:rPr b="1" i="0" lang="ru" sz="2400" u="none" cap="none" strike="noStrike">
                <a:solidFill>
                  <a:srgbClr val="00664C"/>
                </a:solidFill>
                <a:latin typeface="Arial"/>
                <a:ea typeface="Arial"/>
                <a:cs typeface="Arial"/>
                <a:sym typeface="Arial"/>
              </a:rPr>
              <a:t>Тавтивилом</a:t>
            </a: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середине XIII века.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1307г.</a:t>
            </a:r>
            <a:r>
              <a:rPr b="1" i="0" lang="ru" sz="2400" u="none" cap="none" strike="noStrik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полочане вновь обратились к литовскому князю </a:t>
            </a:r>
            <a:r>
              <a:rPr b="1" i="0" lang="ru" sz="2400" u="none" cap="none" strike="noStrike">
                <a:solidFill>
                  <a:srgbClr val="00664C"/>
                </a:solidFill>
                <a:latin typeface="Arial"/>
                <a:ea typeface="Arial"/>
                <a:cs typeface="Arial"/>
                <a:sym typeface="Arial"/>
              </a:rPr>
              <a:t>Витеню</a:t>
            </a: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 помощью в борьбе против крестоносцев.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/>
          <p:nvPr/>
        </p:nvSpPr>
        <p:spPr>
          <a:xfrm>
            <a:off x="142800" y="0"/>
            <a:ext cx="8858400" cy="777600"/>
          </a:xfrm>
          <a:prstGeom prst="rect">
            <a:avLst/>
          </a:prstGeom>
          <a:solidFill>
            <a:srgbClr val="E6ED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XIVв.-</a:t>
            </a:r>
            <a:r>
              <a:rPr b="1" i="0" lang="ru" sz="3600" u="none" cap="none" strike="noStrike">
                <a:solidFill>
                  <a:srgbClr val="6565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ВКЛ вошло Менское княжество</a:t>
            </a:r>
            <a:r>
              <a:rPr b="1" i="0" lang="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ru" sz="4800" u="none" cap="none" strike="noStrike">
                <a:solidFill>
                  <a:srgbClr val="6565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4800" u="none" cap="none" strike="noStrike">
              <a:solidFill>
                <a:srgbClr val="6565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Мои рисунки\2013_01_29\IMG.jpg" id="160" name="Google Shape;160;p30"/>
          <p:cNvPicPr preferRelativeResize="0"/>
          <p:nvPr/>
        </p:nvPicPr>
        <p:blipFill rotWithShape="1">
          <a:blip r:embed="rId3">
            <a:alphaModFix/>
          </a:blip>
          <a:srcRect b="1350" l="822" r="1135" t="2702"/>
          <a:stretch/>
        </p:blipFill>
        <p:spPr>
          <a:xfrm>
            <a:off x="205250" y="777450"/>
            <a:ext cx="8673500" cy="4247224"/>
          </a:xfrm>
          <a:prstGeom prst="rect">
            <a:avLst/>
          </a:prstGeom>
          <a:noFill/>
          <a:ln cap="flat" cmpd="sng" w="2857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110525" y="209400"/>
            <a:ext cx="6164700" cy="3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ru" sz="30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    2 путь- заключение браков.</a:t>
            </a:r>
            <a:endParaRPr b="0" i="1" sz="30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Таким путём была присоединена  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Витебская земля.    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Витебский князь </a:t>
            </a:r>
            <a:r>
              <a:rPr b="1" i="0" lang="ru" sz="2400" u="none" cap="none" strike="noStrik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Ярослав</a:t>
            </a: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отдал 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свою дочь </a:t>
            </a:r>
            <a:r>
              <a:rPr b="1" i="0" lang="ru" sz="2400" u="none" cap="none" strike="noStrik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Марию </a:t>
            </a: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замуж за сына литовского князя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Гедимина </a:t>
            </a:r>
            <a:r>
              <a:rPr b="1" i="0" lang="ru" sz="2400" u="none" cap="none" strike="noStrik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Ольгерда, </a:t>
            </a:r>
            <a:r>
              <a:rPr b="1" i="0" lang="ru" sz="2400" u="none" cap="none" strike="noStrike">
                <a:solidFill>
                  <a:srgbClr val="60C89B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2400" u="none" cap="none" strike="noStrike">
              <a:solidFill>
                <a:srgbClr val="60C8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который стал княжить в Витебске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после смерти Ярослава с </a:t>
            </a:r>
            <a:r>
              <a:rPr b="1" i="0" lang="ru" sz="2400" u="none" cap="none" strike="noStrik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1320г.</a:t>
            </a:r>
            <a:endParaRPr b="0" i="0" sz="2400" u="none" cap="none" strike="noStrike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60C8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6600" y="255200"/>
            <a:ext cx="1787850" cy="23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6349" y="2705275"/>
            <a:ext cx="1908100" cy="21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f.ppt-online.org/files1/slide/i/iqSAcb3gOr0wBjVZ6IouUCXdYek471PFWQTnaRDt8M/slide-4.jpg" id="172" name="Google Shape;172;p32"/>
          <p:cNvPicPr preferRelativeResize="0"/>
          <p:nvPr/>
        </p:nvPicPr>
        <p:blipFill rotWithShape="1">
          <a:blip r:embed="rId3">
            <a:alphaModFix/>
          </a:blip>
          <a:srcRect b="0" l="0" r="0" t="24112"/>
          <a:stretch/>
        </p:blipFill>
        <p:spPr>
          <a:xfrm>
            <a:off x="216375" y="167525"/>
            <a:ext cx="8718226" cy="48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/>
          <p:nvPr/>
        </p:nvSpPr>
        <p:spPr>
          <a:xfrm>
            <a:off x="251525" y="0"/>
            <a:ext cx="8683200" cy="3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ru" sz="3000" u="none" cap="none" strike="noStrike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3 путь- военный.</a:t>
            </a:r>
            <a:endParaRPr b="1" i="1" sz="30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Гедимине так были присоединены Берестейские   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земли;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rgbClr val="4C1130"/>
                </a:solidFill>
                <a:latin typeface="Arial"/>
                <a:ea typeface="Arial"/>
                <a:cs typeface="Arial"/>
                <a:sym typeface="Arial"/>
              </a:rPr>
              <a:t>1359г.-</a:t>
            </a:r>
            <a:r>
              <a:rPr b="1" i="0" lang="ru" sz="3600" u="none" cap="none" strike="noStrike">
                <a:solidFill>
                  <a:srgbClr val="4C113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Ольгердом было завоёвано Мстиславское    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княжество;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rgbClr val="4C1130"/>
                </a:solidFill>
                <a:latin typeface="Arial"/>
                <a:ea typeface="Arial"/>
                <a:cs typeface="Arial"/>
                <a:sym typeface="Arial"/>
              </a:rPr>
              <a:t>1362г.-</a:t>
            </a:r>
            <a:r>
              <a:rPr b="1" i="0" lang="ru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разгром Ольгердом татар в битве на р.Синие 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Воды.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rgbClr val="60C89B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2400" u="none" cap="none" strike="noStrike">
              <a:solidFill>
                <a:srgbClr val="60C8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/>
          <p:nvPr/>
        </p:nvSpPr>
        <p:spPr>
          <a:xfrm>
            <a:off x="785750" y="0"/>
            <a:ext cx="7682100" cy="573600"/>
          </a:xfrm>
          <a:prstGeom prst="rect">
            <a:avLst/>
          </a:prstGeom>
          <a:solidFill>
            <a:srgbClr val="E6ED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ru" sz="36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i="1" sz="36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3"/>
          <p:cNvSpPr/>
          <p:nvPr/>
        </p:nvSpPr>
        <p:spPr>
          <a:xfrm>
            <a:off x="1259625" y="755001"/>
            <a:ext cx="61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изменения произошли в ВКЛ при князе Гедимине?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00.yaplakal.com/pics/pics_preview/3/7/6/11179673.jpg" id="180" name="Google Shape;180;p33"/>
          <p:cNvPicPr preferRelativeResize="0"/>
          <p:nvPr/>
        </p:nvPicPr>
        <p:blipFill rotWithShape="1">
          <a:blip r:embed="rId3">
            <a:alphaModFix/>
          </a:blip>
          <a:srcRect b="0" l="24018" r="4237" t="0"/>
          <a:stretch/>
        </p:blipFill>
        <p:spPr>
          <a:xfrm>
            <a:off x="127480" y="2166272"/>
            <a:ext cx="4965813" cy="2920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f.ppt-online.org/files/slide/l/lBT5rbtuKNvwHj79QqLM8SIZxVXkDYJfsO601U/slide-4.jpg" id="181" name="Google Shape;181;p33"/>
          <p:cNvPicPr preferRelativeResize="0"/>
          <p:nvPr/>
        </p:nvPicPr>
        <p:blipFill rotWithShape="1">
          <a:blip r:embed="rId4">
            <a:alphaModFix/>
          </a:blip>
          <a:srcRect b="21403" l="27264" r="30678" t="21630"/>
          <a:stretch/>
        </p:blipFill>
        <p:spPr>
          <a:xfrm>
            <a:off x="5220072" y="2174369"/>
            <a:ext cx="3826817" cy="291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 title="Гісторыя пад знакам Пагоні. 015 Гедзімін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0250" y="840025"/>
            <a:ext cx="1706650" cy="12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Другая 36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