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h6/pUpSCj+6jFGwuFAsI6VRrsM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/>
          <p:nvPr/>
        </p:nvSpPr>
        <p:spPr>
          <a:xfrm>
            <a:off x="0" y="0"/>
            <a:ext cx="9144000" cy="33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0"/>
          <p:cNvSpPr txBox="1"/>
          <p:nvPr>
            <p:ph type="ctrTitle"/>
          </p:nvPr>
        </p:nvSpPr>
        <p:spPr>
          <a:xfrm>
            <a:off x="3214678" y="3352800"/>
            <a:ext cx="578647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/>
        </p:nvSpPr>
        <p:spPr>
          <a:xfrm>
            <a:off x="0" y="142852"/>
            <a:ext cx="4114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sz="18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" name="Google Shape;1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6124"/>
            <a:ext cx="9144000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1942"/>
            <a:ext cx="1331640" cy="280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0"/>
          <p:cNvSpPr txBox="1"/>
          <p:nvPr/>
        </p:nvSpPr>
        <p:spPr>
          <a:xfrm>
            <a:off x="0" y="2784972"/>
            <a:ext cx="4114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История Беларуси. 11 класс</a:t>
            </a:r>
            <a:endParaRPr b="1" sz="22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 rot="5400000">
            <a:off x="1988317" y="-273861"/>
            <a:ext cx="5443538" cy="7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9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/>
          <p:nvPr>
            <p:ph type="title"/>
          </p:nvPr>
        </p:nvSpPr>
        <p:spPr>
          <a:xfrm rot="5400000">
            <a:off x="4620419" y="2275682"/>
            <a:ext cx="6170613" cy="1962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" type="body"/>
          </p:nvPr>
        </p:nvSpPr>
        <p:spPr>
          <a:xfrm rot="5400000">
            <a:off x="619918" y="389732"/>
            <a:ext cx="6170613" cy="573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аблица" type="tbl">
  <p:cSld name="TAB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785786" y="785794"/>
            <a:ext cx="78486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22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838200" y="898525"/>
            <a:ext cx="38481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3"/>
          <p:cNvSpPr txBox="1"/>
          <p:nvPr>
            <p:ph idx="2" type="body"/>
          </p:nvPr>
        </p:nvSpPr>
        <p:spPr>
          <a:xfrm>
            <a:off x="4838700" y="898525"/>
            <a:ext cx="38481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4" name="Google Shape;34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5" name="Google Shape;35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24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4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5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26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❖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27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7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C5B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idx="1" type="body"/>
          </p:nvPr>
        </p:nvSpPr>
        <p:spPr>
          <a:xfrm>
            <a:off x="785786" y="928670"/>
            <a:ext cx="78486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8" name="Google Shape;8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5400000">
            <a:off x="-2643210" y="3357566"/>
            <a:ext cx="6143644" cy="8572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9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8.jp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idx="4294967295" type="subTitle"/>
          </p:nvPr>
        </p:nvSpPr>
        <p:spPr>
          <a:xfrm>
            <a:off x="0" y="4221088"/>
            <a:ext cx="9144000" cy="11589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None/>
            </a:pPr>
            <a:r>
              <a:rPr b="1" i="0" lang="ru-RU" sz="44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БССР на международной арене в 1940-1980-х гг.</a:t>
            </a:r>
            <a:endParaRPr b="1" i="0" sz="44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7299546" y="5486232"/>
            <a:ext cx="1857356" cy="60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2F"/>
              </a:buClr>
              <a:buSzPts val="2000"/>
              <a:buFont typeface="Cambria"/>
              <a:buNone/>
            </a:pPr>
            <a:r>
              <a:rPr b="1" i="0" lang="ru-RU" sz="20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0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3857620" y="6248400"/>
            <a:ext cx="928694" cy="60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2F"/>
              </a:buClr>
              <a:buSzPts val="1800"/>
              <a:buFont typeface="Cambria"/>
              <a:buNone/>
            </a:pPr>
            <a:r>
              <a:rPr b="1" i="0" lang="ru-RU" sz="18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2023</a:t>
            </a:r>
            <a:endParaRPr b="1" i="0" sz="18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ÐÐ° Ð¿Ð»Ð¾ÑÐ°Ð´Ð¸ Ñ Ð²Ð¾ÐºÐ·Ð°Ð»Ð°. ÐÑÐ¾ Ð¸ Ð¿Ð¾ÑÐµÐ¼Ñ 115 Ð»ÐµÑ Ð½Ð°Ð·Ð°Ð´ ÑÐ°ÑÑÑÑÐµÐ»ÑÐ» Ð¼Ð¸ÑÐ¸Ð½Ð³ Ð² ÑÐµÐ½ÑÑÐµ  ÐÐ¸Ð½ÑÐºÐ°" id="79" name="Google Shape;79;p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minsknews.by/wp-content/uploads/2020/04/D6Hd6gUXoAEKb3V.jpg" id="80" name="Google Shape;80;p1"/>
          <p:cNvPicPr preferRelativeResize="0"/>
          <p:nvPr/>
        </p:nvPicPr>
        <p:blipFill rotWithShape="1">
          <a:blip r:embed="rId3">
            <a:alphaModFix/>
          </a:blip>
          <a:srcRect b="0" l="14234" r="7618" t="0"/>
          <a:stretch/>
        </p:blipFill>
        <p:spPr>
          <a:xfrm>
            <a:off x="4572000" y="1"/>
            <a:ext cx="4572000" cy="3289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latin typeface="Cambria"/>
                <a:ea typeface="Cambria"/>
                <a:cs typeface="Cambria"/>
                <a:sym typeface="Cambria"/>
              </a:rPr>
              <a:t>Торгово-экономическое сотрудничество со странами Совета экономической взаимопомощи</a:t>
            </a:r>
            <a:endParaRPr/>
          </a:p>
        </p:txBody>
      </p:sp>
      <p:pic>
        <p:nvPicPr>
          <p:cNvPr descr="ÐÐ°ÑÑÐ°Ð»Ð», ÐÐ¶Ð¾ÑÐ´Ð¶ â ÐÐ¸ÐºÐ¸Ð¿ÐµÐ´Ð¸Ñ" id="216" name="Google Shape;216;p10"/>
          <p:cNvPicPr preferRelativeResize="0"/>
          <p:nvPr/>
        </p:nvPicPr>
        <p:blipFill rotWithShape="1">
          <a:blip r:embed="rId3">
            <a:alphaModFix/>
          </a:blip>
          <a:srcRect b="0" l="0" r="0" t="4940"/>
          <a:stretch/>
        </p:blipFill>
        <p:spPr>
          <a:xfrm>
            <a:off x="4932040" y="836712"/>
            <a:ext cx="4117566" cy="593054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17" name="Google Shape;217;p10"/>
          <p:cNvSpPr txBox="1"/>
          <p:nvPr/>
        </p:nvSpPr>
        <p:spPr>
          <a:xfrm>
            <a:off x="899592" y="836712"/>
            <a:ext cx="5472608" cy="2952328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  1947 г. началось осуществление «плана Мар- шалла» - программы экономической помощи США странам Европы. Целями реализации плана были восстановление разрушенной войной экономики, поощрение частных американских инвестиций, модернизация промышленности европейских стран, свободный доступ американских товаров на рынки стран - получателей помощи и развитие Европы в целом, а также ограничение влияния Со- ветского Союза в  Европе, поскольку главным ус- ловием «плана Маршалла» было не допускать представителей коммунистических партий в на- циональные правительства.</a:t>
            </a:r>
            <a:endParaRPr/>
          </a:p>
        </p:txBody>
      </p:sp>
      <p:grpSp>
        <p:nvGrpSpPr>
          <p:cNvPr id="218" name="Google Shape;218;p10"/>
          <p:cNvGrpSpPr/>
          <p:nvPr/>
        </p:nvGrpSpPr>
        <p:grpSpPr>
          <a:xfrm>
            <a:off x="971599" y="3791065"/>
            <a:ext cx="3960441" cy="2974165"/>
            <a:chOff x="72007" y="2025"/>
            <a:chExt cx="3960441" cy="2974165"/>
          </a:xfrm>
        </p:grpSpPr>
        <p:sp>
          <p:nvSpPr>
            <p:cNvPr id="219" name="Google Shape;219;p10"/>
            <p:cNvSpPr/>
            <p:nvPr/>
          </p:nvSpPr>
          <p:spPr>
            <a:xfrm>
              <a:off x="72007" y="2025"/>
              <a:ext cx="1964485" cy="519107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0"/>
            <p:cNvSpPr txBox="1"/>
            <p:nvPr/>
          </p:nvSpPr>
          <p:spPr>
            <a:xfrm>
              <a:off x="87211" y="17229"/>
              <a:ext cx="1934077" cy="4886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Цели «плана Маршалла»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268455" y="521132"/>
              <a:ext cx="196448" cy="3445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2" name="Google Shape;222;p10"/>
            <p:cNvSpPr/>
            <p:nvPr/>
          </p:nvSpPr>
          <p:spPr>
            <a:xfrm>
              <a:off x="464904" y="596412"/>
              <a:ext cx="3567544" cy="53848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0"/>
            <p:cNvSpPr txBox="1"/>
            <p:nvPr/>
          </p:nvSpPr>
          <p:spPr>
            <a:xfrm>
              <a:off x="480676" y="612184"/>
              <a:ext cx="3536000" cy="5069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поощрение частных американс- ких инвестиций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268455" y="521132"/>
              <a:ext cx="196448" cy="9582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5" name="Google Shape;225;p10"/>
            <p:cNvSpPr/>
            <p:nvPr/>
          </p:nvSpPr>
          <p:spPr>
            <a:xfrm>
              <a:off x="464904" y="1210177"/>
              <a:ext cx="3567544" cy="53848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0"/>
            <p:cNvSpPr txBox="1"/>
            <p:nvPr/>
          </p:nvSpPr>
          <p:spPr>
            <a:xfrm>
              <a:off x="480676" y="1225949"/>
              <a:ext cx="3536000" cy="5069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свободный доступ американских товаров на рынки стран Европы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268455" y="521132"/>
              <a:ext cx="196448" cy="15720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8" name="Google Shape;228;p10"/>
            <p:cNvSpPr/>
            <p:nvPr/>
          </p:nvSpPr>
          <p:spPr>
            <a:xfrm>
              <a:off x="464904" y="1823941"/>
              <a:ext cx="3567544" cy="53848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0"/>
            <p:cNvSpPr txBox="1"/>
            <p:nvPr/>
          </p:nvSpPr>
          <p:spPr>
            <a:xfrm>
              <a:off x="480676" y="1839713"/>
              <a:ext cx="3536000" cy="5069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модернизация промышленности европейских стран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268455" y="521132"/>
              <a:ext cx="196448" cy="21858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10"/>
            <p:cNvSpPr/>
            <p:nvPr/>
          </p:nvSpPr>
          <p:spPr>
            <a:xfrm>
              <a:off x="464904" y="2437706"/>
              <a:ext cx="3567544" cy="53848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0"/>
            <p:cNvSpPr txBox="1"/>
            <p:nvPr/>
          </p:nvSpPr>
          <p:spPr>
            <a:xfrm>
              <a:off x="480676" y="2453478"/>
              <a:ext cx="3536000" cy="5069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ограничение влияния СССР в Ев- ропе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3" name="Google Shape;233;p10"/>
          <p:cNvSpPr txBox="1"/>
          <p:nvPr/>
        </p:nvSpPr>
        <p:spPr>
          <a:xfrm>
            <a:off x="8028384" y="2204864"/>
            <a:ext cx="1115616" cy="612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Джордж Маршалл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latin typeface="Cambria"/>
                <a:ea typeface="Cambria"/>
                <a:cs typeface="Cambria"/>
                <a:sym typeface="Cambria"/>
              </a:rPr>
              <a:t>Торгово-экономическое сотрудничество со странами Совета экономической взаимопомощи</a:t>
            </a:r>
            <a:endParaRPr/>
          </a:p>
        </p:txBody>
      </p:sp>
      <p:pic>
        <p:nvPicPr>
          <p:cNvPr descr="ÐÐ¾Ð»Ð¾ÑÐ¾Ð² ÐÑÑÐµÑÐ»Ð°Ð² ÐÐ¸ÑÐ°Ð¹Ð»Ð¾Ð²Ð¸Ñ - Ð±Ð¸Ð¾Ð³ÑÐ°ÑÐ¸Ñ" id="239" name="Google Shape;239;p11"/>
          <p:cNvPicPr preferRelativeResize="0"/>
          <p:nvPr/>
        </p:nvPicPr>
        <p:blipFill rotWithShape="1">
          <a:blip r:embed="rId3">
            <a:alphaModFix/>
          </a:blip>
          <a:srcRect b="0" l="0" r="0" t="5233"/>
          <a:stretch/>
        </p:blipFill>
        <p:spPr>
          <a:xfrm>
            <a:off x="4283968" y="836712"/>
            <a:ext cx="4752528" cy="59001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0" name="Google Shape;240;p11"/>
          <p:cNvSpPr txBox="1"/>
          <p:nvPr/>
        </p:nvSpPr>
        <p:spPr>
          <a:xfrm>
            <a:off x="827584" y="823772"/>
            <a:ext cx="4680520" cy="361334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Формально США предложили распростра- нить план и на СССР. Однако СССР отказал- ся от американской помощи. В противовес «плану Маршалла» им был предложен «план Молотова». План состоял в том, что- бы выделить часть бюджета Советского Союза для экономической помощи стра- нам, которыми управляли коммунистичес- кие партии. Для координации экономичес- кого сотрудничества в январе 1949 г. был создан Совет экономической взаимопомо- щи (СЭВ). Его участниками стали социа- листические страны Европы (Румыния, Венгрия, Болгария, Польша,  Чехослова- кия), кроме Югославии, а впоследствии в него вступили Монголия, Вьетнам и Куба.</a:t>
            </a:r>
            <a:endParaRPr/>
          </a:p>
        </p:txBody>
      </p:sp>
      <p:grpSp>
        <p:nvGrpSpPr>
          <p:cNvPr id="241" name="Google Shape;241;p11"/>
          <p:cNvGrpSpPr/>
          <p:nvPr/>
        </p:nvGrpSpPr>
        <p:grpSpPr>
          <a:xfrm>
            <a:off x="829033" y="4486008"/>
            <a:ext cx="3453485" cy="2201975"/>
            <a:chOff x="1449" y="120904"/>
            <a:chExt cx="3453485" cy="2201975"/>
          </a:xfrm>
        </p:grpSpPr>
        <p:sp>
          <p:nvSpPr>
            <p:cNvPr id="242" name="Google Shape;242;p11"/>
            <p:cNvSpPr/>
            <p:nvPr/>
          </p:nvSpPr>
          <p:spPr>
            <a:xfrm>
              <a:off x="2873505" y="1683820"/>
              <a:ext cx="91440" cy="1196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3" name="Google Shape;243;p11"/>
            <p:cNvSpPr/>
            <p:nvPr/>
          </p:nvSpPr>
          <p:spPr>
            <a:xfrm>
              <a:off x="2873505" y="1044760"/>
              <a:ext cx="91440" cy="1196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4" name="Google Shape;244;p11"/>
            <p:cNvSpPr/>
            <p:nvPr/>
          </p:nvSpPr>
          <p:spPr>
            <a:xfrm>
              <a:off x="1728192" y="405701"/>
              <a:ext cx="1191033" cy="1196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5" name="Google Shape;245;p11"/>
            <p:cNvSpPr/>
            <p:nvPr/>
          </p:nvSpPr>
          <p:spPr>
            <a:xfrm>
              <a:off x="1682471" y="1683820"/>
              <a:ext cx="91440" cy="1196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6" name="Google Shape;246;p11"/>
            <p:cNvSpPr/>
            <p:nvPr/>
          </p:nvSpPr>
          <p:spPr>
            <a:xfrm>
              <a:off x="1682471" y="1044760"/>
              <a:ext cx="91440" cy="1196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7" name="Google Shape;247;p11"/>
            <p:cNvSpPr/>
            <p:nvPr/>
          </p:nvSpPr>
          <p:spPr>
            <a:xfrm>
              <a:off x="1682471" y="405701"/>
              <a:ext cx="91440" cy="1196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8" name="Google Shape;248;p11"/>
            <p:cNvSpPr/>
            <p:nvPr/>
          </p:nvSpPr>
          <p:spPr>
            <a:xfrm>
              <a:off x="491438" y="1683820"/>
              <a:ext cx="91440" cy="1196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9" name="Google Shape;249;p11"/>
            <p:cNvSpPr/>
            <p:nvPr/>
          </p:nvSpPr>
          <p:spPr>
            <a:xfrm>
              <a:off x="491438" y="1044760"/>
              <a:ext cx="91440" cy="1196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0" name="Google Shape;250;p11"/>
            <p:cNvSpPr/>
            <p:nvPr/>
          </p:nvSpPr>
          <p:spPr>
            <a:xfrm>
              <a:off x="537158" y="405701"/>
              <a:ext cx="1191033" cy="11961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1" name="Google Shape;251;p11"/>
            <p:cNvSpPr/>
            <p:nvPr/>
          </p:nvSpPr>
          <p:spPr>
            <a:xfrm>
              <a:off x="792086" y="120904"/>
              <a:ext cx="1872211" cy="28479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1"/>
            <p:cNvSpPr txBox="1"/>
            <p:nvPr/>
          </p:nvSpPr>
          <p:spPr>
            <a:xfrm>
              <a:off x="792086" y="120904"/>
              <a:ext cx="1872211" cy="2847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Страны СЭВ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449" y="525316"/>
              <a:ext cx="1071418" cy="5194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1"/>
            <p:cNvSpPr txBox="1"/>
            <p:nvPr/>
          </p:nvSpPr>
          <p:spPr>
            <a:xfrm>
              <a:off x="1449" y="525316"/>
              <a:ext cx="1071418" cy="5194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СССР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1449" y="1164375"/>
              <a:ext cx="1071418" cy="5194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1"/>
            <p:cNvSpPr txBox="1"/>
            <p:nvPr/>
          </p:nvSpPr>
          <p:spPr>
            <a:xfrm>
              <a:off x="1449" y="1164375"/>
              <a:ext cx="1071418" cy="5194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Румыния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1449" y="1803435"/>
              <a:ext cx="1071418" cy="5194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1"/>
            <p:cNvSpPr txBox="1"/>
            <p:nvPr/>
          </p:nvSpPr>
          <p:spPr>
            <a:xfrm>
              <a:off x="1449" y="1803435"/>
              <a:ext cx="1071418" cy="5194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Венгрия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1192482" y="525316"/>
              <a:ext cx="1071418" cy="5194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1"/>
            <p:cNvSpPr txBox="1"/>
            <p:nvPr/>
          </p:nvSpPr>
          <p:spPr>
            <a:xfrm>
              <a:off x="1192482" y="525316"/>
              <a:ext cx="1071418" cy="5194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Болгария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1192482" y="1164375"/>
              <a:ext cx="1071418" cy="5194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1"/>
            <p:cNvSpPr txBox="1"/>
            <p:nvPr/>
          </p:nvSpPr>
          <p:spPr>
            <a:xfrm>
              <a:off x="1192482" y="1164375"/>
              <a:ext cx="1071418" cy="5194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Польша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192482" y="1803435"/>
              <a:ext cx="1071418" cy="5194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1"/>
            <p:cNvSpPr txBox="1"/>
            <p:nvPr/>
          </p:nvSpPr>
          <p:spPr>
            <a:xfrm>
              <a:off x="1192482" y="1803435"/>
              <a:ext cx="1071418" cy="5194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Чехосло- вакия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2383516" y="525316"/>
              <a:ext cx="1071418" cy="5194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1"/>
            <p:cNvSpPr txBox="1"/>
            <p:nvPr/>
          </p:nvSpPr>
          <p:spPr>
            <a:xfrm>
              <a:off x="2383516" y="525316"/>
              <a:ext cx="1071418" cy="5194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Монго- лия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2383516" y="1164375"/>
              <a:ext cx="1071418" cy="5194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1"/>
            <p:cNvSpPr txBox="1"/>
            <p:nvPr/>
          </p:nvSpPr>
          <p:spPr>
            <a:xfrm>
              <a:off x="2383516" y="1164375"/>
              <a:ext cx="1071418" cy="5194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Вьетнам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2383516" y="1803435"/>
              <a:ext cx="1071418" cy="5194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1"/>
            <p:cNvSpPr txBox="1"/>
            <p:nvPr/>
          </p:nvSpPr>
          <p:spPr>
            <a:xfrm>
              <a:off x="2383516" y="1803435"/>
              <a:ext cx="1071418" cy="5194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Куба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1" name="Google Shape;271;p11"/>
          <p:cNvSpPr txBox="1"/>
          <p:nvPr/>
        </p:nvSpPr>
        <p:spPr>
          <a:xfrm>
            <a:off x="7740352" y="3068960"/>
            <a:ext cx="1152128" cy="5760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Вячеслав Молотов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latin typeface="Cambria"/>
                <a:ea typeface="Cambria"/>
                <a:cs typeface="Cambria"/>
                <a:sym typeface="Cambria"/>
              </a:rPr>
              <a:t>Торгово-экономическое сотрудничество со странами Совета экономической взаимопомощи</a:t>
            </a:r>
            <a:endParaRPr/>
          </a:p>
        </p:txBody>
      </p:sp>
      <p:sp>
        <p:nvSpPr>
          <p:cNvPr id="277" name="Google Shape;277;p12"/>
          <p:cNvSpPr txBox="1"/>
          <p:nvPr/>
        </p:nvSpPr>
        <p:spPr>
          <a:xfrm>
            <a:off x="827584" y="836712"/>
            <a:ext cx="8316416" cy="1872208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 момента создания СЭВ начался новый период внешнеэкономических отно- шений Беларуси с зарубежными странами. Экономика республики как сос- тавная часть единого хозяйственного комплекса СССР была включена во внешнеэкономические связи с социалистическими странами мира. Первона- чально из республики в страны СЭВ вывозилось сырьё. С середины 1950-х гг. произошли существенные изменения в структуре экспортных поставок. На страны - члены СЭВ приходилось примерно 2/3 экспортной продукции бело- русских предприятий.</a:t>
            </a:r>
            <a:endParaRPr/>
          </a:p>
        </p:txBody>
      </p:sp>
      <p:grpSp>
        <p:nvGrpSpPr>
          <p:cNvPr id="278" name="Google Shape;278;p12"/>
          <p:cNvGrpSpPr/>
          <p:nvPr/>
        </p:nvGrpSpPr>
        <p:grpSpPr>
          <a:xfrm>
            <a:off x="918153" y="2823827"/>
            <a:ext cx="8135276" cy="3747865"/>
            <a:chOff x="813" y="286307"/>
            <a:chExt cx="8135276" cy="3747865"/>
          </a:xfrm>
        </p:grpSpPr>
        <p:sp>
          <p:nvSpPr>
            <p:cNvPr id="279" name="Google Shape;279;p12"/>
            <p:cNvSpPr/>
            <p:nvPr/>
          </p:nvSpPr>
          <p:spPr>
            <a:xfrm>
              <a:off x="6100909" y="1781158"/>
              <a:ext cx="91440" cy="3879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0" name="Google Shape;280;p12"/>
            <p:cNvSpPr/>
            <p:nvPr/>
          </p:nvSpPr>
          <p:spPr>
            <a:xfrm>
              <a:off x="4068452" y="819474"/>
              <a:ext cx="2078177" cy="3879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1" name="Google Shape;281;p12"/>
            <p:cNvSpPr/>
            <p:nvPr/>
          </p:nvSpPr>
          <p:spPr>
            <a:xfrm>
              <a:off x="1839284" y="1781158"/>
              <a:ext cx="91440" cy="3879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2" name="Google Shape;282;p12"/>
            <p:cNvSpPr/>
            <p:nvPr/>
          </p:nvSpPr>
          <p:spPr>
            <a:xfrm>
              <a:off x="1885004" y="819474"/>
              <a:ext cx="2183447" cy="38797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3" name="Google Shape;283;p12"/>
            <p:cNvSpPr/>
            <p:nvPr/>
          </p:nvSpPr>
          <p:spPr>
            <a:xfrm>
              <a:off x="1110176" y="286307"/>
              <a:ext cx="5916551" cy="53316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2"/>
            <p:cNvSpPr txBox="1"/>
            <p:nvPr/>
          </p:nvSpPr>
          <p:spPr>
            <a:xfrm>
              <a:off x="1110176" y="286307"/>
              <a:ext cx="5916551" cy="5331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Структура белорусского экспорта в страны СЭВ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3" y="1207447"/>
              <a:ext cx="3768381" cy="5737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2"/>
            <p:cNvSpPr txBox="1"/>
            <p:nvPr/>
          </p:nvSpPr>
          <p:spPr>
            <a:xfrm>
              <a:off x="813" y="1207447"/>
              <a:ext cx="3768381" cy="5737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середина 1950-х – 1960-е гг.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3" y="2169131"/>
              <a:ext cx="3768381" cy="186504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2"/>
            <p:cNvSpPr txBox="1"/>
            <p:nvPr/>
          </p:nvSpPr>
          <p:spPr>
            <a:xfrm>
              <a:off x="813" y="2169131"/>
              <a:ext cx="3768381" cy="18650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продукция машиностроения - автомобили, позже тракторы, металлорежущие станки и инстру- менты, машины дорожного и сельскохозяйственного предназ- начения, калийные удобрения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4157168" y="1207447"/>
              <a:ext cx="3978921" cy="5737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2"/>
            <p:cNvSpPr txBox="1"/>
            <p:nvPr/>
          </p:nvSpPr>
          <p:spPr>
            <a:xfrm>
              <a:off x="4157168" y="1207447"/>
              <a:ext cx="3978921" cy="5737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1970-е – первая половина 1980-х гг.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4157168" y="2169131"/>
              <a:ext cx="3978921" cy="186504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2"/>
            <p:cNvSpPr txBox="1"/>
            <p:nvPr/>
          </p:nvSpPr>
          <p:spPr>
            <a:xfrm>
              <a:off x="4157168" y="2169131"/>
              <a:ext cx="3978921" cy="18650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изделия электронной промышлен- ности и радиотехники, велосипеды, мотоциклы, часы, нефть и нефте- продукты, продукция деревообраба- тывающей промышленности и др.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latin typeface="Cambria"/>
                <a:ea typeface="Cambria"/>
                <a:cs typeface="Cambria"/>
                <a:sym typeface="Cambria"/>
              </a:rPr>
              <a:t>Торгово-экономическое сотрудничество со странами Совета экономической взаимопомощи</a:t>
            </a:r>
            <a:endParaRPr/>
          </a:p>
        </p:txBody>
      </p:sp>
      <p:sp>
        <p:nvSpPr>
          <p:cNvPr id="298" name="Google Shape;298;p13"/>
          <p:cNvSpPr txBox="1"/>
          <p:nvPr/>
        </p:nvSpPr>
        <p:spPr>
          <a:xfrm>
            <a:off x="827584" y="836712"/>
            <a:ext cx="8208912" cy="93610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БССР являлась одной из участниц создания объединенной энергосистемы «Мир», строительства нефтепровода «Дружба», что имело важное значение для развития экономики государств, связанных с деятельностью этих объектов.</a:t>
            </a:r>
            <a:endParaRPr/>
          </a:p>
        </p:txBody>
      </p:sp>
      <p:pic>
        <p:nvPicPr>
          <p:cNvPr descr="1962 Ð³Ð¾Ð´. Ð¡Ð¾Ð·Ð´Ð°Ð½Ð¸Ðµ ÐºÑÑÐ¿Ð½ÐµÐ¹ÑÐµÐ¹ Ð½Ð° Ð¿Ð»Ð°Ð½ÐµÑÐµ ÑÐ½ÐµÑÐ³Ð¾ÑÐ¸ÑÑÐµÐ¼Ñ Â«ÐÐ¸ÑÂ» | ÐÐ  Â«Ð¡Ð¸ÑÑÐµÐ¼Ð½ÑÐ¹ Ð¾Ð¿ÐµÑÐ°ÑÐ¾Ñ ÐÐ´Ð¸Ð½Ð¾Ð¹ ÑÐ½ÐµÑÐ³ÐµÑÐ¸ÑÐµÑÐºÐ¾Ð¹ ÑÐ¸ÑÑÐµÐ¼ÑÂ»" id="299" name="Google Shape;2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98" y="2731397"/>
            <a:ext cx="3647895" cy="364789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ÑÑÑÐ°Ñ Â«ÐÑÑÐ¶Ð±ÑÂ» - Ð­ÐºÑÐ¿ÐµÑÑÐ Ð£ - Ð­ÐºÐ¾Ð½Ð¾Ð¼Ð¸ÐºÐ°. ÐÐ¾Ð²Ð¾ÑÑÐ¸. Ð­ÐºÐ¾Ð½Ð¾Ð¼Ð¸ÐºÐ° Ð¼Ð¸ÑÐ°. ÐÐ¸ÑÐ¾Ð²Ð°Ñ  ÑÐºÐ¾Ð½Ð¾Ð¼Ð¸ÐºÐ°. ÐÐ¾Ð²Ð¾ÑÑÐ¸ ÑÐºÐ¾Ð½Ð¾Ð¼Ð¸ÐºÐ¸. ÐÐ¾Ð²Ð¾ÑÑÐ¸ ÑÐºÐ¾Ð½Ð¾Ð¼Ð¸ÐºÐ¸ ÑÐµÐ³Ð¾Ð´Ð½Ñ. ÐÐ¾ÑÐ»ÐµÐ´Ð½Ð¸Ðµ Ð½Ð¾Ð²Ð¾ÑÑÐ¸  ÑÐºÐ¾Ð½Ð¾Ð¼Ð¸ÐºÐ¸. Ð­ÐºÐ¾Ð½Ð¾Ð¼Ð¸ÐºÐ° Ð¿Ð¾ÑÐ»ÐµÐ´Ð½Ð¸Ðµ Ð½Ð¾Ð²Ð¾ÑÑÐ¸. (27 Ð¼Ð°ÑÑÐ° 2022) | Expert.ru" id="300" name="Google Shape;300;p13"/>
          <p:cNvPicPr preferRelativeResize="0"/>
          <p:nvPr/>
        </p:nvPicPr>
        <p:blipFill rotWithShape="1">
          <a:blip r:embed="rId4">
            <a:alphaModFix/>
          </a:blip>
          <a:srcRect b="0" l="0" r="0" t="354"/>
          <a:stretch/>
        </p:blipFill>
        <p:spPr>
          <a:xfrm>
            <a:off x="971601" y="2026600"/>
            <a:ext cx="4330892" cy="362195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01" name="Google Shape;301;p13"/>
          <p:cNvSpPr txBox="1"/>
          <p:nvPr/>
        </p:nvSpPr>
        <p:spPr>
          <a:xfrm>
            <a:off x="971601" y="5648553"/>
            <a:ext cx="4330892" cy="36004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Нефтепровод «Дружба»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2" name="Google Shape;302;p13"/>
          <p:cNvSpPr txBox="1"/>
          <p:nvPr/>
        </p:nvSpPr>
        <p:spPr>
          <a:xfrm>
            <a:off x="5395598" y="6395054"/>
            <a:ext cx="3647895" cy="36004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Энергосистема «Мир»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latin typeface="Cambria"/>
                <a:ea typeface="Cambria"/>
                <a:cs typeface="Cambria"/>
                <a:sym typeface="Cambria"/>
              </a:rPr>
              <a:t>Торгово-экономическое сотрудничество со странами Совета экономической взаимопомощи</a:t>
            </a:r>
            <a:endParaRPr/>
          </a:p>
        </p:txBody>
      </p:sp>
      <p:pic>
        <p:nvPicPr>
          <p:cNvPr id="308" name="Google Shape;308;p14"/>
          <p:cNvPicPr preferRelativeResize="0"/>
          <p:nvPr/>
        </p:nvPicPr>
        <p:blipFill rotWithShape="1">
          <a:blip r:embed="rId3">
            <a:alphaModFix/>
          </a:blip>
          <a:srcRect b="0" l="594" r="0" t="0"/>
          <a:stretch/>
        </p:blipFill>
        <p:spPr>
          <a:xfrm>
            <a:off x="5292080" y="836712"/>
            <a:ext cx="3737587" cy="589027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09" name="Google Shape;309;p14"/>
          <p:cNvSpPr txBox="1"/>
          <p:nvPr/>
        </p:nvSpPr>
        <p:spPr>
          <a:xfrm>
            <a:off x="827585" y="836712"/>
            <a:ext cx="4464496" cy="252028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Промышленный потенциал БССР был включён в комплексную программу раз- вития экономической интеграции стран - членов СЭВ. Однако внешнеэко- номическая деятельность предприятий республики строго регламентировалась из союзного центра. Валютные поступ- ления производителям были незначи- тельными; как следствие, у них отсутст- вовала экономическая заинтересован- ность.</a:t>
            </a:r>
            <a:endParaRPr/>
          </a:p>
        </p:txBody>
      </p:sp>
      <p:sp>
        <p:nvSpPr>
          <p:cNvPr id="310" name="Google Shape;310;p14"/>
          <p:cNvSpPr txBox="1"/>
          <p:nvPr/>
        </p:nvSpPr>
        <p:spPr>
          <a:xfrm>
            <a:off x="2987823" y="6366941"/>
            <a:ext cx="2304256" cy="36004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Здание СЭВ в Москве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Связи с белорусской диаспорой</a:t>
            </a:r>
            <a:endParaRPr/>
          </a:p>
        </p:txBody>
      </p:sp>
      <p:sp>
        <p:nvSpPr>
          <p:cNvPr id="316" name="Google Shape;316;p15"/>
          <p:cNvSpPr txBox="1"/>
          <p:nvPr/>
        </p:nvSpPr>
        <p:spPr>
          <a:xfrm>
            <a:off x="827584" y="836712"/>
            <a:ext cx="8280919" cy="2304256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 ходе Второй мировой войны тысячи белорусов оказались за пределами своей родины. В конце войны белорусская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диаспора</a:t>
            </a: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в Европе составляла 1 млн человек. На рубеже 1940-1950-х гг. основная часть белорусских эмигран- тов переместилась на постоянное место жительства в Северную и Южную Америку, а также в Австралию. В США и Канаде поселилось приблизительно по 50 тыс. иммигрантов белорусского происхождения, десятки тысяч осели в Австралии, Бельгии, Великобритании, Франции, ФРГ. Отдельной частью бе- лорусской диаспоры послевоенного времени стали белорусы, которые жили в Польше, главным образом на Белосточчине (в 1960-е гг., по разным подсчё- там, от 160 до 500 тыс. человек).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upload.wikimedia.org/wikipedia/commons/thumb/9/9e/Map_of_the_Belarusian_Diaspora_in_the_World.svg/1920px-Map_of_the_Belarusian_Diaspora_in_the_World.svg.png" id="317" name="Google Shape;317;p15"/>
          <p:cNvPicPr preferRelativeResize="0"/>
          <p:nvPr/>
        </p:nvPicPr>
        <p:blipFill rotWithShape="1">
          <a:blip r:embed="rId3">
            <a:alphaModFix/>
          </a:blip>
          <a:srcRect b="0" l="5294" r="3728" t="0"/>
          <a:stretch/>
        </p:blipFill>
        <p:spPr>
          <a:xfrm>
            <a:off x="3537436" y="3227416"/>
            <a:ext cx="5489759" cy="272186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18" name="Google Shape;318;p15"/>
          <p:cNvSpPr txBox="1"/>
          <p:nvPr/>
        </p:nvSpPr>
        <p:spPr>
          <a:xfrm>
            <a:off x="5053381" y="5744295"/>
            <a:ext cx="3160798" cy="39345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Белорусская диаспора в мире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9" name="Google Shape;319;p15"/>
          <p:cNvSpPr txBox="1"/>
          <p:nvPr/>
        </p:nvSpPr>
        <p:spPr>
          <a:xfrm>
            <a:off x="971600" y="4437112"/>
            <a:ext cx="3096344" cy="2304256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Диаспора</a:t>
            </a: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– это часть наро- да, проживающая вне стра- ны своего происхождения, образующая сплочённые и устойчивые этнические группы в стране прожива- ния, и имеющая социаль- ные институты для поддер- жания и развития своей идентичности и общности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Связи с белорусской диаспорой</a:t>
            </a:r>
            <a:endParaRPr/>
          </a:p>
        </p:txBody>
      </p:sp>
      <p:sp>
        <p:nvSpPr>
          <p:cNvPr id="325" name="Google Shape;325;p16"/>
          <p:cNvSpPr txBox="1"/>
          <p:nvPr/>
        </p:nvSpPr>
        <p:spPr>
          <a:xfrm>
            <a:off x="848825" y="969374"/>
            <a:ext cx="8280919" cy="1008112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 странах компактного проживания белорусов создавались общественные, культурно-просветительские, научные, издательские, религиозные органи- зации, которые пропагандировали белорусскую национальную культуру, знакомили с историей Беларуси, её литературой и искусством.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6" name="Google Shape;326;p16"/>
          <p:cNvSpPr txBox="1"/>
          <p:nvPr/>
        </p:nvSpPr>
        <p:spPr>
          <a:xfrm>
            <a:off x="1115616" y="5877548"/>
            <a:ext cx="7835350" cy="39345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Музей белорусской культуры. Гайновка. Польша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27" name="Google Shape;3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2132856"/>
            <a:ext cx="7835351" cy="37094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Связи с белорусской диаспорой</a:t>
            </a:r>
            <a:endParaRPr/>
          </a:p>
        </p:txBody>
      </p:sp>
      <p:sp>
        <p:nvSpPr>
          <p:cNvPr id="333" name="Google Shape;333;p17"/>
          <p:cNvSpPr txBox="1"/>
          <p:nvPr/>
        </p:nvSpPr>
        <p:spPr>
          <a:xfrm>
            <a:off x="863081" y="836712"/>
            <a:ext cx="8280919" cy="134544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Расширению диалога с белорусской диаспорой в разных уголках мира спо- собствовало Белорусское общество по связям с соотечественниками за рубе- жом «Радзіма». Общество создано в апреле 1964 г. на базе Белорусской сек- ции советского комитета «За возвращение на Родину». Учредителями его явились ­представители белорусской общественности во главе с известными деятелями национальной культуры Г.Ширмой и М.Танком. 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34" name="Google Shape;3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2060847"/>
            <a:ext cx="3307193" cy="472343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335" name="Google Shape;335;p17"/>
          <p:cNvPicPr preferRelativeResize="0"/>
          <p:nvPr/>
        </p:nvPicPr>
        <p:blipFill rotWithShape="1">
          <a:blip r:embed="rId4">
            <a:alphaModFix/>
          </a:blip>
          <a:srcRect b="5066" l="0" r="0" t="0"/>
          <a:stretch/>
        </p:blipFill>
        <p:spPr>
          <a:xfrm>
            <a:off x="5220072" y="2182156"/>
            <a:ext cx="3737587" cy="455396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36" name="Google Shape;336;p17"/>
          <p:cNvSpPr txBox="1"/>
          <p:nvPr/>
        </p:nvSpPr>
        <p:spPr>
          <a:xfrm>
            <a:off x="3419872" y="4195184"/>
            <a:ext cx="1152128" cy="5760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Григорий Ширма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7" name="Google Shape;337;p17"/>
          <p:cNvSpPr txBox="1"/>
          <p:nvPr/>
        </p:nvSpPr>
        <p:spPr>
          <a:xfrm>
            <a:off x="5220072" y="4397548"/>
            <a:ext cx="1152128" cy="5760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Максим Танк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Связи с белорусской диаспорой</a:t>
            </a:r>
            <a:endParaRPr/>
          </a:p>
        </p:txBody>
      </p:sp>
      <p:sp>
        <p:nvSpPr>
          <p:cNvPr id="343" name="Google Shape;343;p18"/>
          <p:cNvSpPr txBox="1"/>
          <p:nvPr/>
        </p:nvSpPr>
        <p:spPr>
          <a:xfrm>
            <a:off x="863081" y="836712"/>
            <a:ext cx="5219821" cy="237626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Приоритетным направлением деятельности об- щества было исполнение роли общественного связующего звена между государственными ин- ститутами и белорусскими эмигрантскими ор- ганизациями. Газета «Голос Родины» - ​печат- ный орган общества - ​распространялась почти в 50 странах мира. Общество «Радзіма» способст- вовало установке бюста Я. Купалы в Эрроу-пар- ке (США), возвращению на Родину уникального слуцкого пояса.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Народные поэты Беларуси. Янка Купала" id="344" name="Google Shape;3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902" y="908720"/>
            <a:ext cx="2931543" cy="581325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45" name="Google Shape;345;p18"/>
          <p:cNvSpPr txBox="1"/>
          <p:nvPr/>
        </p:nvSpPr>
        <p:spPr>
          <a:xfrm>
            <a:off x="2877405" y="5929890"/>
            <a:ext cx="3185975" cy="7920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Бюст Я.Купалы. США, штат Нью- Йорк, г. Монро, Эрроу-паркт. Скульпт. А.Аникейчик. 1973 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107504" y="44624"/>
            <a:ext cx="8928992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063821" y="1268760"/>
            <a:ext cx="7937530" cy="5303512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Деятельность БССР в ООН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Торгово-экономическое сотрудничество со странами Сове- та экономической взаимопомощи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Связи с белорусской диаспорой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Деятельность БССР в ООН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820061" y="908720"/>
            <a:ext cx="8316416" cy="989455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Еще в ходе Второй мировой войны лидерами СССР, США и Англии было при- нято решение о создании авторитетной международной организации, кото- рая решала бы важнейшие мировые проблемы и выступала гарантом мира и безопасности на земле, - Организации Объединённых Наций (ООН).</a:t>
            </a: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>
            <a:off x="902695" y="2055987"/>
            <a:ext cx="8202705" cy="4392628"/>
            <a:chOff x="3103" y="292751"/>
            <a:chExt cx="8202705" cy="4392628"/>
          </a:xfrm>
        </p:grpSpPr>
        <p:sp>
          <p:nvSpPr>
            <p:cNvPr id="94" name="Google Shape;94;p3"/>
            <p:cNvSpPr/>
            <p:nvPr/>
          </p:nvSpPr>
          <p:spPr>
            <a:xfrm>
              <a:off x="6948691" y="3105925"/>
              <a:ext cx="91440" cy="4671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5" name="Google Shape;95;p3"/>
            <p:cNvSpPr/>
            <p:nvPr/>
          </p:nvSpPr>
          <p:spPr>
            <a:xfrm>
              <a:off x="6948691" y="2095375"/>
              <a:ext cx="91440" cy="4671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6" name="Google Shape;96;p3"/>
            <p:cNvSpPr/>
            <p:nvPr/>
          </p:nvSpPr>
          <p:spPr>
            <a:xfrm>
              <a:off x="4104456" y="1040756"/>
              <a:ext cx="2889955" cy="4671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7" name="Google Shape;97;p3"/>
            <p:cNvSpPr/>
            <p:nvPr/>
          </p:nvSpPr>
          <p:spPr>
            <a:xfrm>
              <a:off x="4058735" y="3105925"/>
              <a:ext cx="91440" cy="4671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8" name="Google Shape;98;p3"/>
            <p:cNvSpPr/>
            <p:nvPr/>
          </p:nvSpPr>
          <p:spPr>
            <a:xfrm>
              <a:off x="4058735" y="2095375"/>
              <a:ext cx="91440" cy="4671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9" name="Google Shape;99;p3"/>
            <p:cNvSpPr/>
            <p:nvPr/>
          </p:nvSpPr>
          <p:spPr>
            <a:xfrm>
              <a:off x="4058735" y="1040756"/>
              <a:ext cx="91440" cy="4671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0" name="Google Shape;100;p3"/>
            <p:cNvSpPr/>
            <p:nvPr/>
          </p:nvSpPr>
          <p:spPr>
            <a:xfrm>
              <a:off x="1168780" y="3105925"/>
              <a:ext cx="91440" cy="4671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1" name="Google Shape;101;p3"/>
            <p:cNvSpPr/>
            <p:nvPr/>
          </p:nvSpPr>
          <p:spPr>
            <a:xfrm>
              <a:off x="1168780" y="2095375"/>
              <a:ext cx="91440" cy="4671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2" name="Google Shape;102;p3"/>
            <p:cNvSpPr/>
            <p:nvPr/>
          </p:nvSpPr>
          <p:spPr>
            <a:xfrm>
              <a:off x="1214500" y="1040756"/>
              <a:ext cx="2889955" cy="46716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3" name="Google Shape;103;p3"/>
            <p:cNvSpPr/>
            <p:nvPr/>
          </p:nvSpPr>
          <p:spPr>
            <a:xfrm>
              <a:off x="4616" y="292751"/>
              <a:ext cx="8199679" cy="7480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4616" y="292751"/>
              <a:ext cx="8199679" cy="7480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Международные конференции, где обсуждался вопрос о создании международной организации для обеспечения безопасности во всём мире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659" y="1507918"/>
              <a:ext cx="2421681" cy="58745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3659" y="1507918"/>
              <a:ext cx="2421681" cy="5874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Тегеранская конференция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659" y="2562537"/>
              <a:ext cx="2421681" cy="54338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3659" y="2562537"/>
              <a:ext cx="2421681" cy="5433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28 ноября – 1 декабря 1943 г.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103" y="3573088"/>
              <a:ext cx="2422793" cy="111229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4998" l="0" r="0" t="-21997"/>
              </a:stretch>
            </a:blip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3103" y="3573088"/>
              <a:ext cx="2422793" cy="1112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893615" y="1507918"/>
              <a:ext cx="2421681" cy="58745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2893615" y="1507918"/>
              <a:ext cx="2421681" cy="5874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Конференция в Думбартон-Оксе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893615" y="2562537"/>
              <a:ext cx="2421681" cy="54338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2893615" y="2562537"/>
              <a:ext cx="2421681" cy="5433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21 августа – 7 октября 1944 г.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893059" y="3573088"/>
              <a:ext cx="2422793" cy="111229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24998" l="0" r="0" t="-21997"/>
              </a:stretch>
            </a:blip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2893059" y="3573088"/>
              <a:ext cx="2422793" cy="1112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783571" y="1507918"/>
              <a:ext cx="2421681" cy="58745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5783571" y="1507918"/>
              <a:ext cx="2421681" cy="5874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Ялтинская (Крымская) конференция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783571" y="2562537"/>
              <a:ext cx="2421681" cy="54338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5783571" y="2562537"/>
              <a:ext cx="2421681" cy="5433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4-11 февраля 1945 г.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783015" y="3573088"/>
              <a:ext cx="2422793" cy="111229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24999" l="0" r="0" t="-41998"/>
              </a:stretch>
            </a:blip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5783015" y="3573088"/>
              <a:ext cx="2422793" cy="1112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Деятельность БССР в ООН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827584" y="807784"/>
            <a:ext cx="8316416" cy="1400526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Чтобы усилить своё влияние на деятельность ООН, правительство СССР пред- ложило признать полноправными членами новой организации все союзные республики, в том числе и БССР. Но союзники по антигитлеровской коалиции в ходе Крымской (Ялтинской) конференции согласились включить  в число стран - основателей ООН только Беларусь и Украину, учитывая их вклад в разгром нацизма, огромные людские и материальные потери.</a:t>
            </a:r>
            <a:endParaRPr/>
          </a:p>
        </p:txBody>
      </p:sp>
      <p:pic>
        <p:nvPicPr>
          <p:cNvPr descr="https://upload.wikimedia.org/wikipedia/commons/d/d2/Yalta_summit_1945_with_Churchill%2C_Roosevelt%2C_Stalin.jpg" id="129" name="Google Shape;1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3216" y="2251390"/>
            <a:ext cx="5563279" cy="449274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0" name="Google Shape;130;p4"/>
          <p:cNvSpPr txBox="1"/>
          <p:nvPr/>
        </p:nvSpPr>
        <p:spPr>
          <a:xfrm>
            <a:off x="899592" y="5949281"/>
            <a:ext cx="2573624" cy="8084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У.Черчилль, Ф.Д.Рузвельт и И.В.Сталин в Ялте. Февраль 1945 г.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Деятельность БССР в ООН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img.tyt.by/n/07/6/01-1_kiselev_kuzma_350.jpg" id="136" name="Google Shape;136;p5"/>
          <p:cNvPicPr preferRelativeResize="0"/>
          <p:nvPr/>
        </p:nvPicPr>
        <p:blipFill rotWithShape="1">
          <a:blip r:embed="rId3">
            <a:alphaModFix/>
          </a:blip>
          <a:srcRect b="0" l="0" r="0" t="4015"/>
          <a:stretch/>
        </p:blipFill>
        <p:spPr>
          <a:xfrm>
            <a:off x="899592" y="908720"/>
            <a:ext cx="4104456" cy="585315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7" name="Google Shape;137;p5"/>
          <p:cNvSpPr txBox="1"/>
          <p:nvPr/>
        </p:nvSpPr>
        <p:spPr>
          <a:xfrm>
            <a:off x="3923928" y="933646"/>
            <a:ext cx="5220072" cy="3143426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1 февраля 1944 г. Верховный Совет СССР при- нял Закон «О предоставлении союзным респуб- ликам полномочий в сфере внешних сношений и о преобразовании в связи с этим Народного комиссариата иностранных дел из общесоюзно- го в союзно-республиканский народный комис- сариат». Сессия Верховного Совета БССР в мар- те 1944 г. внесла изменения в Конституцию БССР 1937 г. В структуре белорусского прави- тельства появился Народный комиссариат ино- странных дел (в 1946 г. переименован в Минис- терство иностранных дел БССР), а в структуре Верховного Совета БССР - постоянная Комиссия по иностранным делам.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5004048" y="5949281"/>
            <a:ext cx="4032448" cy="7897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Кузьма Киселёв, народный комиссар (министр) иностранных дел БССР в 1944-1966 гг.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Деятельность БССР в ООН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827584" y="822024"/>
            <a:ext cx="8316416" cy="102280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 мае 1945 г. представители БССР приняли участие в работе конференции по учреждению ООН в Сан-Франциско. 25 июня 1945 г. делегация БССР вместе с делегациями других 50 государств подписала Устав ООН, ратифицированный Верховным Советом БССР 30 августа 1945 г.</a:t>
            </a:r>
            <a:endParaRPr/>
          </a:p>
        </p:txBody>
      </p:sp>
      <p:sp>
        <p:nvSpPr>
          <p:cNvPr id="145" name="Google Shape;145;p6"/>
          <p:cNvSpPr txBox="1"/>
          <p:nvPr/>
        </p:nvSpPr>
        <p:spPr>
          <a:xfrm>
            <a:off x="953149" y="4547939"/>
            <a:ext cx="4005309" cy="3600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Делегация БССР подписывает Устав ООН</a:t>
            </a:r>
            <a:endParaRPr/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483" y="1852134"/>
            <a:ext cx="4005309" cy="268849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s://minsknews.by/wp-content/uploads/2020/04/D6Hd6gUXoAEKb3V.jpg" id="147" name="Google Shape;147;p6"/>
          <p:cNvPicPr preferRelativeResize="0"/>
          <p:nvPr/>
        </p:nvPicPr>
        <p:blipFill rotWithShape="1">
          <a:blip r:embed="rId4">
            <a:alphaModFix/>
          </a:blip>
          <a:srcRect b="0" l="14234" r="7618" t="0"/>
          <a:stretch/>
        </p:blipFill>
        <p:spPr>
          <a:xfrm>
            <a:off x="5114173" y="3933056"/>
            <a:ext cx="3903486" cy="280831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8" name="Google Shape;148;p6"/>
          <p:cNvSpPr txBox="1"/>
          <p:nvPr/>
        </p:nvSpPr>
        <p:spPr>
          <a:xfrm>
            <a:off x="1108864" y="6388638"/>
            <a:ext cx="4005309" cy="3600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Кузьма Киселёв подписывает Устав ООН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Деятельность БССР в ООН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899592" y="830944"/>
            <a:ext cx="8244408" cy="209400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Участие БССР в создании самой престижной международной организации изменило статус республики и расширило возможности её сотрудничества с другими странами. Белорусские дипломаты активно включились в работу. Уже на 1-й сессии Генеральной Ассамблеи ООН (1946 г.) по инициативе бело- русской делегации была принята резолюция о выдаче и наказании военных преступников, которые совершили преступления против мира и человечест- ва. Резолюция требовала от стран - членов ООН принятия самых энергичных мер по поиску военных преступников, их аресту и выдаче тем странам, на территории которых они совершили преступления</a:t>
            </a:r>
            <a:endParaRPr/>
          </a:p>
        </p:txBody>
      </p:sp>
      <p:grpSp>
        <p:nvGrpSpPr>
          <p:cNvPr id="155" name="Google Shape;155;p7"/>
          <p:cNvGrpSpPr/>
          <p:nvPr/>
        </p:nvGrpSpPr>
        <p:grpSpPr>
          <a:xfrm>
            <a:off x="1096004" y="2945199"/>
            <a:ext cx="7868484" cy="3794118"/>
            <a:chOff x="187961" y="2049"/>
            <a:chExt cx="7868484" cy="3794118"/>
          </a:xfrm>
        </p:grpSpPr>
        <p:sp>
          <p:nvSpPr>
            <p:cNvPr id="156" name="Google Shape;156;p7"/>
            <p:cNvSpPr/>
            <p:nvPr/>
          </p:nvSpPr>
          <p:spPr>
            <a:xfrm>
              <a:off x="187961" y="2049"/>
              <a:ext cx="4766103" cy="523326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 txBox="1"/>
            <p:nvPr/>
          </p:nvSpPr>
          <p:spPr>
            <a:xfrm>
              <a:off x="203289" y="17377"/>
              <a:ext cx="4735447" cy="4926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Инициативы делегации БССР в ООН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64572" y="525376"/>
              <a:ext cx="476610" cy="3924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9" name="Google Shape;159;p7"/>
            <p:cNvSpPr/>
            <p:nvPr/>
          </p:nvSpPr>
          <p:spPr>
            <a:xfrm>
              <a:off x="1141182" y="656208"/>
              <a:ext cx="6915263" cy="52332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 txBox="1"/>
            <p:nvPr/>
          </p:nvSpPr>
          <p:spPr>
            <a:xfrm>
              <a:off x="1156510" y="671536"/>
              <a:ext cx="6884607" cy="4926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 выдаче и наказании военных преступников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664572" y="525376"/>
              <a:ext cx="476610" cy="10466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2" name="Google Shape;162;p7"/>
            <p:cNvSpPr/>
            <p:nvPr/>
          </p:nvSpPr>
          <p:spPr>
            <a:xfrm>
              <a:off x="1141182" y="1310366"/>
              <a:ext cx="6915263" cy="52332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1156510" y="1325694"/>
              <a:ext cx="6884607" cy="4926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 поддержании мира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664572" y="525376"/>
              <a:ext cx="476610" cy="170081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5" name="Google Shape;165;p7"/>
            <p:cNvSpPr/>
            <p:nvPr/>
          </p:nvSpPr>
          <p:spPr>
            <a:xfrm>
              <a:off x="1141182" y="1964524"/>
              <a:ext cx="6915263" cy="52332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 txBox="1"/>
            <p:nvPr/>
          </p:nvSpPr>
          <p:spPr>
            <a:xfrm>
              <a:off x="1156510" y="1979852"/>
              <a:ext cx="6884607" cy="4926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 осуждении пропаганды войны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664572" y="525376"/>
              <a:ext cx="476610" cy="235497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8" name="Google Shape;168;p7"/>
            <p:cNvSpPr/>
            <p:nvPr/>
          </p:nvSpPr>
          <p:spPr>
            <a:xfrm>
              <a:off x="1141182" y="2618683"/>
              <a:ext cx="6915263" cy="52332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 txBox="1"/>
            <p:nvPr/>
          </p:nvSpPr>
          <p:spPr>
            <a:xfrm>
              <a:off x="1156510" y="2634011"/>
              <a:ext cx="6884607" cy="4926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Ликвидация колониальной системы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664572" y="525376"/>
              <a:ext cx="476610" cy="30091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1" name="Google Shape;171;p7"/>
            <p:cNvSpPr/>
            <p:nvPr/>
          </p:nvSpPr>
          <p:spPr>
            <a:xfrm>
              <a:off x="1141182" y="3272841"/>
              <a:ext cx="6915263" cy="52332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1156510" y="3288169"/>
              <a:ext cx="6884607" cy="4926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Использование научно-технического прогресса в интересах мира и социального развития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Деятельность БССР в ООН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899592" y="980728"/>
            <a:ext cx="8244408" cy="57606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Советская Беларусь вскоре стала членом ряда международных специализи- рованных организаций, действующих в рамках ООН.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9" name="Google Shape;179;p8"/>
          <p:cNvGrpSpPr/>
          <p:nvPr/>
        </p:nvGrpSpPr>
        <p:grpSpPr>
          <a:xfrm>
            <a:off x="903438" y="1721054"/>
            <a:ext cx="8201219" cy="4784042"/>
            <a:chOff x="3846" y="236270"/>
            <a:chExt cx="8201219" cy="4784042"/>
          </a:xfrm>
        </p:grpSpPr>
        <p:sp>
          <p:nvSpPr>
            <p:cNvPr id="180" name="Google Shape;180;p8"/>
            <p:cNvSpPr/>
            <p:nvPr/>
          </p:nvSpPr>
          <p:spPr>
            <a:xfrm>
              <a:off x="3846" y="236270"/>
              <a:ext cx="6073122" cy="632364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22367" y="254791"/>
              <a:ext cx="6036080" cy="5953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Членство БССР в специализированных организациях ООН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611158" y="868635"/>
              <a:ext cx="607312" cy="3558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" name="Google Shape;183;p8"/>
            <p:cNvSpPr/>
            <p:nvPr/>
          </p:nvSpPr>
          <p:spPr>
            <a:xfrm>
              <a:off x="1218471" y="987254"/>
              <a:ext cx="6985637" cy="47447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1232368" y="1001151"/>
              <a:ext cx="6957843" cy="4466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Международный союз электросвязи (1947 г.)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611158" y="868635"/>
              <a:ext cx="607312" cy="9489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6" name="Google Shape;186;p8"/>
            <p:cNvSpPr/>
            <p:nvPr/>
          </p:nvSpPr>
          <p:spPr>
            <a:xfrm>
              <a:off x="1218471" y="1580351"/>
              <a:ext cx="6985637" cy="47447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1232368" y="1594248"/>
              <a:ext cx="6957843" cy="4466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Всемирный почтовый союз (1947 г.)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611158" y="868635"/>
              <a:ext cx="607312" cy="15420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8"/>
            <p:cNvSpPr/>
            <p:nvPr/>
          </p:nvSpPr>
          <p:spPr>
            <a:xfrm>
              <a:off x="1218471" y="2173448"/>
              <a:ext cx="6985637" cy="47447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1232368" y="2187345"/>
              <a:ext cx="6957843" cy="4466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Всемирная метеорологическая организация (1948 г.)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611158" y="868635"/>
              <a:ext cx="607312" cy="21351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8"/>
            <p:cNvSpPr/>
            <p:nvPr/>
          </p:nvSpPr>
          <p:spPr>
            <a:xfrm>
              <a:off x="1218471" y="2766545"/>
              <a:ext cx="6985637" cy="47447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 txBox="1"/>
            <p:nvPr/>
          </p:nvSpPr>
          <p:spPr>
            <a:xfrm>
              <a:off x="1232368" y="2780442"/>
              <a:ext cx="6957843" cy="4466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Всемирная организация здравоохранения (1948 г.)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611158" y="868635"/>
              <a:ext cx="607312" cy="27282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8"/>
            <p:cNvSpPr/>
            <p:nvPr/>
          </p:nvSpPr>
          <p:spPr>
            <a:xfrm>
              <a:off x="1218471" y="3359642"/>
              <a:ext cx="6985637" cy="47447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8"/>
            <p:cNvSpPr txBox="1"/>
            <p:nvPr/>
          </p:nvSpPr>
          <p:spPr>
            <a:xfrm>
              <a:off x="1232368" y="3373539"/>
              <a:ext cx="6957843" cy="4466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Международная организация труда (1954 г.)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11158" y="868635"/>
              <a:ext cx="607312" cy="332134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8"/>
            <p:cNvSpPr/>
            <p:nvPr/>
          </p:nvSpPr>
          <p:spPr>
            <a:xfrm>
              <a:off x="1218471" y="3952739"/>
              <a:ext cx="6986184" cy="47447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8"/>
            <p:cNvSpPr txBox="1"/>
            <p:nvPr/>
          </p:nvSpPr>
          <p:spPr>
            <a:xfrm>
              <a:off x="1232368" y="3966636"/>
              <a:ext cx="6958390" cy="4466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Организации ООН по делам образования, науки и культуры (ЮНЕСКО) (1954 г.)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11158" y="868635"/>
              <a:ext cx="607312" cy="391443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8"/>
            <p:cNvSpPr/>
            <p:nvPr/>
          </p:nvSpPr>
          <p:spPr>
            <a:xfrm>
              <a:off x="1218471" y="4545835"/>
              <a:ext cx="6986594" cy="47447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8"/>
            <p:cNvSpPr txBox="1"/>
            <p:nvPr/>
          </p:nvSpPr>
          <p:spPr>
            <a:xfrm>
              <a:off x="1232368" y="4559732"/>
              <a:ext cx="6958800" cy="4466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Международного агентства по атомной энергии (МАГАТЭ) (1957 г.)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Деятельность БССР в ООН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827584" y="836712"/>
            <a:ext cx="8316416" cy="93610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Первым дипломатическим представительством БССР за рубежом стало Пос- тоянное представительство БССР при ООН (1958 г.). В 1962 г. представитель- ство БССР появилось при Европейском отделении ООН в Женеве и при ЮНЕСКО в Париже.</a:t>
            </a:r>
            <a:endParaRPr/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04" y="1844824"/>
            <a:ext cx="6152880" cy="460851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10" name="Google Shape;210;p9"/>
          <p:cNvSpPr txBox="1"/>
          <p:nvPr/>
        </p:nvSpPr>
        <p:spPr>
          <a:xfrm>
            <a:off x="1907704" y="6453337"/>
            <a:ext cx="6152880" cy="332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Постоянное представительство Беларуси при ООН в Нью-Йорке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2009-01-18T11:28:08Z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13.02.2023</vt:lpwstr>
  </property>
</Properties>
</file>