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97" r:id="rId3"/>
    <p:sldId id="296" r:id="rId4"/>
    <p:sldId id="257" r:id="rId5"/>
    <p:sldId id="258" r:id="rId6"/>
    <p:sldId id="260" r:id="rId7"/>
    <p:sldId id="261" r:id="rId8"/>
    <p:sldId id="276" r:id="rId9"/>
    <p:sldId id="278" r:id="rId10"/>
    <p:sldId id="311" r:id="rId11"/>
    <p:sldId id="312" r:id="rId12"/>
    <p:sldId id="280" r:id="rId13"/>
    <p:sldId id="283" r:id="rId14"/>
    <p:sldId id="284" r:id="rId15"/>
    <p:sldId id="313" r:id="rId16"/>
    <p:sldId id="286" r:id="rId17"/>
    <p:sldId id="314" r:id="rId18"/>
    <p:sldId id="315" r:id="rId19"/>
    <p:sldId id="316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32" r:id="rId34"/>
    <p:sldId id="333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6482" autoAdjust="0"/>
  </p:normalViewPr>
  <p:slideViewPr>
    <p:cSldViewPr>
      <p:cViewPr varScale="1">
        <p:scale>
          <a:sx n="102" d="100"/>
          <a:sy n="102" d="100"/>
        </p:scale>
        <p:origin x="-2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5ABEA-3EAB-4809-8705-2E9A70880E15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81E93-A181-4E58-8F99-A56BDBB55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81E93-A181-4E58-8F99-A56BDBB5550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878-B274-412B-A25E-8B3FC203F2DD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A009-6738-413D-A221-6B54DFD29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878-B274-412B-A25E-8B3FC203F2DD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A009-6738-413D-A221-6B54DFD29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878-B274-412B-A25E-8B3FC203F2DD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A009-6738-413D-A221-6B54DFD29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878-B274-412B-A25E-8B3FC203F2DD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A009-6738-413D-A221-6B54DFD29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878-B274-412B-A25E-8B3FC203F2DD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A009-6738-413D-A221-6B54DFD29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878-B274-412B-A25E-8B3FC203F2DD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A009-6738-413D-A221-6B54DFD29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878-B274-412B-A25E-8B3FC203F2DD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A009-6738-413D-A221-6B54DFD29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878-B274-412B-A25E-8B3FC203F2DD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A009-6738-413D-A221-6B54DFD29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878-B274-412B-A25E-8B3FC203F2DD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A009-6738-413D-A221-6B54DFD29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878-B274-412B-A25E-8B3FC203F2DD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A009-6738-413D-A221-6B54DFD29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878-B274-412B-A25E-8B3FC203F2DD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A009-6738-413D-A221-6B54DFD29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66878-B274-412B-A25E-8B3FC203F2DD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9A009-6738-413D-A221-6B54DFD29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4414" y="428604"/>
            <a:ext cx="635798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Monotype Corsiva" pitchFamily="66" charset="0"/>
              </a:rPr>
              <a:t> </a:t>
            </a:r>
          </a:p>
          <a:p>
            <a:pPr algn="ctr"/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428604"/>
            <a:ext cx="850112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Беларусь в годы Второй мировой войны и Великой Отечественной войны.</a:t>
            </a:r>
            <a:endParaRPr lang="ru-RU" sz="8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8686800" cy="9286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Политика в области образования и культуры: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714908"/>
          </a:xfrm>
        </p:spPr>
        <p:txBody>
          <a:bodyPr>
            <a:noAutofit/>
          </a:bodyPr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открытие 5.643 школ, 4 ВУЗов и 25 техникумов;</a:t>
            </a: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издание газет и журналов на белорусском языке;</a:t>
            </a: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открытие 220 библиотек,                        5 драмтеатров и 100 кинотеатров;</a:t>
            </a: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открытие польских и еврейских культурных учреждений.</a:t>
            </a:r>
          </a:p>
          <a:p>
            <a:pPr algn="just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686800" cy="1428760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Нападение Германии на СССР:</a:t>
            </a:r>
            <a:br>
              <a:rPr lang="ru-RU" sz="5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3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txBody>
          <a:bodyPr>
            <a:noAutofit/>
          </a:bodyPr>
          <a:lstStyle/>
          <a:p>
            <a:pPr algn="just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18 декабря 1940 г. – утверждение Гитлером директивы № 21 (план «Барбаросса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»);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лан Барбаросса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43116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Соотношение сил группы армий «Центр» и Западного фронта: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2285992"/>
          <a:ext cx="8858310" cy="4454919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571636"/>
                <a:gridCol w="1862196"/>
                <a:gridCol w="1716916"/>
                <a:gridCol w="1716916"/>
                <a:gridCol w="1990646"/>
              </a:tblGrid>
              <a:tr h="707407">
                <a:tc gridSpan="5"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Группа армий «Центр»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3265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Дивизии –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– 820 тыс. солдат и офицеров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Танки – 1.800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Самолёты – 1.680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Орудия и миномёты – 14.300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66784">
                <a:tc gridSpan="5"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Западный</a:t>
                      </a:r>
                      <a:r>
                        <a:rPr lang="ru-RU" sz="4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фронт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934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Дивизии –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44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– 627.300  солдат и офицеров 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Танки – 2.202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Самолёты – 1.789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Орудия и миномёты – 10.087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78595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Хронология военных действий на территории БССР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(июнь 1941 г.)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1928802"/>
            <a:ext cx="8858312" cy="4786346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22 июня 1941 г. – нападение Германии на СССР.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июня 1941 г. – захват гитлеровцами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Гродно.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22 июня 1941 г. по 20 июля 1941 г. – героическая оборона Брестской крепости.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Июнь 1941 г. – разгром советских войск в районе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Белостока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26 июня по 28 июня 1941 г. – бои в районе Минска.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0013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Хронология военных действий на территории БССР (июль – август 1941 г.)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1071546"/>
            <a:ext cx="8858312" cy="5643602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6 по 10 июля 1941 г. – контрнаступление советских войск в направлении Сенно – Лепель с целью освобождения Витебска.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13 июля 1941 г. – контрнаступление 63 стрелкового корпуса Л.Г. Петровского и освобождение Рогачёва и Жлобина.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12 по 16 июля 1941 г. – оборона Орши, первое применение «катюш».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3 по 26 июля 1941 г. – оборона Могилёва.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Август 1941 г. – бои на Гомельском направлении.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19 августа 1941 г. – оставление Гомеля советскими войсками.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35729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Причины поражения советских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войск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1941 г.: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785926"/>
            <a:ext cx="9144000" cy="5072074"/>
          </a:xfrm>
        </p:spPr>
        <p:txBody>
          <a:bodyPr>
            <a:no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преувеличение советским руководством значения советско-германского договора о ненападении;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аступательный характер военной концепции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Красной Армии;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низкий уровень тактической подготовки командиров Красной Армии из-за репрессий;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превосходство военно-экономического потенциала Германии над советским.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35719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Политика Германии на территории БССР: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628652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1)Установление «нового порядка» - система политических, военных, экономических и идеологических мероприятий, направленных на ликвидацию советского общественного и государственного строя, разграбление материальных ценностей и природных ресурсов республики, геноцид населения и утверждение национал-социалистской идеологии. </a:t>
            </a:r>
          </a:p>
          <a:p>
            <a:pPr algn="just">
              <a:buNone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2)Введение нового территориально-административного деления БССР.</a:t>
            </a:r>
          </a:p>
          <a:p>
            <a:pPr algn="just">
              <a:buNone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3) План «Ост» - выселение и уничтожение большей части белорусов, а 20 % онемечивание.</a:t>
            </a:r>
          </a:p>
          <a:p>
            <a:pPr algn="just">
              <a:buNone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4)Регистрация трудоспособного населения и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учёт предприятий и учреждений, 12-часовой рабочий день.</a:t>
            </a:r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5)Уплата высоких натуральных и денежных налогов. 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357322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всенародной борьбы: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285860"/>
            <a:ext cx="8643966" cy="5143536"/>
          </a:xfrm>
        </p:spPr>
        <p:txBody>
          <a:bodyPr>
            <a:noAutofit/>
          </a:bodyPr>
          <a:lstStyle/>
          <a:p>
            <a:pPr marL="514350" indent="-514350">
              <a:buAutoNum type="arabicParenR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партизанское движение;</a:t>
            </a:r>
          </a:p>
          <a:p>
            <a:pPr marL="514350" indent="-514350">
              <a:buAutoNum type="arabicParenR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советское антифашистское подполье;</a:t>
            </a:r>
          </a:p>
          <a:p>
            <a:pPr marL="514350" indent="-514350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3) массовый срыв населением политических, экономических и военных мероприятий оккупантов.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35719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Первые партизанские отряды в Беларуси: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500042"/>
            <a:ext cx="8643966" cy="6143668"/>
          </a:xfrm>
        </p:spPr>
        <p:txBody>
          <a:bodyPr>
            <a:noAutofit/>
          </a:bodyPr>
          <a:lstStyle/>
          <a:p>
            <a:pPr marL="514350" indent="-51435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«Красный Октябрь» (Октябрьский р-н,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Полесская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обл.), ком. Т.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Бумажков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  комиссар Ф. Павловский.</a:t>
            </a:r>
          </a:p>
          <a:p>
            <a:pPr marL="514350" indent="-51435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бумажков s000535_29262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500174"/>
            <a:ext cx="3810000" cy="5357826"/>
          </a:xfrm>
          <a:prstGeom prst="rect">
            <a:avLst/>
          </a:prstGeom>
        </p:spPr>
      </p:pic>
      <p:pic>
        <p:nvPicPr>
          <p:cNvPr id="5" name="Рисунок 4" descr="павловский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500174"/>
            <a:ext cx="3929090" cy="535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1304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57525" algn="l"/>
              </a:tabLst>
            </a:pPr>
            <a:r>
              <a:rPr lang="ru-RU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57525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Начало Второй мировой войны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Объединение белорусского народа в составе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БССР.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57525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Начало Великой Отечественной войны. Установление оккупационного режима.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057525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Партизанское движение и подпольная борьба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Коллаборационистские организации и их деятельность.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057525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Освобождение Беларуси. Итоги войны для белорусского народа и его вклад в Победу над фашизмом.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57525" algn="l"/>
              </a:tabLst>
            </a:pP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575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57525" algn="l"/>
              </a:tabLst>
            </a:pPr>
            <a:endParaRPr lang="ru-RU" sz="14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575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57525" algn="l"/>
              </a:tabLst>
            </a:pPr>
            <a:endParaRPr lang="ru-RU" sz="14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575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57525" algn="l"/>
              </a:tabLst>
            </a:pPr>
            <a:endParaRPr lang="ru-RU" sz="14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575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57525" algn="l"/>
              </a:tabLst>
            </a:pPr>
            <a:endParaRPr lang="ru-RU" sz="14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575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57525" algn="l"/>
              </a:tabLst>
            </a:pPr>
            <a:endParaRPr lang="ru-RU" sz="14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575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57525" algn="l"/>
              </a:tabLst>
            </a:pPr>
            <a:endParaRPr lang="ru-RU" sz="14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575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57525" algn="l"/>
              </a:tabLst>
            </a:pPr>
            <a:endParaRPr lang="ru-RU" sz="14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575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57525" algn="l"/>
              </a:tabLst>
            </a:pPr>
            <a:endParaRPr lang="ru-RU" sz="14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575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57525" algn="l"/>
              </a:tabLst>
            </a:pPr>
            <a:endParaRPr lang="ru-RU" sz="14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575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57525" algn="l"/>
              </a:tabLst>
            </a:pPr>
            <a:endParaRPr lang="ru-RU" sz="14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575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57525" algn="l"/>
              </a:tabLst>
            </a:pPr>
            <a:endParaRPr lang="ru-RU" sz="14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575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57525" algn="l"/>
              </a:tabLst>
            </a:pPr>
            <a:endParaRPr lang="ru-RU" sz="14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575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000132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Отряд В. Коржа: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орж 546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0490" y="1285874"/>
            <a:ext cx="4151774" cy="5572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71546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Отряд М.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Шмырёва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Суражский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р-н, Витебская обл.)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батька минай Шмырев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214422"/>
            <a:ext cx="7858180" cy="55007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42862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Хронология событий: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071546"/>
            <a:ext cx="8643966" cy="5786454"/>
          </a:xfrm>
        </p:spPr>
        <p:txBody>
          <a:bodyPr>
            <a:noAutofit/>
          </a:bodyPr>
          <a:lstStyle/>
          <a:p>
            <a:pPr marL="514350" indent="-514350">
              <a:buFont typeface="Wingdings" pitchFamily="2" charset="2"/>
              <a:buChar char="§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30 мая 1942 г. – создание Центрального штаба партизанского движения (ЦШПД) (П. Пономаренко);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9 сентября 1942 г. – создание Белорусского штаба партизанского движения (БШПД) (П. Калинин);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2984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Направление деятельности белорусских партизан: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357298"/>
            <a:ext cx="8643966" cy="5500702"/>
          </a:xfrm>
        </p:spPr>
        <p:txBody>
          <a:bodyPr numCol="1">
            <a:noAutofit/>
          </a:bodyPr>
          <a:lstStyle/>
          <a:p>
            <a:pPr marL="514350" indent="-514350">
              <a:buFont typeface="Wingdings" pitchFamily="2" charset="2"/>
              <a:buChar char="§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«Рельсовая война» – операция по одновременному уничтожению железнодорожных путей:</a:t>
            </a:r>
          </a:p>
          <a:p>
            <a:pPr marL="514350" indent="-51435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 этап: с 3 августа по середину сентября 1943 г. </a:t>
            </a:r>
          </a:p>
          <a:p>
            <a:pPr marL="514350" indent="-51435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 этап: «Концерт» с 19 сентября по ноябрь 1943 г.</a:t>
            </a:r>
          </a:p>
          <a:p>
            <a:pPr marL="514350" indent="-51435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 этап: с 19 июня 1944 г. вплоть до освобождения БССР.</a:t>
            </a:r>
          </a:p>
          <a:p>
            <a:pPr marL="514350" indent="-514350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500174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Направление деятельности белорусских партизан: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500174"/>
            <a:ext cx="8643966" cy="5214974"/>
          </a:xfrm>
        </p:spPr>
        <p:txBody>
          <a:bodyPr numCol="1">
            <a:noAutofit/>
          </a:bodyPr>
          <a:lstStyle/>
          <a:p>
            <a:pPr marL="514350" indent="-514350">
              <a:buFont typeface="Wingdings" pitchFamily="2" charset="2"/>
              <a:buChar char="§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уничтожение гарнизонов и опорных пунктов гитлеровцев;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проведение партизанских рейдов (первый рейд – март 1942 г.);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проведение агитационно-пропагандистской деятельности;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создание партизанских зон (всего 20):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Кличевская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Борисовско-Бегомльская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Суражская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 др.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428604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Минское подполье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500042"/>
            <a:ext cx="8643966" cy="6215106"/>
          </a:xfrm>
        </p:spPr>
        <p:txBody>
          <a:bodyPr numCol="1">
            <a:noAutofit/>
          </a:bodyPr>
          <a:lstStyle/>
          <a:p>
            <a:pPr marL="514350" indent="-51435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116 подпольных групп, руководящий центр – Минский подпольный горком КП(б)Б                  (И.К. Ковалёв).</a:t>
            </a:r>
          </a:p>
          <a:p>
            <a:pPr marL="514350" indent="-51435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овалев 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1785926"/>
            <a:ext cx="4357718" cy="5072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428604"/>
          </a:xfrm>
        </p:spPr>
        <p:txBody>
          <a:bodyPr>
            <a:noAutofit/>
          </a:bodyPr>
          <a:lstStyle/>
          <a:p>
            <a:r>
              <a:rPr lang="ru-RU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Оршанское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подполье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500042"/>
            <a:ext cx="8643966" cy="6215106"/>
          </a:xfrm>
        </p:spPr>
        <p:txBody>
          <a:bodyPr numCol="1">
            <a:noAutofit/>
          </a:bodyPr>
          <a:lstStyle/>
          <a:p>
            <a:pPr marL="514350" indent="-51435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К.С. Заслонов </a:t>
            </a:r>
          </a:p>
          <a:p>
            <a:pPr marL="514350" indent="-51435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зхаслонов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1285860"/>
            <a:ext cx="4000528" cy="5572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428604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Гомельское подполье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500042"/>
            <a:ext cx="8643966" cy="6215106"/>
          </a:xfrm>
        </p:spPr>
        <p:txBody>
          <a:bodyPr numCol="1">
            <a:noAutofit/>
          </a:bodyPr>
          <a:lstStyle/>
          <a:p>
            <a:pPr marL="514350" indent="-51435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90 групп в годы ВОВ. Роль оперативного центра выполняла группа Т.С. Бородина.</a:t>
            </a:r>
          </a:p>
          <a:p>
            <a:pPr marL="514350" indent="-51435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бородин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1643050"/>
            <a:ext cx="3786214" cy="521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Коллаборационистские организации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857232"/>
            <a:ext cx="8643966" cy="6000768"/>
          </a:xfrm>
        </p:spPr>
        <p:txBody>
          <a:bodyPr numCol="1">
            <a:noAutofit/>
          </a:bodyPr>
          <a:lstStyle/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Коллаборационисты (от фр.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ollaboration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сотрудничество) – лица, которые сотрудничали с оккупационными властями. </a:t>
            </a:r>
          </a:p>
          <a:p>
            <a:pPr marL="514350" indent="-514350" algn="just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Белорусская народная самопомощь (БНС) (22 октября 1941 г., рук. И.А.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Ермаченко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514350" indent="-514350" algn="just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Белорусский корпус самообороны (БКС) (29 июня 1942 г., рук. И.А.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Ермаченко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ликвидирован в 1943 г.</a:t>
            </a:r>
          </a:p>
          <a:p>
            <a:pPr marL="514350" indent="-514350" algn="just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Союз белорусской молодёжи (СБМ) (22 июня      1943 г., рук. 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Ганько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Н. Абрамова).</a:t>
            </a:r>
          </a:p>
          <a:p>
            <a:pPr marL="514350" indent="-51435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Хронология событий первого этапа освобождения Беларуси: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857232"/>
            <a:ext cx="8643966" cy="6000768"/>
          </a:xfrm>
        </p:spPr>
        <p:txBody>
          <a:bodyPr numCol="1">
            <a:noAutofit/>
          </a:bodyPr>
          <a:lstStyle/>
          <a:p>
            <a:pPr marL="514350" indent="-514350" algn="just"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23 сентября 1943 г. – освобождение первого районного центра Комарин (Центральный фронт).</a:t>
            </a:r>
          </a:p>
          <a:p>
            <a:pPr marL="514350" indent="-514350" algn="just"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27 сентября 1943 г. – освобождение районного центра Тереховка (Гомельская обл.), (Центральный фронт).</a:t>
            </a:r>
          </a:p>
          <a:p>
            <a:pPr marL="514350" indent="-514350" algn="just"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26 сентября 1943 г. – освобождение районного центра Хотимск (Могилёвская обл.), (Брянский и Западный фронта).</a:t>
            </a:r>
          </a:p>
          <a:p>
            <a:pPr marL="514350" indent="-514350" algn="just"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28 сентября 1943 г. – освобождение районного центров Костюковичи и Климовичи (Могилёвская обл.), (Брянский фронт).</a:t>
            </a:r>
          </a:p>
          <a:p>
            <a:pPr marL="514350" indent="-514350" algn="just"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30 сентября 1943 г. – освобождение Кричева (Брянский фронт).  </a:t>
            </a:r>
          </a:p>
          <a:p>
            <a:pPr marL="514350" indent="-514350" algn="just">
              <a:buFont typeface="Wingdings" pitchFamily="2" charset="2"/>
              <a:buChar char="§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187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Причины Второй мировой войны:</a:t>
            </a:r>
          </a:p>
          <a:p>
            <a:pPr algn="ctr"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недовольство Германией, Италией и Японией условиями Версальско-Вашингтонской системы международных отношений и стремление получить колонии;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курс Германии и Японии на установление мирового господства;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стремление Франции, Великобритании и США не допустить перестройки политической карты мира.</a:t>
            </a:r>
          </a:p>
          <a:p>
            <a:pPr algn="just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7148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Первый этап освобождения Беларуси: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начало освобожд мБел471532653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571480"/>
            <a:ext cx="7715304" cy="6286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42873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Операция «Багратион» 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 23 июня по 29 августа 1944 г.)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0034" y="1357298"/>
          <a:ext cx="8215372" cy="539211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143140"/>
                <a:gridCol w="1964546"/>
                <a:gridCol w="2053843"/>
                <a:gridCol w="2053843"/>
              </a:tblGrid>
              <a:tr h="1198609">
                <a:tc gridSpan="4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3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Соотношение сил Красной Армии и немецких войск накануне операции:</a:t>
                      </a:r>
                      <a:endParaRPr lang="ru-RU" sz="3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93505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Численность:</a:t>
                      </a:r>
                    </a:p>
                    <a:p>
                      <a:endParaRPr lang="ru-RU" sz="24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Красная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Армия – 2,4 </a:t>
                      </a:r>
                      <a:r>
                        <a:rPr lang="ru-RU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чел.,</a:t>
                      </a:r>
                    </a:p>
                    <a:p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Немецкая армия – 1,2 </a:t>
                      </a:r>
                      <a:r>
                        <a:rPr lang="ru-RU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чел.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Орудия и миномёты:</a:t>
                      </a:r>
                    </a:p>
                    <a:p>
                      <a:endParaRPr lang="ru-RU" sz="24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Красная Армия – 36.400,</a:t>
                      </a:r>
                    </a:p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Немецкая армия – 9.500.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Танки и самоходные</a:t>
                      </a:r>
                      <a:r>
                        <a:rPr lang="ru-RU" sz="2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орудия:</a:t>
                      </a:r>
                    </a:p>
                    <a:p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Красная Армия – 5.200,</a:t>
                      </a:r>
                    </a:p>
                    <a:p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Немецкая армия – 900.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Самолёты:</a:t>
                      </a:r>
                    </a:p>
                    <a:p>
                      <a:endParaRPr lang="ru-RU" sz="24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Красная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Армия – 5.300,</a:t>
                      </a:r>
                    </a:p>
                    <a:p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Немецкая армия – 1350.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4287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Операция «Багратион» 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багратио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642918"/>
            <a:ext cx="8501122" cy="60722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85725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Вклад белорусов в дело Великой Победы: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721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фронтах Великой Отечественной войны сражалось 1,3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белорусов, 446 чел.  удостоены звания Героя Советского Союза, из них четверо – дважды: И.И.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Гусаковский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              И.И. Якубовский, С.Ф. Шутов,                 П.Я. Головачёв. </a:t>
            </a:r>
          </a:p>
          <a:p>
            <a:pPr>
              <a:buFont typeface="Wingdings" pitchFamily="2" charset="2"/>
              <a:buChar char="§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67 белорусов стали кавалерами ордена Славы трёх степеней, 400 тыс. награждено орденами и медалями.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100013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Потери белорусов в годы Великой Отечественной войны: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429288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погибло 2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200 тыс.чел.;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уничтожено 209 городов и райцентров;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сожжено 9.200 деревень и сёл;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 общему уровню развития экономики республика была отброшена к 1928 г., а по некоторым отраслям – к 1913 г.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Обострение взаимоотношений между Германией и Польшей в конце 30-х гг.: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8686800" cy="4429156"/>
          </a:xfrm>
        </p:spPr>
        <p:txBody>
          <a:bodyPr>
            <a:noAutofit/>
          </a:bodyPr>
          <a:lstStyle/>
          <a:p>
            <a:pPr marL="514350" indent="-514350">
              <a:buFont typeface="Wingdings" pitchFamily="2" charset="2"/>
              <a:buChar char="§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«Данцигский кризис»;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11 апреля 1939 г. - утверждение Гитлером «плана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Вайс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» (нападение на Польшу);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28 апреля 1939 г. - денонсация Германией договора о ненападении с Польшей (1934 г.);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142852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§"/>
            </a:pPr>
            <a:endParaRPr lang="ru-RU" sz="9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6500834"/>
          </a:xfrm>
        </p:spPr>
        <p:txBody>
          <a:bodyPr>
            <a:normAutofit/>
          </a:bodyPr>
          <a:lstStyle/>
          <a:p>
            <a:pPr algn="just"/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Подписание договора о ненападении от               23 августа 1939 г. между Германией и СССР;</a:t>
            </a:r>
          </a:p>
          <a:p>
            <a:pPr algn="just"/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Приложение к нему секретного протокола о разграничении сфер влияния в Восточной Европе:</a:t>
            </a:r>
          </a:p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2996588"/>
          <a:ext cx="6096000" cy="371784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119306"/>
                <a:gridCol w="1857388"/>
                <a:gridCol w="2119306"/>
              </a:tblGrid>
              <a:tr h="700326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Советская</a:t>
                      </a:r>
                      <a:r>
                        <a:rPr lang="ru-RU" sz="3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сфера влияния</a:t>
                      </a:r>
                      <a:endParaRPr lang="ru-RU" sz="32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014450"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Прибалтий-ские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государства (за исключением Литвы)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Бессарабия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 территории Польши </a:t>
                      </a:r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демаркаци-онная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линия по рекам Висла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, </a:t>
                      </a:r>
                      <a:r>
                        <a:rPr lang="ru-RU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Нарев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Сан.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329642" cy="1571612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Начало Второй мировой войны: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929198"/>
          </a:xfrm>
        </p:spPr>
        <p:txBody>
          <a:bodyPr>
            <a:noAutofit/>
          </a:bodyPr>
          <a:lstStyle/>
          <a:p>
            <a:pPr algn="just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 сентября 1939 г. - нападение Германии на Польшу;</a:t>
            </a:r>
          </a:p>
          <a:p>
            <a:pPr algn="just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3 сентября 1939 г. - объявление войны Германии Великобританией, Францией и их союзниками.</a:t>
            </a:r>
          </a:p>
          <a:p>
            <a:pPr algn="just">
              <a:buNone/>
            </a:pP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8686800" cy="1500198"/>
          </a:xfrm>
        </p:spPr>
        <p:txBody>
          <a:bodyPr>
            <a:noAutofit/>
          </a:bodyPr>
          <a:lstStyle/>
          <a:p>
            <a:r>
              <a:rPr lang="be-BY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Подготовка СССР к вступлению советских войск в Западную Беларусь и Западную Украину: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429156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проведение агитационной компании в СМИ СССР, БССР и УССР о тяжёлом положении населения в Западной Беларуси и Западной Украине;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11 сентября 1939 г. создание Белорусского и Украинского фронтов.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Хронология событий: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6000768"/>
          </a:xfrm>
        </p:spPr>
        <p:txBody>
          <a:bodyPr>
            <a:normAutofit/>
          </a:bodyPr>
          <a:lstStyle/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17 сентября 1939 г. – вступление советских войск в Западную Беларусь и Западную Украину;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28 сентября 1939 г. – подписание договора о дружбе и границах между Германией и СССР;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22 октября 1939 г. – проведение выборов в Народное собрание Западной Беларуси;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28-30 октября 1939 г. – работа Народного собрания Западной Беларуси.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21442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Социально-экономическая политика Советской власти в Западной Беларуси:</a:t>
            </a: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>
            <a:noAutofit/>
          </a:bodyPr>
          <a:lstStyle/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национализация банков, крупных, средних и мелких предприятий (ноябрь-декабрь 1939 г.);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реконструкция и создание новых фабрик и заводов (392 предприятия –   к 1940 г.);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колхозов, совхозов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и МТС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  (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к 1941 г. – 1.115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колхозов, 28 совхозов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и 101 МТС);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ликвидация безработицы к 1941 г.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1478</Words>
  <Application>Microsoft Office PowerPoint</Application>
  <PresentationFormat>Экран (4:3)</PresentationFormat>
  <Paragraphs>197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Обострение взаимоотношений между Германией и Польшей в конце 30-х гг.:</vt:lpstr>
      <vt:lpstr>Слайд 5</vt:lpstr>
      <vt:lpstr>Начало Второй мировой войны:</vt:lpstr>
      <vt:lpstr>Подготовка СССР к вступлению советских войск в Западную Беларусь и Западную Украину: </vt:lpstr>
      <vt:lpstr>Хронология событий:</vt:lpstr>
      <vt:lpstr>Социально-экономическая политика Советской власти в Западной Беларуси:</vt:lpstr>
      <vt:lpstr>Политика в области образования и культуры:  </vt:lpstr>
      <vt:lpstr> Нападение Германии на СССР: </vt:lpstr>
      <vt:lpstr>Слайд 12</vt:lpstr>
      <vt:lpstr>Соотношение сил группы армий «Центр» и Западного фронта:</vt:lpstr>
      <vt:lpstr>Хронология военных действий на территории БССР  (июнь 1941 г.)</vt:lpstr>
      <vt:lpstr>Хронология военных действий на территории БССР (июль – август 1941 г.)</vt:lpstr>
      <vt:lpstr>Причины поражения советских войск в 1941 г.:</vt:lpstr>
      <vt:lpstr>Политика Германии на территории БССР:</vt:lpstr>
      <vt:lpstr>Формы всенародной борьбы:</vt:lpstr>
      <vt:lpstr>Первые партизанские отряды в Беларуси:</vt:lpstr>
      <vt:lpstr>Отряд В. Коржа:</vt:lpstr>
      <vt:lpstr>Отряд М. Шмырёва (Суражский р-н, Витебская обл.)</vt:lpstr>
      <vt:lpstr>Хронология событий:</vt:lpstr>
      <vt:lpstr>Направление деятельности белорусских партизан:</vt:lpstr>
      <vt:lpstr>Направление деятельности белорусских партизан:</vt:lpstr>
      <vt:lpstr>Минское подполье</vt:lpstr>
      <vt:lpstr>Оршанское подполье</vt:lpstr>
      <vt:lpstr>Гомельское подполье</vt:lpstr>
      <vt:lpstr>Коллаборационистские организации</vt:lpstr>
      <vt:lpstr>Хронология событий первого этапа освобождения Беларуси: </vt:lpstr>
      <vt:lpstr>Первый этап освобождения Беларуси: </vt:lpstr>
      <vt:lpstr>Операция «Багратион»  (с 23 июня по 29 августа 1944 г.)</vt:lpstr>
      <vt:lpstr>Операция «Багратион»  </vt:lpstr>
      <vt:lpstr>Вклад белорусов в дело Великой Победы:</vt:lpstr>
      <vt:lpstr>Потери белорусов в годы Великой Отечественной войны:</vt:lpstr>
    </vt:vector>
  </TitlesOfParts>
  <Company>Wolfish 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256</cp:revision>
  <dcterms:created xsi:type="dcterms:W3CDTF">2015-04-03T06:59:37Z</dcterms:created>
  <dcterms:modified xsi:type="dcterms:W3CDTF">2017-10-16T16:15:50Z</dcterms:modified>
</cp:coreProperties>
</file>