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Caveat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ave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303e2597c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303e2597c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303e2597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303e2597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303e2597c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303e2597c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303e2597c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303e2597c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303e2597c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303e2597c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303e2597c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303e2597c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303e2597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303e2597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303e2597c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303e2597c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303e2597c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303e2597c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d303e2597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d303e2597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d303e2597c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d303e2597c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d303e2597c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d303e2597c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d303e2597c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d303e2597c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303e2597c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303e2597c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303e2597c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303e2597c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303e2597c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303e2597c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303e2597c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303e2597c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05979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3" type="body"/>
          </p:nvPr>
        </p:nvSpPr>
        <p:spPr>
          <a:xfrm>
            <a:off x="4645027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4" type="body"/>
          </p:nvPr>
        </p:nvSpPr>
        <p:spPr>
          <a:xfrm>
            <a:off x="4645027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4767738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4767738"/>
            <a:ext cx="2895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4767738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6" name="Google Shape;6;p1"/>
          <p:cNvPicPr preferRelativeResize="0"/>
          <p:nvPr/>
        </p:nvPicPr>
        <p:blipFill rotWithShape="1">
          <a:blip r:embed="rId1">
            <a:alphaModFix/>
          </a:blip>
          <a:srcRect b="80000" l="0" r="0" t="0"/>
          <a:stretch/>
        </p:blipFill>
        <p:spPr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.png"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.png" id="8" name="Google Shape;8;p1"/>
          <p:cNvPicPr preferRelativeResize="0"/>
          <p:nvPr/>
        </p:nvPicPr>
        <p:blipFill rotWithShape="1">
          <a:blip r:embed="rId3">
            <a:alphaModFix/>
          </a:blip>
          <a:srcRect b="0" l="53148" r="0" t="0"/>
          <a:stretch/>
        </p:blipFill>
        <p:spPr>
          <a:xfrm>
            <a:off x="4895850" y="20003"/>
            <a:ext cx="428466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.png" id="9" name="Google Shape;9;p1"/>
          <p:cNvPicPr preferRelativeResize="0"/>
          <p:nvPr/>
        </p:nvPicPr>
        <p:blipFill rotWithShape="1">
          <a:blip r:embed="rId3">
            <a:alphaModFix/>
          </a:blip>
          <a:srcRect b="0" l="776" r="55123" t="6300"/>
          <a:stretch/>
        </p:blipFill>
        <p:spPr>
          <a:xfrm>
            <a:off x="0" y="562927"/>
            <a:ext cx="4032252" cy="48191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4767738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124200" y="4767738"/>
            <a:ext cx="2895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553200" y="4767738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MBVaYNJrMmo" TargetMode="External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/>
        </p:nvSpPr>
        <p:spPr>
          <a:xfrm>
            <a:off x="33300" y="895350"/>
            <a:ext cx="907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890625" y="2009775"/>
            <a:ext cx="7458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высшей квалификационной категории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" name="Google Shape;32;p4"/>
          <p:cNvSpPr txBox="1"/>
          <p:nvPr/>
        </p:nvSpPr>
        <p:spPr>
          <a:xfrm>
            <a:off x="952500" y="3324225"/>
            <a:ext cx="7458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7 класс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«Китай»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/>
        </p:nvSpPr>
        <p:spPr>
          <a:xfrm>
            <a:off x="1685925" y="447675"/>
            <a:ext cx="621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veat"/>
                <a:ea typeface="Caveat"/>
                <a:cs typeface="Caveat"/>
                <a:sym typeface="Caveat"/>
              </a:rPr>
              <a:t>Причины упадка династии Мин:</a:t>
            </a:r>
            <a:endParaRPr b="1" sz="4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238125" y="1352550"/>
            <a:ext cx="85914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b="1" lang="ru" sz="2300"/>
              <a:t>Рост населения Китая;</a:t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b="1" lang="ru" sz="2300"/>
              <a:t>Войны с соседями требовали больших расходов;</a:t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b="1" lang="ru" sz="2300"/>
              <a:t>Постоянный рост налогов;</a:t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b="1" lang="ru" sz="2300"/>
              <a:t>Нарастает недовольство правителями династии Мин;</a:t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b="1" lang="ru" sz="2300"/>
              <a:t>Частые народные восстания.</a:t>
            </a:r>
            <a:endParaRPr b="1" sz="2300"/>
          </a:p>
        </p:txBody>
      </p:sp>
      <p:sp>
        <p:nvSpPr>
          <p:cNvPr id="80" name="Google Shape;80;p13"/>
          <p:cNvSpPr txBox="1"/>
          <p:nvPr/>
        </p:nvSpPr>
        <p:spPr>
          <a:xfrm>
            <a:off x="47625" y="3307350"/>
            <a:ext cx="8972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Caveat"/>
                <a:ea typeface="Caveat"/>
                <a:cs typeface="Caveat"/>
                <a:sym typeface="Caveat"/>
              </a:rPr>
              <a:t>Наиболее мощное народное восстание произошло 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в </a:t>
            </a:r>
            <a:r>
              <a:rPr b="1" lang="ru" sz="360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1644 г. </a:t>
            </a:r>
            <a:r>
              <a:rPr b="1" lang="ru" sz="3600">
                <a:latin typeface="Caveat"/>
                <a:ea typeface="Caveat"/>
                <a:cs typeface="Caveat"/>
                <a:sym typeface="Caveat"/>
              </a:rPr>
              <a:t>Восставшие крестьяне захватили 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Caveat"/>
                <a:ea typeface="Caveat"/>
                <a:cs typeface="Caveat"/>
                <a:sym typeface="Caveat"/>
              </a:rPr>
              <a:t>Пекин — столицу империи Мин. 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/>
        </p:nvSpPr>
        <p:spPr>
          <a:xfrm>
            <a:off x="1276350" y="295275"/>
            <a:ext cx="7629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Летом </a:t>
            </a:r>
            <a:r>
              <a:rPr b="1" lang="ru" sz="2600">
                <a:solidFill>
                  <a:srgbClr val="FF0000"/>
                </a:solidFill>
              </a:rPr>
              <a:t>1644 г. </a:t>
            </a:r>
            <a:r>
              <a:rPr b="1" lang="ru" sz="2600"/>
              <a:t>маньчжурская армия заняла Пекин, и маньчжурский вождь Доргон провозгласил </a:t>
            </a:r>
            <a:r>
              <a:rPr b="1" lang="ru" sz="2600">
                <a:solidFill>
                  <a:srgbClr val="FF0000"/>
                </a:solidFill>
              </a:rPr>
              <a:t>власть династии Цин</a:t>
            </a:r>
            <a:r>
              <a:rPr b="1" lang="ru" sz="2600"/>
              <a:t>.</a:t>
            </a:r>
            <a:endParaRPr b="1" sz="2600"/>
          </a:p>
        </p:txBody>
      </p:sp>
      <p:pic>
        <p:nvPicPr>
          <p:cNvPr descr="Chinese Emperor and Empress Painting | Chinese Paintings &gt; Emperor &amp;  Empress | Chinese emperor, Chinese picture, Chinese artwork"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93200"/>
            <a:ext cx="2895600" cy="33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3552825" y="1895475"/>
            <a:ext cx="41787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/>
              <a:t>Какие изменения происходят в Китае после его завоевания?</a:t>
            </a:r>
            <a:endParaRPr b="1" sz="3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/>
              <a:t>стр.197-198.</a:t>
            </a:r>
            <a:endParaRPr b="1" sz="3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>
            <a:off x="352425" y="542925"/>
            <a:ext cx="86490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ru" sz="1900"/>
              <a:t>П</a:t>
            </a:r>
            <a:r>
              <a:rPr b="1" lang="ru" sz="1900"/>
              <a:t>ренебрежительное и высокомерное отношение к коренному населению;.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ru" sz="1900"/>
              <a:t>Запрещались браки между китайцами и маньчжурами;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ru" sz="1900"/>
              <a:t>В знак покорности китайские мужчины должны были заплетать волосы в длинные косички; 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ru" sz="1900"/>
              <a:t>Маньчжуры жили отдельно от китайцев в специальных районах;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ru" sz="1900"/>
              <a:t>Высшие должностные посты в империи занимали маньчжуры;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ru" sz="1900"/>
              <a:t>С XVII в. данником цинского Китая стала Корея; 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b="1" lang="ru" sz="1900"/>
              <a:t>В конце XVIII в. династия Цин контролировала Монголию, Тибет, Джунгарию и другие области;</a:t>
            </a:r>
            <a:endParaRPr b="1" sz="1900"/>
          </a:p>
        </p:txBody>
      </p:sp>
      <p:sp>
        <p:nvSpPr>
          <p:cNvPr id="93" name="Google Shape;93;p15"/>
          <p:cNvSpPr txBox="1"/>
          <p:nvPr/>
        </p:nvSpPr>
        <p:spPr>
          <a:xfrm>
            <a:off x="2124075" y="0"/>
            <a:ext cx="4178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FF0000"/>
                </a:solidFill>
              </a:rPr>
              <a:t>Изменения:</a:t>
            </a:r>
            <a:endParaRPr b="1" sz="3100">
              <a:solidFill>
                <a:srgbClr val="FF0000"/>
              </a:solidFill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3378075" y="3480150"/>
            <a:ext cx="417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0000"/>
                </a:solidFill>
              </a:rPr>
              <a:t>Сохраняется:</a:t>
            </a:r>
            <a:endParaRPr b="1" sz="2800">
              <a:solidFill>
                <a:srgbClr val="FF0000"/>
              </a:solidFill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184275" y="4000500"/>
            <a:ext cx="8058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ru" sz="1800"/>
              <a:t>С</a:t>
            </a:r>
            <a:r>
              <a:rPr b="1" lang="ru" sz="1800"/>
              <a:t>истема управления страной: в провинциях управляли чиновники (мандарины) китайского происхождения.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ru" sz="1800"/>
              <a:t>Правители династии Цин вели войны;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117075" y="895350"/>
            <a:ext cx="4178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/>
              <a:t>Каковы особенности торговли с европейцами?</a:t>
            </a:r>
            <a:endParaRPr b="1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/>
              <a:t>Назовите общие причины политики “самоизоляции” Китая и Японии.</a:t>
            </a:r>
            <a:endParaRPr b="1" sz="3000"/>
          </a:p>
        </p:txBody>
      </p:sp>
      <p:pic>
        <p:nvPicPr>
          <p:cNvPr id="101" name="Google Shape;101;p16" title="Закрытие Китая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275" y="1066800"/>
            <a:ext cx="4543426" cy="340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1123950" y="152400"/>
            <a:ext cx="7905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0000"/>
                </a:solidFill>
              </a:rPr>
              <a:t>1792г.-</a:t>
            </a:r>
            <a:r>
              <a:rPr b="1" lang="ru" sz="2500"/>
              <a:t> Англия направила в Пекин специальную миссию (делегацию) с целью установления дипломатических  и торговых отношений.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26040" l="0" r="0" t="0"/>
          <a:stretch/>
        </p:blipFill>
        <p:spPr>
          <a:xfrm>
            <a:off x="228600" y="1561875"/>
            <a:ext cx="2305200" cy="25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550" y="1819050"/>
            <a:ext cx="2504500" cy="20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4050" y="1466625"/>
            <a:ext cx="1861950" cy="25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0148" y="1918613"/>
            <a:ext cx="2099700" cy="16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104700" y="4360650"/>
            <a:ext cx="7905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Чем закончилась миссия англичан и почему?</a:t>
            </a:r>
            <a:endParaRPr b="1"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18"/>
          <p:cNvCxnSpPr/>
          <p:nvPr/>
        </p:nvCxnSpPr>
        <p:spPr>
          <a:xfrm>
            <a:off x="4599737" y="4106400"/>
            <a:ext cx="0" cy="47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8"/>
          <p:cNvCxnSpPr/>
          <p:nvPr/>
        </p:nvCxnSpPr>
        <p:spPr>
          <a:xfrm>
            <a:off x="7628087" y="4030250"/>
            <a:ext cx="0" cy="47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8"/>
          <p:cNvSpPr txBox="1"/>
          <p:nvPr/>
        </p:nvSpPr>
        <p:spPr>
          <a:xfrm>
            <a:off x="1608300" y="838200"/>
            <a:ext cx="637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latin typeface="Caveat"/>
                <a:ea typeface="Caveat"/>
                <a:cs typeface="Caveat"/>
                <a:sym typeface="Caveat"/>
              </a:rPr>
              <a:t>Духовный мир китайцев</a:t>
            </a:r>
            <a:endParaRPr b="1" sz="4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2705100" y="228600"/>
            <a:ext cx="4178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FF0000"/>
                </a:solidFill>
              </a:rPr>
              <a:t>Заполните схему!</a:t>
            </a:r>
            <a:endParaRPr b="1" sz="3400">
              <a:solidFill>
                <a:srgbClr val="FF0000"/>
              </a:solidFill>
            </a:endParaRPr>
          </a:p>
        </p:txBody>
      </p:sp>
      <p:cxnSp>
        <p:nvCxnSpPr>
          <p:cNvPr id="120" name="Google Shape;120;p18"/>
          <p:cNvCxnSpPr/>
          <p:nvPr/>
        </p:nvCxnSpPr>
        <p:spPr>
          <a:xfrm flipH="1">
            <a:off x="1505100" y="1562100"/>
            <a:ext cx="3143100" cy="438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4629150" y="1562100"/>
            <a:ext cx="9600" cy="681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8"/>
          <p:cNvCxnSpPr/>
          <p:nvPr/>
        </p:nvCxnSpPr>
        <p:spPr>
          <a:xfrm>
            <a:off x="4629150" y="1571625"/>
            <a:ext cx="2619300" cy="40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p18"/>
          <p:cNvSpPr/>
          <p:nvPr/>
        </p:nvSpPr>
        <p:spPr>
          <a:xfrm>
            <a:off x="285750" y="2033663"/>
            <a:ext cx="2114400" cy="696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3576750" y="2243100"/>
            <a:ext cx="2114400" cy="69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6505575" y="2000400"/>
            <a:ext cx="2114400" cy="696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26664" l="0" r="30362" t="0"/>
          <a:stretch/>
        </p:blipFill>
        <p:spPr>
          <a:xfrm>
            <a:off x="285750" y="2763225"/>
            <a:ext cx="2009775" cy="11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175" y="2725275"/>
            <a:ext cx="198120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4075" y="2939400"/>
            <a:ext cx="1419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>
            <a:off x="258338" y="4432600"/>
            <a:ext cx="2064600" cy="587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3601638" y="4505150"/>
            <a:ext cx="2064600" cy="5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6530463" y="4461675"/>
            <a:ext cx="2064600" cy="5874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2" name="Google Shape;132;p18"/>
          <p:cNvCxnSpPr>
            <a:stCxn id="126" idx="2"/>
            <a:endCxn id="129" idx="0"/>
          </p:cNvCxnSpPr>
          <p:nvPr/>
        </p:nvCxnSpPr>
        <p:spPr>
          <a:xfrm>
            <a:off x="1290637" y="3957675"/>
            <a:ext cx="0" cy="47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19"/>
          <p:cNvCxnSpPr/>
          <p:nvPr/>
        </p:nvCxnSpPr>
        <p:spPr>
          <a:xfrm>
            <a:off x="4599737" y="3946800"/>
            <a:ext cx="0" cy="47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9"/>
          <p:cNvCxnSpPr/>
          <p:nvPr/>
        </p:nvCxnSpPr>
        <p:spPr>
          <a:xfrm>
            <a:off x="7628087" y="3870650"/>
            <a:ext cx="0" cy="47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19"/>
          <p:cNvSpPr txBox="1"/>
          <p:nvPr/>
        </p:nvSpPr>
        <p:spPr>
          <a:xfrm>
            <a:off x="1608300" y="678600"/>
            <a:ext cx="637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>
                <a:latin typeface="Caveat"/>
                <a:ea typeface="Caveat"/>
                <a:cs typeface="Caveat"/>
                <a:sym typeface="Caveat"/>
              </a:rPr>
              <a:t>Духовный мир китайцев</a:t>
            </a:r>
            <a:endParaRPr b="1" sz="4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2654325" y="69000"/>
            <a:ext cx="4178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FF0000"/>
                </a:solidFill>
              </a:rPr>
              <a:t>Заполните схему!</a:t>
            </a:r>
            <a:endParaRPr b="1" sz="3400">
              <a:solidFill>
                <a:srgbClr val="FF0000"/>
              </a:solidFill>
            </a:endParaRPr>
          </a:p>
        </p:txBody>
      </p:sp>
      <p:cxnSp>
        <p:nvCxnSpPr>
          <p:cNvPr id="141" name="Google Shape;141;p19"/>
          <p:cNvCxnSpPr/>
          <p:nvPr/>
        </p:nvCxnSpPr>
        <p:spPr>
          <a:xfrm flipH="1">
            <a:off x="1505100" y="1402500"/>
            <a:ext cx="3143100" cy="438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19"/>
          <p:cNvCxnSpPr/>
          <p:nvPr/>
        </p:nvCxnSpPr>
        <p:spPr>
          <a:xfrm flipH="1">
            <a:off x="4629150" y="1402500"/>
            <a:ext cx="9600" cy="681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4629150" y="1412025"/>
            <a:ext cx="2619300" cy="40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4" name="Google Shape;144;p19"/>
          <p:cNvSpPr/>
          <p:nvPr/>
        </p:nvSpPr>
        <p:spPr>
          <a:xfrm>
            <a:off x="285750" y="1874063"/>
            <a:ext cx="2114400" cy="696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3576750" y="2083500"/>
            <a:ext cx="2114400" cy="69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6505575" y="1840800"/>
            <a:ext cx="2114400" cy="6963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26664" l="0" r="30362" t="0"/>
          <a:stretch/>
        </p:blipFill>
        <p:spPr>
          <a:xfrm>
            <a:off x="285750" y="2603625"/>
            <a:ext cx="2009775" cy="11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2175" y="2565675"/>
            <a:ext cx="198120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4075" y="2779800"/>
            <a:ext cx="1419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258350" y="4273000"/>
            <a:ext cx="2064600" cy="6810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воспитывал</a:t>
            </a:r>
            <a:r>
              <a:rPr b="1" lang="ru"/>
              <a:t> </a:t>
            </a:r>
            <a:r>
              <a:rPr b="1" lang="ru"/>
              <a:t>равнодушие к радостям жизни</a:t>
            </a:r>
            <a:endParaRPr b="1"/>
          </a:p>
        </p:txBody>
      </p:sp>
      <p:sp>
        <p:nvSpPr>
          <p:cNvPr id="151" name="Google Shape;151;p19"/>
          <p:cNvSpPr/>
          <p:nvPr/>
        </p:nvSpPr>
        <p:spPr>
          <a:xfrm>
            <a:off x="3601638" y="4345550"/>
            <a:ext cx="2064600" cy="5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послушание старшим в семье и обществе</a:t>
            </a:r>
            <a:endParaRPr b="1"/>
          </a:p>
        </p:txBody>
      </p:sp>
      <p:sp>
        <p:nvSpPr>
          <p:cNvPr id="152" name="Google Shape;152;p19"/>
          <p:cNvSpPr/>
          <p:nvPr/>
        </p:nvSpPr>
        <p:spPr>
          <a:xfrm>
            <a:off x="6530463" y="4302075"/>
            <a:ext cx="2064600" cy="5874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воспитывал веру в потусторонние силы</a:t>
            </a:r>
            <a:endParaRPr b="1"/>
          </a:p>
        </p:txBody>
      </p:sp>
      <p:cxnSp>
        <p:nvCxnSpPr>
          <p:cNvPr id="153" name="Google Shape;153;p19"/>
          <p:cNvCxnSpPr>
            <a:stCxn id="147" idx="2"/>
            <a:endCxn id="150" idx="0"/>
          </p:cNvCxnSpPr>
          <p:nvPr/>
        </p:nvCxnSpPr>
        <p:spPr>
          <a:xfrm>
            <a:off x="1290637" y="3798075"/>
            <a:ext cx="0" cy="47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19"/>
          <p:cNvSpPr txBox="1"/>
          <p:nvPr/>
        </p:nvSpPr>
        <p:spPr>
          <a:xfrm>
            <a:off x="420000" y="1983700"/>
            <a:ext cx="1845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Буддизм</a:t>
            </a:r>
            <a:endParaRPr b="1" sz="1900"/>
          </a:p>
        </p:txBody>
      </p:sp>
      <p:sp>
        <p:nvSpPr>
          <p:cNvPr id="155" name="Google Shape;155;p19"/>
          <p:cNvSpPr txBox="1"/>
          <p:nvPr/>
        </p:nvSpPr>
        <p:spPr>
          <a:xfrm>
            <a:off x="3676200" y="2231550"/>
            <a:ext cx="1915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Конфуцианство</a:t>
            </a:r>
            <a:endParaRPr b="1" sz="1700"/>
          </a:p>
        </p:txBody>
      </p:sp>
      <p:sp>
        <p:nvSpPr>
          <p:cNvPr id="156" name="Google Shape;156;p19"/>
          <p:cNvSpPr txBox="1"/>
          <p:nvPr/>
        </p:nvSpPr>
        <p:spPr>
          <a:xfrm>
            <a:off x="6666825" y="1952825"/>
            <a:ext cx="1791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Даосизм</a:t>
            </a:r>
            <a:endParaRPr b="1"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/>
        </p:nvSpPr>
        <p:spPr>
          <a:xfrm>
            <a:off x="1284100" y="253900"/>
            <a:ext cx="7312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990000"/>
                </a:solidFill>
              </a:rPr>
              <a:t>Как эти три религиозных мировоззрения влияли на отношения в китайском обществе?</a:t>
            </a:r>
            <a:endParaRPr b="1" sz="3000">
              <a:solidFill>
                <a:srgbClr val="990000"/>
              </a:solidFill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00" y="1976200"/>
            <a:ext cx="3767397" cy="301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4147" y="1976200"/>
            <a:ext cx="4278350" cy="30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/>
        </p:nvSpPr>
        <p:spPr>
          <a:xfrm>
            <a:off x="886650" y="478825"/>
            <a:ext cx="73707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990000"/>
                </a:solidFill>
                <a:latin typeface="Caveat"/>
                <a:ea typeface="Caveat"/>
                <a:cs typeface="Caveat"/>
                <a:sym typeface="Caveat"/>
              </a:rPr>
              <a:t>Таким образом, завоевание Китая маньчжурами было важнейшим событием истории этой страны. </a:t>
            </a:r>
            <a:endParaRPr b="1" sz="3300">
              <a:solidFill>
                <a:srgbClr val="99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990000"/>
                </a:solidFill>
                <a:latin typeface="Caveat"/>
                <a:ea typeface="Caveat"/>
                <a:cs typeface="Caveat"/>
                <a:sym typeface="Caveat"/>
              </a:rPr>
              <a:t>Китай, как и Япония, проводил политику</a:t>
            </a:r>
            <a:endParaRPr b="1" sz="3300">
              <a:solidFill>
                <a:srgbClr val="99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990000"/>
                </a:solidFill>
                <a:latin typeface="Caveat"/>
                <a:ea typeface="Caveat"/>
                <a:cs typeface="Caveat"/>
                <a:sym typeface="Caveat"/>
              </a:rPr>
              <a:t>самоизоляции. </a:t>
            </a:r>
            <a:endParaRPr b="1" sz="3300">
              <a:solidFill>
                <a:srgbClr val="99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990000"/>
                </a:solidFill>
                <a:latin typeface="Caveat"/>
                <a:ea typeface="Caveat"/>
                <a:cs typeface="Caveat"/>
                <a:sym typeface="Caveat"/>
              </a:rPr>
              <a:t>Представления китайцев об окружающем мире, их духовный мир и культура носили глубоко традиционный средневековый характер.</a:t>
            </a:r>
            <a:endParaRPr b="1" sz="3300">
              <a:solidFill>
                <a:srgbClr val="99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/>
        </p:nvSpPr>
        <p:spPr>
          <a:xfrm>
            <a:off x="452400" y="495300"/>
            <a:ext cx="8239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600">
                <a:latin typeface="Caveat"/>
                <a:ea typeface="Caveat"/>
                <a:cs typeface="Caveat"/>
                <a:sym typeface="Caveat"/>
              </a:rPr>
              <a:t>Домашнее задание:</a:t>
            </a:r>
            <a:endParaRPr b="1" sz="76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600">
                <a:latin typeface="Caveat"/>
                <a:ea typeface="Caveat"/>
                <a:cs typeface="Caveat"/>
                <a:sym typeface="Caveat"/>
              </a:rPr>
              <a:t>§28, </a:t>
            </a:r>
            <a:endParaRPr b="1" sz="76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300">
                <a:latin typeface="Caveat"/>
                <a:ea typeface="Caveat"/>
                <a:cs typeface="Caveat"/>
                <a:sym typeface="Caveat"/>
              </a:rPr>
              <a:t>подготовить сообщения или презентации о духовной культуре китайцев.</a:t>
            </a:r>
            <a:endParaRPr b="1" sz="43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/>
        </p:nvSpPr>
        <p:spPr>
          <a:xfrm>
            <a:off x="1247775" y="85725"/>
            <a:ext cx="7334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latin typeface="Caveat"/>
                <a:ea typeface="Caveat"/>
                <a:cs typeface="Caveat"/>
                <a:sym typeface="Caveat"/>
              </a:rPr>
              <a:t>Повторим пройденное!</a:t>
            </a:r>
            <a:endParaRPr b="1" sz="5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238125" y="1133475"/>
            <a:ext cx="8620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ru" sz="2600"/>
              <a:t>Японский сёгун Иэясу Токугава пришёл к власти в: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а</a:t>
            </a:r>
            <a:r>
              <a:rPr lang="ru" sz="2600"/>
              <a:t>) 1605 г.;     в) 1604 г.;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б) 1603 г.;      г) 1607 г.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ru" sz="2600"/>
              <a:t>Вплоть до 1868г. вся власть в Японии была сконцентрирована в руках: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а) императора;               в) канцлера;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б) сёгуна;                        г) даймё.</a:t>
            </a:r>
            <a:endParaRPr b="1"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/>
        </p:nvSpPr>
        <p:spPr>
          <a:xfrm>
            <a:off x="247650" y="523875"/>
            <a:ext cx="87153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3. Политика “самоизоляции” началась в Японии в: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/>
              <a:t>а) 1640 г.;         в) 1645 г.;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б) 1638 г.;         г) 1636 г.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/>
              <a:t>4. Сколько лет длилась “самоизоляция” Японии?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/>
              <a:t>а) 150;    в) более 200;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б) 250;     г) 275?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/>
              <a:t>5. Право ограниченной торговли в Японии имели: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/>
              <a:t>а) португальцы;    в) голландцы;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б) китайцы;           г) корейцы.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/>
        </p:nvSpPr>
        <p:spPr>
          <a:xfrm>
            <a:off x="438150" y="561975"/>
            <a:ext cx="84489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6. У какой страны не было своего морского флота?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а</a:t>
            </a:r>
            <a:r>
              <a:rPr lang="ru" sz="2500"/>
              <a:t>) Китая;     в) Кореи;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б) Индии;    г) Японии?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7. Первыми из европейцев прибыли к японским берегам и привезли огнестрельное оружие: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а) португальцы;      г) испанцы;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б голландцы;          д) англичане.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в) русские;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142875" y="781050"/>
            <a:ext cx="85914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/>
              <a:t>8. Первые европейцы прибыли в Японию в:</a:t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/>
              <a:t>а</a:t>
            </a:r>
            <a:r>
              <a:rPr lang="ru" sz="3100"/>
              <a:t>) 1542 г.;     в) 1544 г.;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/>
              <a:t>б) 1545 г.;     г) 1543 г;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9. Кто находился во главе администрации в Японии?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а) император;    в) самураи;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б) сёгун;             г) чиновники;</a:t>
            </a:r>
            <a:endParaRPr b="1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/>
        </p:nvSpPr>
        <p:spPr>
          <a:xfrm>
            <a:off x="247650" y="742950"/>
            <a:ext cx="88488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10. Укажите верные выражения: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1) Культура периода Токугава занимает особое место в японской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истории.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2) Сёгуны активно распространяли образование среди населения.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3) Появились правительственные и княжеские школы для обуче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ния детей бедняков.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4) Женщины из самурайских семей, как правило, получали до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машнее образование.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5) Помимо правительственных школ, существовали частные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учебные заведения.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6) Грамотность и образованность были широко распространены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среди всех слоев населения Японии времен правления Токугава.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ctrTitle"/>
          </p:nvPr>
        </p:nvSpPr>
        <p:spPr>
          <a:xfrm>
            <a:off x="1590675" y="1420850"/>
            <a:ext cx="6076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0">
                <a:latin typeface="Caveat"/>
                <a:ea typeface="Caveat"/>
                <a:cs typeface="Caveat"/>
                <a:sym typeface="Caveat"/>
              </a:rPr>
              <a:t>Китай</a:t>
            </a:r>
            <a:endParaRPr b="1" sz="12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ctrTitle"/>
          </p:nvPr>
        </p:nvSpPr>
        <p:spPr>
          <a:xfrm>
            <a:off x="387900" y="1209675"/>
            <a:ext cx="8520600" cy="292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400">
                <a:latin typeface="Caveat"/>
                <a:ea typeface="Caveat"/>
                <a:cs typeface="Caveat"/>
                <a:sym typeface="Caveat"/>
              </a:rPr>
              <a:t>Каковы причины упадка династии Мин в Китае?</a:t>
            </a:r>
            <a:endParaRPr b="1" sz="6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400">
                <a:latin typeface="Caveat"/>
                <a:ea typeface="Caveat"/>
                <a:cs typeface="Caveat"/>
                <a:sym typeface="Caveat"/>
              </a:rPr>
              <a:t>стр. 196.</a:t>
            </a:r>
            <a:endParaRPr b="1" sz="64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Office 主题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