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277f4c8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2277f4c8d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277f4c8d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2277f4c8d4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277f4c8d4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2277f4c8d4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5069840" y="-1798321"/>
            <a:ext cx="347472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290775" y="1624088"/>
            <a:ext cx="523833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5204311" y="-40640"/>
            <a:ext cx="4894729" cy="6439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965060" y="5052546"/>
            <a:ext cx="7516013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type="ctr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2710927" y="2172648"/>
            <a:ext cx="7955555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2696584" y="4607511"/>
            <a:ext cx="7960659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524000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541929" y="1400327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6196403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6193367" y="1399032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1118794" y="2209801"/>
            <a:ext cx="4848113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6124688" y="731520"/>
            <a:ext cx="5356113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434354" y="3497802"/>
            <a:ext cx="4518213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5966900" y="1143000"/>
            <a:ext cx="54864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170516" y="1010486"/>
            <a:ext cx="4925485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969691" y="4464421"/>
            <a:ext cx="85113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3" Type="http://schemas.openxmlformats.org/officeDocument/2006/relationships/image" Target="../media/image3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5" Type="http://schemas.openxmlformats.org/officeDocument/2006/relationships/image" Target="../media/image37.png"/><Relationship Id="rId14" Type="http://schemas.openxmlformats.org/officeDocument/2006/relationships/image" Target="../media/image34.png"/><Relationship Id="rId17" Type="http://schemas.openxmlformats.org/officeDocument/2006/relationships/image" Target="../media/image36.png"/><Relationship Id="rId16" Type="http://schemas.openxmlformats.org/officeDocument/2006/relationships/image" Target="../media/image38.png"/><Relationship Id="rId5" Type="http://schemas.openxmlformats.org/officeDocument/2006/relationships/image" Target="../media/image35.png"/><Relationship Id="rId19" Type="http://schemas.openxmlformats.org/officeDocument/2006/relationships/image" Target="../media/image46.png"/><Relationship Id="rId6" Type="http://schemas.openxmlformats.org/officeDocument/2006/relationships/image" Target="../media/image39.png"/><Relationship Id="rId18" Type="http://schemas.openxmlformats.org/officeDocument/2006/relationships/image" Target="../media/image45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/>
        </p:nvSpPr>
        <p:spPr>
          <a:xfrm>
            <a:off x="3791744" y="620688"/>
            <a:ext cx="457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2153444" y="2435200"/>
            <a:ext cx="82137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767408" y="3957613"/>
            <a:ext cx="10945216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«Войско и военное дело.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Внешняя политика ВКЛ во второй половине XV в.»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2854929" y="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b="1" lang="ru-RU"/>
              <a:t>Вооружение</a:t>
            </a:r>
            <a:r>
              <a:rPr lang="ru-RU"/>
              <a:t> </a:t>
            </a:r>
            <a:r>
              <a:rPr b="1" lang="ru-RU"/>
              <a:t>войска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84" y="1136323"/>
            <a:ext cx="3096344" cy="314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54" name="Google Shape;154;p22"/>
          <p:cNvSpPr txBox="1"/>
          <p:nvPr/>
        </p:nvSpPr>
        <p:spPr>
          <a:xfrm>
            <a:off x="251474" y="4305990"/>
            <a:ext cx="36122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Копье</a:t>
            </a:r>
            <a:r>
              <a:rPr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, </a:t>
            </a: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щит</a:t>
            </a:r>
            <a:r>
              <a:rPr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шлем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7915"/>
          <a:stretch/>
        </p:blipFill>
        <p:spPr>
          <a:xfrm>
            <a:off x="4295800" y="1082995"/>
            <a:ext cx="2280283" cy="324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295800" y="4421307"/>
            <a:ext cx="28411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Сабли</a:t>
            </a:r>
            <a:r>
              <a:rPr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шпаги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4071" y="1136323"/>
            <a:ext cx="5289011" cy="214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7824192" y="3329662"/>
            <a:ext cx="3956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Боевые булавы, цепи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2264" y="4330251"/>
            <a:ext cx="3459857" cy="230657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929580" y="5466574"/>
            <a:ext cx="25426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Боевой топор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7">
            <a:alphaModFix/>
          </a:blip>
          <a:srcRect b="8026" l="0" r="0" t="27950"/>
          <a:stretch/>
        </p:blipFill>
        <p:spPr>
          <a:xfrm>
            <a:off x="119336" y="5113938"/>
            <a:ext cx="2857500" cy="146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3003779" y="6034999"/>
            <a:ext cx="29258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Корды и тесаки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2839745" y="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b="1" lang="ru-RU"/>
              <a:t>Луки</a:t>
            </a:r>
            <a:r>
              <a:rPr lang="ru-RU"/>
              <a:t> </a:t>
            </a:r>
            <a:r>
              <a:rPr b="1" lang="ru-RU"/>
              <a:t>и арбалеты</a:t>
            </a:r>
            <a:endParaRPr b="1"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4272" y="2477760"/>
            <a:ext cx="3560815" cy="42091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44" y="328612"/>
            <a:ext cx="396044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255415" y="1142999"/>
            <a:ext cx="3896394" cy="377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392" y="2060848"/>
            <a:ext cx="2887565" cy="46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2839744" y="-72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b="1" lang="ru-RU"/>
              <a:t>Бомбарды</a:t>
            </a:r>
            <a:endParaRPr b="1"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017" y="2132856"/>
            <a:ext cx="4187913" cy="34965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8" name="Google Shape;178;p24"/>
          <p:cNvSpPr/>
          <p:nvPr/>
        </p:nvSpPr>
        <p:spPr>
          <a:xfrm>
            <a:off x="1570309" y="980728"/>
            <a:ext cx="93394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 конца XIV в. стала распространяться артиллерия.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43673" y="320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b="1" lang="ru-RU"/>
              <a:t>Вооружение</a:t>
            </a:r>
            <a:r>
              <a:rPr lang="ru-RU"/>
              <a:t> </a:t>
            </a:r>
            <a:r>
              <a:rPr b="1" lang="ru-RU"/>
              <a:t>войска</a:t>
            </a:r>
            <a:endParaRPr b="1"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264" y="1256767"/>
            <a:ext cx="3514184" cy="52254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2944" y="1349291"/>
            <a:ext cx="3600400" cy="522910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1524000" y="900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b="1" lang="ru-RU"/>
              <a:t>Вооружение</a:t>
            </a:r>
            <a:r>
              <a:rPr lang="ru-RU"/>
              <a:t> </a:t>
            </a:r>
            <a:r>
              <a:rPr b="1" lang="ru-RU"/>
              <a:t>Радзивиллов</a:t>
            </a:r>
            <a:r>
              <a:rPr lang="ru-RU"/>
              <a:t> 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0024" y="1412777"/>
            <a:ext cx="3779912" cy="43924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627" y="2093405"/>
            <a:ext cx="4473172" cy="30312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3" name="Google Shape;193;p26"/>
          <p:cNvSpPr txBox="1"/>
          <p:nvPr/>
        </p:nvSpPr>
        <p:spPr>
          <a:xfrm>
            <a:off x="1901788" y="5849169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Несвижский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-RU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замок</a:t>
            </a:r>
            <a:endParaRPr b="1"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6584049" y="5404574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Мирский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-RU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замок</a:t>
            </a:r>
            <a:endParaRPr b="1"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660" y="85782"/>
            <a:ext cx="6464148" cy="512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7320136" y="332656"/>
            <a:ext cx="41930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XVIв. появляется наёмное 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войско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415480" y="5288340"/>
            <a:ext cx="78309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Участвует в полевых сражениях;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Несёт гарнизонную службу в городах и замках;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Поддерживает порядок в мирное время;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Подавляет народные волнения;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idx="4294967295" type="body"/>
          </p:nvPr>
        </p:nvSpPr>
        <p:spPr>
          <a:xfrm>
            <a:off x="1981200" y="1752601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2" marL="822960" rtl="0" algn="l">
              <a:spcBef>
                <a:spcPts val="0"/>
              </a:spcBef>
              <a:spcAft>
                <a:spcPts val="0"/>
              </a:spcAft>
              <a:buSzPts val="2340"/>
              <a:buChar char="*"/>
            </a:pPr>
            <a:r>
              <a:rPr lang="ru-RU"/>
              <a:t> 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ru-RU"/>
              <a:t>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  <p:pic>
        <p:nvPicPr>
          <p:cNvPr descr="http://www.kulichki.com/gusary/istoriya/uniform/polish/poland.jpg"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620688"/>
            <a:ext cx="3744416" cy="48965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3.bp.blogspot.com/-82qHUxc3Nhs/T0YBW6IyTAI/AAAAAAAABvI/Wx4HY7SeBsg/s1600/%D0%93%D1%83%D1%81%D0%B0%D1%80%D1%8B.jpg"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8008" y="620689"/>
            <a:ext cx="4032448" cy="50362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9" name="Google Shape;209;p28"/>
          <p:cNvSpPr txBox="1"/>
          <p:nvPr/>
        </p:nvSpPr>
        <p:spPr>
          <a:xfrm>
            <a:off x="3575720" y="5877273"/>
            <a:ext cx="51845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181D33"/>
                </a:solidFill>
                <a:latin typeface="Trebuchet MS"/>
                <a:ea typeface="Trebuchet MS"/>
                <a:cs typeface="Trebuchet MS"/>
                <a:sym typeface="Trebuchet MS"/>
              </a:rPr>
              <a:t>Гусары</a:t>
            </a:r>
            <a:endParaRPr b="1" sz="4400">
              <a:solidFill>
                <a:srgbClr val="181D3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wordmaster.org/uploads/posts/2010-10/1286283908_kossaks.jpg" id="214" name="Google Shape;214;p2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332656"/>
            <a:ext cx="5040560" cy="59046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5" name="Google Shape;215;p29"/>
          <p:cNvSpPr/>
          <p:nvPr/>
        </p:nvSpPr>
        <p:spPr>
          <a:xfrm>
            <a:off x="7176120" y="4293096"/>
            <a:ext cx="338437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181D33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Казаки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181D3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400">
              <a:solidFill>
                <a:srgbClr val="181D3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0149324"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91733" y="824721"/>
            <a:ext cx="1761565" cy="149061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3287688" y="126813"/>
            <a:ext cx="4633000" cy="584775"/>
          </a:xfrm>
          <a:prstGeom prst="rect">
            <a:avLst/>
          </a:prstGeom>
          <a:solidFill>
            <a:srgbClr val="81D319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Войско ВКЛ в XVI веке</a:t>
            </a:r>
            <a:endParaRPr b="1" sz="3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2" name="Google Shape;222;p30"/>
          <p:cNvCxnSpPr>
            <a:stCxn id="221" idx="2"/>
          </p:cNvCxnSpPr>
          <p:nvPr/>
        </p:nvCxnSpPr>
        <p:spPr>
          <a:xfrm flipH="1">
            <a:off x="2855588" y="711588"/>
            <a:ext cx="2748600" cy="269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23" name="Google Shape;223;p30"/>
          <p:cNvCxnSpPr>
            <a:stCxn id="221" idx="2"/>
          </p:cNvCxnSpPr>
          <p:nvPr/>
        </p:nvCxnSpPr>
        <p:spPr>
          <a:xfrm>
            <a:off x="5604188" y="711588"/>
            <a:ext cx="2724000" cy="269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sp>
        <p:nvSpPr>
          <p:cNvPr id="224" name="Google Shape;224;p30"/>
          <p:cNvSpPr/>
          <p:nvPr/>
        </p:nvSpPr>
        <p:spPr>
          <a:xfrm>
            <a:off x="1631504" y="1124744"/>
            <a:ext cx="3240360" cy="576064"/>
          </a:xfrm>
          <a:prstGeom prst="roundRect">
            <a:avLst>
              <a:gd fmla="val 16667" name="adj"/>
            </a:avLst>
          </a:prstGeom>
          <a:solidFill>
            <a:srgbClr val="8BC9F7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Посполитое рушение</a:t>
            </a:r>
            <a:endParaRPr b="1"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6218" y="1068289"/>
            <a:ext cx="3073400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5658" y="2132857"/>
            <a:ext cx="2304256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52646" y="2395539"/>
            <a:ext cx="2016224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81090" y="3084514"/>
            <a:ext cx="1475656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44132" y="4221089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2918" y="2395539"/>
            <a:ext cx="2016224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61671" y="3322095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0094" y="4233425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53093" y="5951231"/>
            <a:ext cx="1872209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83882" y="5997798"/>
            <a:ext cx="1740232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57392" y="5224891"/>
            <a:ext cx="1673435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773637" y="3284984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73637" y="4203502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445471" y="6068408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96494" y="5137193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077994" y="6057780"/>
            <a:ext cx="1474787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719737" y="4203504"/>
            <a:ext cx="1474787" cy="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2390739" y="2246511"/>
            <a:ext cx="13740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хоругви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2572935" y="3198168"/>
            <a:ext cx="10919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почты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182736" y="3440886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роты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9071452" y="3397583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роты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7194707" y="1181943"/>
            <a:ext cx="26164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Наёмное войско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6158669" y="2509193"/>
            <a:ext cx="12041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пехота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8819827" y="2509193"/>
            <a:ext cx="1428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конница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1777430" y="4317158"/>
            <a:ext cx="1226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гусары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3864659" y="4334743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казаки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8971280" y="4293421"/>
            <a:ext cx="10919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почты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6056948" y="4334303"/>
            <a:ext cx="13885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десятки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4745924" y="6099677"/>
            <a:ext cx="1616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стрельцы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7593209" y="5229429"/>
            <a:ext cx="1226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гусары</a:t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2794560" y="6064885"/>
            <a:ext cx="17892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копейники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7590393" y="6182062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казаки</a:t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2927394" y="1731170"/>
            <a:ext cx="384794" cy="40168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899923" y="2771131"/>
            <a:ext cx="439737" cy="427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0"/>
          <p:cNvCxnSpPr>
            <a:stCxn id="228" idx="2"/>
          </p:cNvCxnSpPr>
          <p:nvPr/>
        </p:nvCxnSpPr>
        <p:spPr>
          <a:xfrm flipH="1">
            <a:off x="2279518" y="3773489"/>
            <a:ext cx="839400" cy="417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60" name="Google Shape;260;p30"/>
          <p:cNvCxnSpPr>
            <a:stCxn id="228" idx="2"/>
            <a:endCxn id="241" idx="0"/>
          </p:cNvCxnSpPr>
          <p:nvPr/>
        </p:nvCxnSpPr>
        <p:spPr>
          <a:xfrm>
            <a:off x="3118918" y="3773489"/>
            <a:ext cx="1338300" cy="429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61" name="Google Shape;261;p30"/>
          <p:cNvCxnSpPr>
            <a:stCxn id="225" idx="2"/>
            <a:endCxn id="227" idx="0"/>
          </p:cNvCxnSpPr>
          <p:nvPr/>
        </p:nvCxnSpPr>
        <p:spPr>
          <a:xfrm flipH="1">
            <a:off x="6760818" y="1757264"/>
            <a:ext cx="1742100" cy="638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62" name="Google Shape;262;p30"/>
          <p:cNvCxnSpPr>
            <a:stCxn id="225" idx="2"/>
            <a:endCxn id="230" idx="0"/>
          </p:cNvCxnSpPr>
          <p:nvPr/>
        </p:nvCxnSpPr>
        <p:spPr>
          <a:xfrm>
            <a:off x="8502918" y="1757264"/>
            <a:ext cx="1008000" cy="638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pic>
        <p:nvPicPr>
          <p:cNvPr id="263" name="Google Shape;263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413561" y="3001964"/>
            <a:ext cx="439737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479195" y="3929042"/>
            <a:ext cx="439737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506695" y="4865496"/>
            <a:ext cx="439737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239214" y="3001964"/>
            <a:ext cx="439737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291161" y="3907266"/>
            <a:ext cx="439737" cy="427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0"/>
          <p:cNvCxnSpPr/>
          <p:nvPr/>
        </p:nvCxnSpPr>
        <p:spPr>
          <a:xfrm flipH="1">
            <a:off x="8328248" y="4820846"/>
            <a:ext cx="1277144" cy="36715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69" name="Google Shape;269;p30"/>
          <p:cNvCxnSpPr/>
          <p:nvPr/>
        </p:nvCxnSpPr>
        <p:spPr>
          <a:xfrm flipH="1">
            <a:off x="8688288" y="4820846"/>
            <a:ext cx="917104" cy="127883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70" name="Google Shape;270;p30"/>
          <p:cNvCxnSpPr>
            <a:endCxn id="240" idx="0"/>
          </p:cNvCxnSpPr>
          <p:nvPr/>
        </p:nvCxnSpPr>
        <p:spPr>
          <a:xfrm>
            <a:off x="9605388" y="4820880"/>
            <a:ext cx="210000" cy="1236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71" name="Google Shape;271;p30"/>
          <p:cNvCxnSpPr>
            <a:stCxn id="232" idx="1"/>
            <a:endCxn id="233" idx="0"/>
          </p:cNvCxnSpPr>
          <p:nvPr/>
        </p:nvCxnSpPr>
        <p:spPr>
          <a:xfrm flipH="1">
            <a:off x="3689194" y="4577913"/>
            <a:ext cx="2340900" cy="1373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cxnSp>
        <p:nvCxnSpPr>
          <p:cNvPr id="272" name="Google Shape;272;p30"/>
          <p:cNvCxnSpPr>
            <a:stCxn id="232" idx="1"/>
          </p:cNvCxnSpPr>
          <p:nvPr/>
        </p:nvCxnSpPr>
        <p:spPr>
          <a:xfrm flipH="1">
            <a:off x="4871794" y="4577913"/>
            <a:ext cx="1158300" cy="1479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sp>
        <p:nvSpPr>
          <p:cNvPr id="273" name="Google Shape;273;p30"/>
          <p:cNvSpPr txBox="1"/>
          <p:nvPr/>
        </p:nvSpPr>
        <p:spPr>
          <a:xfrm>
            <a:off x="5717105" y="5338545"/>
            <a:ext cx="1754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повезники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58784" y="5079013"/>
            <a:ext cx="2030413" cy="76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30"/>
          <p:cNvCxnSpPr>
            <a:stCxn id="228" idx="2"/>
          </p:cNvCxnSpPr>
          <p:nvPr/>
        </p:nvCxnSpPr>
        <p:spPr>
          <a:xfrm>
            <a:off x="3118918" y="3773489"/>
            <a:ext cx="132900" cy="1305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  <p:sp>
        <p:nvSpPr>
          <p:cNvPr id="276" name="Google Shape;276;p30"/>
          <p:cNvSpPr txBox="1"/>
          <p:nvPr/>
        </p:nvSpPr>
        <p:spPr>
          <a:xfrm>
            <a:off x="9173393" y="6167741"/>
            <a:ext cx="1348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кашубы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/>
          <p:nvPr/>
        </p:nvSpPr>
        <p:spPr>
          <a:xfrm>
            <a:off x="5814933" y="-171400"/>
            <a:ext cx="601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Внешняя политика.</a:t>
            </a:r>
            <a:endParaRPr b="1" sz="4800" cap="non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72" y="69997"/>
            <a:ext cx="5696745" cy="675416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/>
          <p:nvPr/>
        </p:nvSpPr>
        <p:spPr>
          <a:xfrm>
            <a:off x="5654916" y="2705151"/>
            <a:ext cx="63366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 основании карты выясните, кто был ближайшими соседями ВКЛ.</a:t>
            </a:r>
            <a:endParaRPr b="0" sz="40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Google Shape;2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4064" y="659597"/>
            <a:ext cx="1920554" cy="180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>
                <a:alpha val="90980"/>
              </a:srgbClr>
            </a:gs>
            <a:gs pos="37000">
              <a:srgbClr val="FFFFFF">
                <a:alpha val="75686"/>
              </a:srgbClr>
            </a:gs>
            <a:gs pos="100000">
              <a:srgbClr val="B4DCFA">
                <a:alpha val="78823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"/>
            <a:ext cx="12192000" cy="685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2423592" y="188640"/>
            <a:ext cx="9649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складывались отношения между ВКЛ и соседями?</a:t>
            </a:r>
            <a:endParaRPr b="1" sz="4000" cap="none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43" y="-48868"/>
            <a:ext cx="1835055" cy="17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/>
          <p:nvPr/>
        </p:nvSpPr>
        <p:spPr>
          <a:xfrm>
            <a:off x="335360" y="1916832"/>
            <a:ext cx="11737200" cy="4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1440г.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приход к власти Казимира Ягайловича привёл к  окончанию гражданской войны в ВКЛ.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1449 г.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соглашение между ВКЛ и Московским княжеством. (ВКЛ получило право на Смоленщину и княжества в верховьях р. Ока. Его союзниками признавались Тверь и Рязань.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Великий князь литовский обещал не претендовать на Новгород, Псков и Ржеву (сейчас Ржев).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Соглашение означало признание равновесия сил между Вильно и Москвой.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Казимир основное внимание уделял укреплению границ государства.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Своего сына Казимир сделал королем Чехии и Венгрии.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Династия Ягеллонов стала одной из сильнейших в Европе.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ВКЛ отказалось от дальнейшего проникновения в русские земли.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/>
        </p:nvSpPr>
        <p:spPr>
          <a:xfrm>
            <a:off x="335360" y="260648"/>
            <a:ext cx="11593200" cy="6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Инициатива в «собирании русских земель» перешла к Московскому великому княжеству.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Московский князь подчинил себе Тверь и Рязань.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 Иване IIIк Москве был присоединен Новгород Великий.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Казимир пытался организовать антимосковский союз с Золотой Ордой.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В 1480 г.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Московское государство окончательно избавилось от золотоордынской зависимости.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середине XV в. от Золотой Орды отделилось Крымское ханство.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Первый крымский хан Хаджи Гирей был возведен на престол Казимиром Ягайловичем.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Однако </a:t>
            </a: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сближение Вильно с Золотой Ордой привело к ухудшению отношений с Крымом.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Уже в 1480 г. </a:t>
            </a: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был заключен союз Крымского ханства с Москвой. </a:t>
            </a:r>
            <a:endParaRPr sz="2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Крымские татары стали регулярно совершать набеги на земли ВКЛ. Напряженные отношения складывались у ВКЛ и Польши </a:t>
            </a:r>
            <a:r>
              <a:rPr lang="ru-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с Германской империей, Румынией, Молдавией, могущественной Турцией.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1530400" y="0"/>
            <a:ext cx="9137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из себя представляло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Trebuchet MS"/>
                <a:ea typeface="Trebuchet MS"/>
                <a:cs typeface="Trebuchet MS"/>
                <a:sym typeface="Trebuchet MS"/>
              </a:rPr>
              <a:t>вооружение войска ВКЛ?</a:t>
            </a:r>
            <a:endParaRPr b="1" sz="5400">
              <a:solidFill>
                <a:srgbClr val="A4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704" y="1988841"/>
            <a:ext cx="5790724" cy="430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