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9250" lvl="0" marL="45720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9250" lvl="0" marL="45720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  <a:defRPr sz="2400">
                <a:solidFill>
                  <a:schemeClr val="dk2"/>
                </a:solidFill>
              </a:defRPr>
            </a:lvl1pPr>
            <a:lvl2pPr indent="-3492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2pPr>
            <a:lvl3pPr indent="-3492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3pPr>
            <a:lvl4pPr indent="-3492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4pPr>
            <a:lvl5pPr indent="-3492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5pPr>
            <a:lvl6pPr indent="-3492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6pPr>
            <a:lvl7pPr indent="-3492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7pPr>
            <a:lvl8pPr indent="-3492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8pPr>
            <a:lvl9pPr indent="-3492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g"/><Relationship Id="rId4" Type="http://schemas.openxmlformats.org/officeDocument/2006/relationships/hyperlink" Target="http://www.youtube.com/watch?v=31099IJJj3g" TargetMode="External"/><Relationship Id="rId5" Type="http://schemas.openxmlformats.org/officeDocument/2006/relationships/image" Target="../media/image4.jpg"/><Relationship Id="rId6" Type="http://schemas.openxmlformats.org/officeDocument/2006/relationships/image" Target="../media/image1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Relationship Id="rId4" Type="http://schemas.openxmlformats.org/officeDocument/2006/relationships/image" Target="../media/image1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Relationship Id="rId4" Type="http://schemas.openxmlformats.org/officeDocument/2006/relationships/image" Target="../media/image1.png"/><Relationship Id="rId5" Type="http://schemas.openxmlformats.org/officeDocument/2006/relationships/image" Target="../media/image3.png"/><Relationship Id="rId6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640079" y="930514"/>
            <a:ext cx="10956175" cy="45243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Государственное учреждение образования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«Гимназия №2 г. Солигорска»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Людмила Антоновна Ларчик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учитель истории и обществоведения высшей квалификационной категории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Урок Обществоведения в 9 классе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Тема урока : “Познание человеком самого себя. “</a:t>
            </a:r>
            <a:endParaRPr b="1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6830350" cy="512275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2"/>
          <p:cNvSpPr txBox="1"/>
          <p:nvPr/>
        </p:nvSpPr>
        <p:spPr>
          <a:xfrm>
            <a:off x="7910845" y="682016"/>
            <a:ext cx="3976355" cy="25545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 помощью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«Облака слов»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назовите пути саморазвития  личности.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22"/>
          <p:cNvSpPr txBox="1"/>
          <p:nvPr/>
        </p:nvSpPr>
        <p:spPr>
          <a:xfrm>
            <a:off x="7536466" y="3828699"/>
            <a:ext cx="28443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планирование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22"/>
          <p:cNvSpPr txBox="1"/>
          <p:nvPr/>
        </p:nvSpPr>
        <p:spPr>
          <a:xfrm>
            <a:off x="7536466" y="4221456"/>
            <a:ext cx="21090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самоотчёт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22"/>
          <p:cNvSpPr txBox="1"/>
          <p:nvPr/>
        </p:nvSpPr>
        <p:spPr>
          <a:xfrm>
            <a:off x="7478575" y="6004195"/>
            <a:ext cx="43335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принятие обязательств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22"/>
          <p:cNvSpPr txBox="1"/>
          <p:nvPr/>
        </p:nvSpPr>
        <p:spPr>
          <a:xfrm>
            <a:off x="7536466" y="4655916"/>
            <a:ext cx="33921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самоорганизация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22"/>
          <p:cNvSpPr txBox="1"/>
          <p:nvPr/>
        </p:nvSpPr>
        <p:spPr>
          <a:xfrm>
            <a:off x="7536466" y="5093801"/>
            <a:ext cx="31953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самопоощрение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22"/>
          <p:cNvSpPr txBox="1"/>
          <p:nvPr/>
        </p:nvSpPr>
        <p:spPr>
          <a:xfrm>
            <a:off x="7536466" y="5547177"/>
            <a:ext cx="29883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самонаказание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22"/>
          <p:cNvSpPr/>
          <p:nvPr/>
        </p:nvSpPr>
        <p:spPr>
          <a:xfrm>
            <a:off x="1201271" y="4686924"/>
            <a:ext cx="6096000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Самопознание -</a:t>
            </a:r>
            <a:r>
              <a:rPr b="0" i="0" lang="ru-RU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 основа саморазвития, сознательных действий человека по овладению своим сознанием, поведением и эмоциями,</a:t>
            </a:r>
            <a:br>
              <a:rPr b="0" i="0" lang="ru-RU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ru-RU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формированием волевых качеств.</a:t>
            </a: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/>
          <p:nvPr/>
        </p:nvSpPr>
        <p:spPr>
          <a:xfrm>
            <a:off x="531125" y="164925"/>
            <a:ext cx="11238300" cy="25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5400" u="none" cap="none" strike="noStrike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Домашнее задание:</a:t>
            </a:r>
            <a:endParaRPr>
              <a:solidFill>
                <a:srgbClr val="980000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49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§ 5, </a:t>
            </a:r>
            <a:endParaRPr sz="9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49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вопросы и задания стр.49</a:t>
            </a:r>
            <a:endParaRPr b="1" i="0" sz="4900" u="none" cap="none" strike="noStrike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-RU" sz="49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Повторить §§ 1-4, подготовиться к уроку обобщения!</a:t>
            </a:r>
            <a:endParaRPr b="1" sz="490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540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0" name="Google Shape;6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8125" y="3788450"/>
            <a:ext cx="2267050" cy="22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243424" cy="695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"/>
            <a:ext cx="12192000" cy="6857982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6"/>
          <p:cNvSpPr txBox="1"/>
          <p:nvPr/>
        </p:nvSpPr>
        <p:spPr>
          <a:xfrm>
            <a:off x="0" y="923330"/>
            <a:ext cx="8700202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b="0" i="0" lang="ru-RU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Нужно ли человеку познавать самого себя?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b="0" i="0" lang="ru-RU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Почему?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b="0" i="0" lang="ru-RU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Назовите три причины интереса человека к себе.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b="0" i="0" lang="ru-RU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 каком возрасте у человека возникает желание узнать себя?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16"/>
          <p:cNvSpPr txBox="1"/>
          <p:nvPr/>
        </p:nvSpPr>
        <p:spPr>
          <a:xfrm>
            <a:off x="6701016" y="2492990"/>
            <a:ext cx="475284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Причины интереса к себе: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16"/>
          <p:cNvSpPr txBox="1"/>
          <p:nvPr/>
        </p:nvSpPr>
        <p:spPr>
          <a:xfrm>
            <a:off x="7476066" y="3098952"/>
            <a:ext cx="4504267" cy="26776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Поиск объективных знаний о себе;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Стремление к позитивной самооценке, самоуважению;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Желание сравнить своё представление о себе с мнением окружающих.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/>
          <p:nvPr/>
        </p:nvSpPr>
        <p:spPr>
          <a:xfrm>
            <a:off x="7511031" y="1167640"/>
            <a:ext cx="3976500" cy="20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 помощью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«Облака слов»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назовите методы самопознания.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17"/>
          <p:cNvSpPr txBox="1"/>
          <p:nvPr/>
        </p:nvSpPr>
        <p:spPr>
          <a:xfrm>
            <a:off x="6806077" y="3998428"/>
            <a:ext cx="2690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самонаблюдение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17"/>
          <p:cNvSpPr txBox="1"/>
          <p:nvPr/>
        </p:nvSpPr>
        <p:spPr>
          <a:xfrm>
            <a:off x="6806077" y="4447826"/>
            <a:ext cx="1912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самоанализ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17"/>
          <p:cNvSpPr txBox="1"/>
          <p:nvPr/>
        </p:nvSpPr>
        <p:spPr>
          <a:xfrm flipH="1">
            <a:off x="6806400" y="4897225"/>
            <a:ext cx="5385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сравнение себя с другими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17"/>
          <p:cNvSpPr txBox="1"/>
          <p:nvPr/>
        </p:nvSpPr>
        <p:spPr>
          <a:xfrm>
            <a:off x="6806077" y="5346623"/>
            <a:ext cx="1737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рефлексия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17"/>
          <p:cNvSpPr txBox="1"/>
          <p:nvPr/>
        </p:nvSpPr>
        <p:spPr>
          <a:xfrm>
            <a:off x="6858754" y="5782512"/>
            <a:ext cx="1685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самоотчёт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17"/>
          <p:cNvSpPr txBox="1"/>
          <p:nvPr/>
        </p:nvSpPr>
        <p:spPr>
          <a:xfrm>
            <a:off x="9496950" y="3998428"/>
            <a:ext cx="2211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интроспекция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5" name="Google Shape;8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6427975" cy="579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9947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Егор и Ирина Каропа рассказывают о модели &quot;Окно Джо-Хари&quot;, которая описывает 4 важнейших части нашей личности:&#10;01:17 Открытую зону&#10;02:15 Скрытую зону&#10;03:42 Слепое пятно&#10;05:10 Зону неизвестного.&#10;05:38 Вы также узнаете 3 способа, как мы можем развиваться, используя эту модель.&#10;06:54 Почему Эннеаграмма является таким мощным инструментом самоисследования и саморазвития.&#10;Больше обучающих материалов по Эннеаграмме вы найдете на сайте http://ennea-training.ru/enneagram-and-johari-window/" id="91" name="Google Shape;91;p18" title="Модель развития личности Окно Джохари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0175" y="2343598"/>
            <a:ext cx="5664275" cy="4248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79175" y="2216550"/>
            <a:ext cx="5206625" cy="4641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/>
          <p:nvPr/>
        </p:nvSpPr>
        <p:spPr>
          <a:xfrm>
            <a:off x="232756" y="141146"/>
            <a:ext cx="11829011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Я-концепция </a:t>
            </a: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(в другой терминологии — </a:t>
            </a:r>
            <a:r>
              <a:rPr b="1" i="1" lang="ru-RU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Я-образ</a:t>
            </a: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), означает достаточно устойчивое, в большей или меньшей мере осознанное и выраженное в словесной форме представление человека о самом себе. Карл Роджерс выделил в духовном мире человека две ведущие составляющие: «Я-реальное» и «Я-идеальное».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20"/>
          <p:cNvSpPr/>
          <p:nvPr/>
        </p:nvSpPr>
        <p:spPr>
          <a:xfrm>
            <a:off x="148339" y="1706427"/>
            <a:ext cx="11633633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ru-RU" sz="40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Какие формы Я-концепций можете предложить Вы?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От чего зависит их количество?</a:t>
            </a:r>
            <a:endParaRPr b="0" sz="4000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4" name="Google Shape;104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8339" y="3244850"/>
            <a:ext cx="4817533" cy="361315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0"/>
          <p:cNvSpPr/>
          <p:nvPr/>
        </p:nvSpPr>
        <p:spPr>
          <a:xfrm>
            <a:off x="4965875" y="3029875"/>
            <a:ext cx="7095900" cy="37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Я-концепция состоит из Я-образов.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Я-образы:</a:t>
            </a:r>
            <a:b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«Я-реальное» – какой я есть на самом деле;</a:t>
            </a:r>
            <a:b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«Я-идеальное» – каким бы я хотел быть;</a:t>
            </a:r>
            <a:b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«Я-воображаемое» – какой я в своих мечтах;</a:t>
            </a:r>
            <a:b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«Я-физическое» – мой внешний вид;</a:t>
            </a:r>
            <a:b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«Я-ожидаемое» – каким, по моему мнению, меня воспринимают окружающие;</a:t>
            </a:r>
            <a:b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«Я-академическое» – какой я в учебной деятельности 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6" name="Google Shape;106;p20"/>
          <p:cNvPicPr preferRelativeResize="0"/>
          <p:nvPr/>
        </p:nvPicPr>
        <p:blipFill rotWithShape="1">
          <a:blip r:embed="rId4">
            <a:alphaModFix/>
          </a:blip>
          <a:srcRect b="0" l="0" r="59270" t="42485"/>
          <a:stretch/>
        </p:blipFill>
        <p:spPr>
          <a:xfrm>
            <a:off x="0" y="2913600"/>
            <a:ext cx="4965875" cy="3944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93344" y="4164678"/>
            <a:ext cx="4261635" cy="1720734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21"/>
          <p:cNvSpPr/>
          <p:nvPr/>
        </p:nvSpPr>
        <p:spPr>
          <a:xfrm>
            <a:off x="412865" y="171580"/>
            <a:ext cx="11482648" cy="12618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Самооценка</a:t>
            </a:r>
            <a:r>
              <a:rPr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— </a:t>
            </a: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ценность, значимость, которыми наделяет себя человек как личность целиком, а также отдельные стороны своей деятельности, поведения, характера.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3" name="Google Shape;113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46968" y="1197392"/>
            <a:ext cx="7116497" cy="1080296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21"/>
          <p:cNvSpPr/>
          <p:nvPr/>
        </p:nvSpPr>
        <p:spPr>
          <a:xfrm>
            <a:off x="752193" y="1550805"/>
            <a:ext cx="3601307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ru-RU" sz="2800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Формула самооценки:</a:t>
            </a:r>
            <a:endParaRPr b="0" sz="2800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21"/>
          <p:cNvSpPr/>
          <p:nvPr/>
        </p:nvSpPr>
        <p:spPr>
          <a:xfrm>
            <a:off x="335965" y="2395029"/>
            <a:ext cx="11337206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ru-RU" sz="36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Объясните ваше понимание составляющих самооценки</a:t>
            </a:r>
            <a:r>
              <a:rPr b="0" lang="ru-RU" sz="40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b="0" sz="4000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6" name="Google Shape;116;p21"/>
          <p:cNvPicPr preferRelativeResize="0"/>
          <p:nvPr/>
        </p:nvPicPr>
        <p:blipFill rotWithShape="1">
          <a:blip r:embed="rId5">
            <a:alphaModFix/>
          </a:blip>
          <a:srcRect b="0" l="0" r="38178" t="0"/>
          <a:stretch/>
        </p:blipFill>
        <p:spPr>
          <a:xfrm>
            <a:off x="335965" y="3220256"/>
            <a:ext cx="3047315" cy="2760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554979" y="3104529"/>
            <a:ext cx="4415348" cy="28640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