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945675"/>
  <p:embeddedFontLst>
    <p:embeddedFont>
      <p:font typeface="Constantia"/>
      <p:regular r:id="rId34"/>
      <p:bold r:id="rId35"/>
      <p:italic r:id="rId36"/>
      <p:boldItalic r:id="rId37"/>
    </p:embeddedFont>
    <p:embeddedFont>
      <p:font typeface="Century Gothic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italic.fntdata"/><Relationship Id="rId20" Type="http://schemas.openxmlformats.org/officeDocument/2006/relationships/slide" Target="slides/slide15.xml"/><Relationship Id="rId41" Type="http://schemas.openxmlformats.org/officeDocument/2006/relationships/font" Target="fonts/CenturyGothic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Constantia-bold.fntdata"/><Relationship Id="rId12" Type="http://schemas.openxmlformats.org/officeDocument/2006/relationships/slide" Target="slides/slide7.xml"/><Relationship Id="rId34" Type="http://schemas.openxmlformats.org/officeDocument/2006/relationships/font" Target="fonts/Constantia-regular.fntdata"/><Relationship Id="rId15" Type="http://schemas.openxmlformats.org/officeDocument/2006/relationships/slide" Target="slides/slide10.xml"/><Relationship Id="rId37" Type="http://schemas.openxmlformats.org/officeDocument/2006/relationships/font" Target="fonts/Constantia-boldItalic.fntdata"/><Relationship Id="rId14" Type="http://schemas.openxmlformats.org/officeDocument/2006/relationships/slide" Target="slides/slide9.xml"/><Relationship Id="rId36" Type="http://schemas.openxmlformats.org/officeDocument/2006/relationships/font" Target="fonts/Constantia-italic.fntdata"/><Relationship Id="rId17" Type="http://schemas.openxmlformats.org/officeDocument/2006/relationships/slide" Target="slides/slide12.xml"/><Relationship Id="rId39" Type="http://schemas.openxmlformats.org/officeDocument/2006/relationships/font" Target="fonts/CenturyGothic-bold.fntdata"/><Relationship Id="rId16" Type="http://schemas.openxmlformats.org/officeDocument/2006/relationships/slide" Target="slides/slide11.xml"/><Relationship Id="rId38" Type="http://schemas.openxmlformats.org/officeDocument/2006/relationships/font" Target="fonts/CenturyGothic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2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3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4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6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7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8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9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0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1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1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2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4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5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6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7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8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8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114300" y="746125"/>
            <a:ext cx="6629400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"/>
          <p:cNvSpPr txBox="1"/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1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1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2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2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p12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2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2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139" name="Google Shape;139;p13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3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3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4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145" name="Google Shape;145;p14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4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4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6" name="Google Shape;46;p3"/>
            <p:cNvSpPr/>
            <p:nvPr/>
          </p:nvSpPr>
          <p:spPr>
            <a:xfrm>
              <a:off x="1968" y="4224"/>
              <a:ext cx="3792" cy="96"/>
            </a:xfrm>
            <a:prstGeom prst="rect">
              <a:avLst/>
            </a:prstGeom>
            <a:gradFill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520" y="1248"/>
              <a:ext cx="240" cy="2688"/>
            </a:xfrm>
            <a:prstGeom prst="rect">
              <a:avLst/>
            </a:prstGeom>
            <a:gradFill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5520" y="0"/>
              <a:ext cx="240" cy="124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49803"/>
              </a:schemeClr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0" y="672"/>
              <a:ext cx="288" cy="2640"/>
            </a:xfrm>
            <a:prstGeom prst="rect">
              <a:avLst/>
            </a:prstGeom>
            <a:gradFill>
              <a:gsLst>
                <a:gs pos="0">
                  <a:srgbClr val="C1AE8F"/>
                </a:gs>
                <a:gs pos="100000">
                  <a:schemeClr val="lt1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0" y="192"/>
              <a:ext cx="288" cy="48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cap="flat" cmpd="sng" w="19050">
              <a:solidFill>
                <a:srgbClr val="808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24" y="0"/>
              <a:ext cx="2976" cy="19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808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cxnSp>
          <p:nvCxnSpPr>
            <p:cNvPr id="57" name="Google Shape;57;p3"/>
            <p:cNvCxnSpPr/>
            <p:nvPr/>
          </p:nvCxnSpPr>
          <p:spPr>
            <a:xfrm rot="10800000">
              <a:off x="288" y="192"/>
              <a:ext cx="0" cy="4128"/>
            </a:xfrm>
            <a:prstGeom prst="straightConnector1">
              <a:avLst/>
            </a:prstGeom>
            <a:noFill/>
            <a:ln cap="flat" cmpd="sng" w="7620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288" y="4224"/>
              <a:ext cx="5472" cy="0"/>
            </a:xfrm>
            <a:prstGeom prst="straightConnector1">
              <a:avLst/>
            </a:prstGeom>
            <a:noFill/>
            <a:ln cap="flat" cmpd="sng" w="571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" name="Google Shape;59;p3"/>
            <p:cNvCxnSpPr/>
            <p:nvPr/>
          </p:nvCxnSpPr>
          <p:spPr>
            <a:xfrm rot="10800000">
              <a:off x="5520" y="0"/>
              <a:ext cx="0" cy="4224"/>
            </a:xfrm>
            <a:prstGeom prst="straightConnector1">
              <a:avLst/>
            </a:prstGeom>
            <a:noFill/>
            <a:ln cap="flat" cmpd="sng" w="571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0" y="192"/>
              <a:ext cx="5760" cy="0"/>
            </a:xfrm>
            <a:prstGeom prst="straightConnector1">
              <a:avLst/>
            </a:prstGeom>
            <a:noFill/>
            <a:ln cap="flat" cmpd="sng" w="3810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3600" y="288"/>
              <a:ext cx="2160" cy="0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3600" y="0"/>
              <a:ext cx="0" cy="288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5520" y="1248"/>
              <a:ext cx="24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624" y="0"/>
              <a:ext cx="0" cy="672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0" y="672"/>
              <a:ext cx="624" cy="0"/>
            </a:xfrm>
            <a:prstGeom prst="straightConnector1">
              <a:avLst/>
            </a:prstGeom>
            <a:noFill/>
            <a:ln cap="flat" cmpd="sng" w="2857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" name="Google Shape;66;p3"/>
            <p:cNvCxnSpPr/>
            <p:nvPr/>
          </p:nvCxnSpPr>
          <p:spPr>
            <a:xfrm rot="10800000">
              <a:off x="1680" y="3936"/>
              <a:ext cx="0" cy="384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1680" y="3936"/>
              <a:ext cx="4080" cy="0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" name="Google Shape;68;p3"/>
            <p:cNvCxnSpPr/>
            <p:nvPr/>
          </p:nvCxnSpPr>
          <p:spPr>
            <a:xfrm rot="10800000">
              <a:off x="0" y="3312"/>
              <a:ext cx="288" cy="0"/>
            </a:xfrm>
            <a:prstGeom prst="straightConnector1">
              <a:avLst/>
            </a:prstGeom>
            <a:noFill/>
            <a:ln cap="flat" cmpd="sng" w="2857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" name="Google Shape;69;p3"/>
            <p:cNvCxnSpPr/>
            <p:nvPr/>
          </p:nvCxnSpPr>
          <p:spPr>
            <a:xfrm rot="10800000">
              <a:off x="0" y="3408"/>
              <a:ext cx="288" cy="0"/>
            </a:xfrm>
            <a:prstGeom prst="straightConnector1">
              <a:avLst/>
            </a:prstGeom>
            <a:noFill/>
            <a:ln cap="flat" cmpd="sng" w="2857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0" name="Google Shape;70;p3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2800"/>
              <a:buFont typeface="Century Gothic"/>
              <a:buNone/>
              <a:defRPr sz="2800"/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72" name="Google Shape;72;p3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"/>
          <p:cNvSpPr txBox="1"/>
          <p:nvPr>
            <p:ph idx="12" type="sldNum"/>
          </p:nvPr>
        </p:nvSpPr>
        <p:spPr>
          <a:xfrm>
            <a:off x="8737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клип и текст" type="clipArtAndTx">
  <p:cSld name="CLIPART_AND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"/>
          <p:cNvSpPr/>
          <p:nvPr>
            <p:ph idx="2" type="clipArt"/>
          </p:nvPr>
        </p:nvSpPr>
        <p:spPr>
          <a:xfrm>
            <a:off x="609600" y="1600200"/>
            <a:ext cx="5384800" cy="4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"/>
          <p:cNvSpPr txBox="1"/>
          <p:nvPr>
            <p:ph idx="1" type="body"/>
          </p:nvPr>
        </p:nvSpPr>
        <p:spPr>
          <a:xfrm>
            <a:off x="6197600" y="1600200"/>
            <a:ext cx="5384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79" name="Google Shape;79;p4"/>
          <p:cNvSpPr txBox="1"/>
          <p:nvPr>
            <p:ph idx="10" type="dt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"/>
          <p:cNvSpPr txBox="1"/>
          <p:nvPr>
            <p:ph idx="12" type="sldNum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85" name="Google Shape;85;p5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□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□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□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9pPr>
          </a:lstStyle>
          <a:p/>
        </p:txBody>
      </p:sp>
      <p:sp>
        <p:nvSpPr>
          <p:cNvPr id="91" name="Google Shape;91;p6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2" name="Google Shape;92;p6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6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объект и текст" type="objAndTx">
  <p:cSld name="OBJECT_AND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"/>
          <p:cNvSpPr txBox="1"/>
          <p:nvPr>
            <p:ph idx="1" type="body"/>
          </p:nvPr>
        </p:nvSpPr>
        <p:spPr>
          <a:xfrm>
            <a:off x="609600" y="1600200"/>
            <a:ext cx="5384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98" name="Google Shape;98;p7"/>
          <p:cNvSpPr txBox="1"/>
          <p:nvPr>
            <p:ph idx="2" type="body"/>
          </p:nvPr>
        </p:nvSpPr>
        <p:spPr>
          <a:xfrm>
            <a:off x="6197600" y="1600200"/>
            <a:ext cx="5384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/>
            </a:lvl9pPr>
          </a:lstStyle>
          <a:p/>
        </p:txBody>
      </p:sp>
      <p:sp>
        <p:nvSpPr>
          <p:cNvPr id="99" name="Google Shape;99;p7"/>
          <p:cNvSpPr txBox="1"/>
          <p:nvPr>
            <p:ph idx="10" type="dt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7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7"/>
          <p:cNvSpPr txBox="1"/>
          <p:nvPr>
            <p:ph idx="12" type="sldNum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5" name="Google Shape;105;p8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8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8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/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□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□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9pPr>
          </a:lstStyle>
          <a:p/>
        </p:txBody>
      </p:sp>
      <p:sp>
        <p:nvSpPr>
          <p:cNvPr id="111" name="Google Shape;111;p9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□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□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9pPr>
          </a:lstStyle>
          <a:p/>
        </p:txBody>
      </p:sp>
      <p:sp>
        <p:nvSpPr>
          <p:cNvPr id="112" name="Google Shape;112;p9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9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0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0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□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9pPr>
          </a:lstStyle>
          <a:p/>
        </p:txBody>
      </p:sp>
      <p:sp>
        <p:nvSpPr>
          <p:cNvPr id="119" name="Google Shape;119;p10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0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□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□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□"/>
              <a:defRPr sz="1600"/>
            </a:lvl9pPr>
          </a:lstStyle>
          <a:p/>
        </p:txBody>
      </p:sp>
      <p:sp>
        <p:nvSpPr>
          <p:cNvPr id="121" name="Google Shape;121;p10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0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0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CC"/>
            </a:gs>
            <a:gs pos="100000">
              <a:schemeClr val="lt1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1" name="Google Shape;11;p1"/>
            <p:cNvSpPr/>
            <p:nvPr/>
          </p:nvSpPr>
          <p:spPr>
            <a:xfrm>
              <a:off x="1968" y="4224"/>
              <a:ext cx="3792" cy="96"/>
            </a:xfrm>
            <a:prstGeom prst="rect">
              <a:avLst/>
            </a:prstGeom>
            <a:gradFill>
              <a:gsLst>
                <a:gs pos="0">
                  <a:srgbClr val="EBD7FF"/>
                </a:gs>
                <a:gs pos="100000">
                  <a:srgbClr val="0099FF"/>
                </a:gs>
              </a:gsLst>
              <a:lin ang="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5520" y="1248"/>
              <a:ext cx="240" cy="2688"/>
            </a:xfrm>
            <a:prstGeom prst="rect">
              <a:avLst/>
            </a:prstGeom>
            <a:gradFill>
              <a:gsLst>
                <a:gs pos="0">
                  <a:srgbClr val="C1E7CE"/>
                </a:gs>
                <a:gs pos="100000">
                  <a:srgbClr val="339966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0" y="3312"/>
              <a:ext cx="288" cy="96"/>
            </a:xfrm>
            <a:prstGeom prst="rect">
              <a:avLst/>
            </a:prstGeom>
            <a:solidFill>
              <a:schemeClr val="accent2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0" y="3408"/>
              <a:ext cx="288" cy="912"/>
            </a:xfrm>
            <a:prstGeom prst="rect">
              <a:avLst/>
            </a:prstGeom>
            <a:solidFill>
              <a:srgbClr val="DDDDDD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5520" y="0"/>
              <a:ext cx="240" cy="1248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600" y="0"/>
              <a:ext cx="1920" cy="192"/>
            </a:xfrm>
            <a:prstGeom prst="rect">
              <a:avLst/>
            </a:prstGeom>
            <a:solidFill>
              <a:srgbClr val="CAC9AA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88" y="192"/>
              <a:ext cx="336" cy="480"/>
            </a:xfrm>
            <a:prstGeom prst="rect">
              <a:avLst/>
            </a:prstGeom>
            <a:solidFill>
              <a:schemeClr val="folHlink">
                <a:alpha val="49803"/>
              </a:schemeClr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0" y="672"/>
              <a:ext cx="288" cy="2640"/>
            </a:xfrm>
            <a:prstGeom prst="rect">
              <a:avLst/>
            </a:prstGeom>
            <a:gradFill>
              <a:gsLst>
                <a:gs pos="0">
                  <a:srgbClr val="C1AE8F"/>
                </a:gs>
                <a:gs pos="100000">
                  <a:schemeClr val="lt1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0" y="192"/>
              <a:ext cx="288" cy="48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0" y="0"/>
              <a:ext cx="624" cy="192"/>
            </a:xfrm>
            <a:prstGeom prst="rect">
              <a:avLst/>
            </a:prstGeom>
            <a:solidFill>
              <a:srgbClr val="99CC00"/>
            </a:solidFill>
            <a:ln cap="flat" cmpd="sng" w="19050">
              <a:solidFill>
                <a:srgbClr val="808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624" y="0"/>
              <a:ext cx="2976" cy="19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808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endParaRPr>
            </a:p>
          </p:txBody>
        </p:sp>
        <p:cxnSp>
          <p:nvCxnSpPr>
            <p:cNvPr id="22" name="Google Shape;22;p1"/>
            <p:cNvCxnSpPr/>
            <p:nvPr/>
          </p:nvCxnSpPr>
          <p:spPr>
            <a:xfrm rot="10800000">
              <a:off x="288" y="192"/>
              <a:ext cx="0" cy="4128"/>
            </a:xfrm>
            <a:prstGeom prst="straightConnector1">
              <a:avLst/>
            </a:prstGeom>
            <a:noFill/>
            <a:ln cap="flat" cmpd="sng" w="7620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288" y="4224"/>
              <a:ext cx="5472" cy="0"/>
            </a:xfrm>
            <a:prstGeom prst="straightConnector1">
              <a:avLst/>
            </a:prstGeom>
            <a:noFill/>
            <a:ln cap="flat" cmpd="sng" w="571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" name="Google Shape;24;p1"/>
            <p:cNvCxnSpPr/>
            <p:nvPr/>
          </p:nvCxnSpPr>
          <p:spPr>
            <a:xfrm rot="10800000">
              <a:off x="5520" y="0"/>
              <a:ext cx="0" cy="4224"/>
            </a:xfrm>
            <a:prstGeom prst="straightConnector1">
              <a:avLst/>
            </a:prstGeom>
            <a:noFill/>
            <a:ln cap="flat" cmpd="sng" w="571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0" y="192"/>
              <a:ext cx="5760" cy="0"/>
            </a:xfrm>
            <a:prstGeom prst="straightConnector1">
              <a:avLst/>
            </a:prstGeom>
            <a:noFill/>
            <a:ln cap="flat" cmpd="sng" w="3810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" name="Google Shape;26;p1"/>
            <p:cNvCxnSpPr/>
            <p:nvPr/>
          </p:nvCxnSpPr>
          <p:spPr>
            <a:xfrm rot="10800000">
              <a:off x="3600" y="288"/>
              <a:ext cx="2160" cy="0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" name="Google Shape;27;p1"/>
            <p:cNvCxnSpPr/>
            <p:nvPr/>
          </p:nvCxnSpPr>
          <p:spPr>
            <a:xfrm rot="10800000">
              <a:off x="3600" y="0"/>
              <a:ext cx="0" cy="288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5520" y="1248"/>
              <a:ext cx="24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624" y="0"/>
              <a:ext cx="0" cy="672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0" name="Google Shape;30;p1"/>
            <p:cNvCxnSpPr/>
            <p:nvPr/>
          </p:nvCxnSpPr>
          <p:spPr>
            <a:xfrm rot="10800000">
              <a:off x="0" y="672"/>
              <a:ext cx="624" cy="0"/>
            </a:xfrm>
            <a:prstGeom prst="straightConnector1">
              <a:avLst/>
            </a:prstGeom>
            <a:noFill/>
            <a:ln cap="flat" cmpd="sng" w="2857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1" name="Google Shape;31;p1"/>
            <p:cNvCxnSpPr/>
            <p:nvPr/>
          </p:nvCxnSpPr>
          <p:spPr>
            <a:xfrm rot="10800000">
              <a:off x="1680" y="3936"/>
              <a:ext cx="0" cy="384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2" name="Google Shape;32;p1"/>
            <p:cNvCxnSpPr/>
            <p:nvPr/>
          </p:nvCxnSpPr>
          <p:spPr>
            <a:xfrm>
              <a:off x="1680" y="3936"/>
              <a:ext cx="4080" cy="0"/>
            </a:xfrm>
            <a:prstGeom prst="straightConnector1">
              <a:avLst/>
            </a:prstGeom>
            <a:noFill/>
            <a:ln cap="flat" cmpd="sng" w="19050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" name="Google Shape;33;p1"/>
            <p:cNvCxnSpPr/>
            <p:nvPr/>
          </p:nvCxnSpPr>
          <p:spPr>
            <a:xfrm rot="10800000">
              <a:off x="0" y="3312"/>
              <a:ext cx="288" cy="0"/>
            </a:xfrm>
            <a:prstGeom prst="straightConnector1">
              <a:avLst/>
            </a:prstGeom>
            <a:noFill/>
            <a:ln cap="flat" cmpd="sng" w="2857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" name="Google Shape;34;p1"/>
            <p:cNvCxnSpPr/>
            <p:nvPr/>
          </p:nvCxnSpPr>
          <p:spPr>
            <a:xfrm rot="10800000">
              <a:off x="0" y="3408"/>
              <a:ext cx="288" cy="0"/>
            </a:xfrm>
            <a:prstGeom prst="straightConnector1">
              <a:avLst/>
            </a:prstGeom>
            <a:noFill/>
            <a:ln cap="flat" cmpd="sng" w="28575">
              <a:solidFill>
                <a:srgbClr val="80808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5" name="Google Shape;35;p1"/>
          <p:cNvSpPr txBox="1"/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" name="Google Shape;36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Char char="□"/>
              <a:defRPr b="0" i="0" sz="3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Char char="□"/>
              <a:defRPr b="0" i="0" sz="2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Char char="□"/>
              <a:defRPr b="0" i="0" sz="2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□"/>
              <a:defRPr b="0" i="0" sz="2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□"/>
              <a:defRPr b="0" i="0" sz="2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□"/>
              <a:defRPr b="0" i="0" sz="2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□"/>
              <a:defRPr b="0" i="0" sz="2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□"/>
              <a:defRPr b="0" i="0" sz="2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Char char="□"/>
              <a:defRPr b="0" i="0" sz="2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" name="Google Shape;37;p1"/>
          <p:cNvSpPr txBox="1"/>
          <p:nvPr>
            <p:ph idx="10" type="dt"/>
          </p:nvPr>
        </p:nvSpPr>
        <p:spPr>
          <a:xfrm>
            <a:off x="609600" y="6264276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" name="Google Shape;38;p1"/>
          <p:cNvSpPr txBox="1"/>
          <p:nvPr>
            <p:ph idx="11" type="ftr"/>
          </p:nvPr>
        </p:nvSpPr>
        <p:spPr>
          <a:xfrm>
            <a:off x="4165600" y="6264276"/>
            <a:ext cx="3860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1"/>
          <p:cNvSpPr txBox="1"/>
          <p:nvPr>
            <p:ph idx="12" type="sldNum"/>
          </p:nvPr>
        </p:nvSpPr>
        <p:spPr>
          <a:xfrm>
            <a:off x="8737600" y="6267451"/>
            <a:ext cx="284480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32.png"/><Relationship Id="rId8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g"/><Relationship Id="rId4" Type="http://schemas.openxmlformats.org/officeDocument/2006/relationships/hyperlink" Target="http://www.youtube.com/watch?v=-GqSNu-gF64" TargetMode="External"/><Relationship Id="rId5" Type="http://schemas.openxmlformats.org/officeDocument/2006/relationships/image" Target="../media/image3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/>
          <p:nvPr/>
        </p:nvSpPr>
        <p:spPr>
          <a:xfrm>
            <a:off x="479376" y="1196752"/>
            <a:ext cx="11593288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Государственное учреждение образования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«Гимназия №2 г. Солигорска»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Людмила Антоновна Ларчик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Учитель истории и обществоведения высшей квалификационной категории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ru-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Урок истории Средних веков в 6 классе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Тема урока : «Славяне в Раннем средневековье»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/>
          <p:nvPr/>
        </p:nvSpPr>
        <p:spPr>
          <a:xfrm>
            <a:off x="5667373" y="692696"/>
            <a:ext cx="4533084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Бортничество</a:t>
            </a:r>
            <a:r>
              <a:rPr b="1" lang="ru-RU" sz="24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b="1" lang="ru-RU" sz="32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– сбор меда диких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000000"/>
                </a:solidFill>
                <a:latin typeface="Constantia"/>
                <a:ea typeface="Constantia"/>
                <a:cs typeface="Constantia"/>
                <a:sym typeface="Constantia"/>
              </a:rPr>
              <a:t>   пчел.</a:t>
            </a:r>
            <a:endParaRPr/>
          </a:p>
        </p:txBody>
      </p:sp>
      <p:pic>
        <p:nvPicPr>
          <p:cNvPr descr="http://im3-tub.yandex.net/i?id=209305582-66-72" id="221" name="Google Shape;22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1818" y="2714620"/>
            <a:ext cx="2808288" cy="345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475" y="413575"/>
            <a:ext cx="4533075" cy="616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/>
          <p:nvPr/>
        </p:nvSpPr>
        <p:spPr>
          <a:xfrm flipH="1" rot="-1032989">
            <a:off x="5335659" y="4155923"/>
            <a:ext cx="3020226" cy="78797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990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" name="Google Shape;2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7685" y="4116920"/>
            <a:ext cx="2383919" cy="106689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/>
          <p:nvPr/>
        </p:nvSpPr>
        <p:spPr>
          <a:xfrm>
            <a:off x="2264048" y="285728"/>
            <a:ext cx="783143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Общественный строй.</a:t>
            </a:r>
            <a:endParaRPr/>
          </a:p>
        </p:txBody>
      </p:sp>
      <p:grpSp>
        <p:nvGrpSpPr>
          <p:cNvPr id="230" name="Google Shape;230;p27"/>
          <p:cNvGrpSpPr/>
          <p:nvPr/>
        </p:nvGrpSpPr>
        <p:grpSpPr>
          <a:xfrm>
            <a:off x="2031254" y="1709988"/>
            <a:ext cx="8200929" cy="1294883"/>
            <a:chOff x="7220" y="567004"/>
            <a:chExt cx="8200929" cy="1294883"/>
          </a:xfrm>
        </p:grpSpPr>
        <p:sp>
          <p:nvSpPr>
            <p:cNvPr id="231" name="Google Shape;231;p27"/>
            <p:cNvSpPr/>
            <p:nvPr/>
          </p:nvSpPr>
          <p:spPr>
            <a:xfrm>
              <a:off x="7220" y="567004"/>
              <a:ext cx="2158139" cy="129488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7"/>
            <p:cNvSpPr txBox="1"/>
            <p:nvPr/>
          </p:nvSpPr>
          <p:spPr>
            <a:xfrm>
              <a:off x="45146" y="604930"/>
              <a:ext cx="2082287" cy="1219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900" cap="none">
                  <a:solidFill>
                    <a:srgbClr val="0000FF"/>
                  </a:solidFill>
                  <a:latin typeface="Constantia"/>
                  <a:ea typeface="Constantia"/>
                  <a:cs typeface="Constantia"/>
                  <a:sym typeface="Constantia"/>
                </a:rPr>
                <a:t>РОД</a:t>
              </a:r>
              <a:endParaRPr b="1" sz="2900" cap="none">
                <a:solidFill>
                  <a:srgbClr val="0000FF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381173" y="946836"/>
              <a:ext cx="457525" cy="5352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D7ECEE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7"/>
            <p:cNvSpPr txBox="1"/>
            <p:nvPr/>
          </p:nvSpPr>
          <p:spPr>
            <a:xfrm>
              <a:off x="2381173" y="1053880"/>
              <a:ext cx="320268" cy="321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028615" y="567004"/>
              <a:ext cx="2158139" cy="129488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7"/>
            <p:cNvSpPr txBox="1"/>
            <p:nvPr/>
          </p:nvSpPr>
          <p:spPr>
            <a:xfrm>
              <a:off x="3066541" y="604930"/>
              <a:ext cx="2082287" cy="1219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900" cap="none">
                  <a:solidFill>
                    <a:srgbClr val="7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ПЛЕМЯ</a:t>
              </a:r>
              <a:endParaRPr b="1" sz="2900" cap="none">
                <a:solidFill>
                  <a:srgbClr val="7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5402568" y="946836"/>
              <a:ext cx="457525" cy="5352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D7ECEE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7"/>
            <p:cNvSpPr txBox="1"/>
            <p:nvPr/>
          </p:nvSpPr>
          <p:spPr>
            <a:xfrm>
              <a:off x="5402568" y="1053880"/>
              <a:ext cx="320268" cy="321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6050010" y="567004"/>
              <a:ext cx="2158139" cy="129488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7"/>
            <p:cNvSpPr txBox="1"/>
            <p:nvPr/>
          </p:nvSpPr>
          <p:spPr>
            <a:xfrm>
              <a:off x="6087936" y="604930"/>
              <a:ext cx="2082287" cy="12190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0475" lIns="110475" spcFirstLastPara="1" rIns="110475" wrap="square" tIns="11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900" cap="none">
                  <a:solidFill>
                    <a:srgbClr val="274E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СОЮЗ</a:t>
              </a:r>
              <a:endParaRPr>
                <a:solidFill>
                  <a:srgbClr val="274E13"/>
                </a:solidFill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015"/>
                </a:spcBef>
                <a:spcAft>
                  <a:spcPts val="0"/>
                </a:spcAft>
                <a:buNone/>
              </a:pPr>
              <a:r>
                <a:rPr b="1" lang="ru-RU" sz="2900" cap="none">
                  <a:solidFill>
                    <a:srgbClr val="274E1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ПЛЕМЁН</a:t>
              </a:r>
              <a:endParaRPr b="1" sz="2900" cap="none">
                <a:solidFill>
                  <a:srgbClr val="274E1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1" name="Google Shape;241;p27"/>
          <p:cNvSpPr/>
          <p:nvPr/>
        </p:nvSpPr>
        <p:spPr>
          <a:xfrm rot="8001059">
            <a:off x="3935086" y="3302840"/>
            <a:ext cx="1237358" cy="484632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27"/>
          <p:cNvSpPr/>
          <p:nvPr/>
        </p:nvSpPr>
        <p:spPr>
          <a:xfrm rot="3227440">
            <a:off x="7058364" y="3289687"/>
            <a:ext cx="1140026" cy="484632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25400">
            <a:solidFill>
              <a:srgbClr val="88A3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button1.png" id="243" name="Google Shape;24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473" y="4143380"/>
            <a:ext cx="2032005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>
            <a:off x="2238348" y="4143380"/>
            <a:ext cx="173477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FF00"/>
                </a:solidFill>
                <a:latin typeface="Constantia"/>
                <a:ea typeface="Constantia"/>
                <a:cs typeface="Constantia"/>
                <a:sym typeface="Constantia"/>
              </a:rPr>
              <a:t>вече</a:t>
            </a:r>
            <a:endParaRPr/>
          </a:p>
        </p:txBody>
      </p:sp>
      <p:sp>
        <p:nvSpPr>
          <p:cNvPr id="245" name="Google Shape;245;p27"/>
          <p:cNvSpPr/>
          <p:nvPr/>
        </p:nvSpPr>
        <p:spPr>
          <a:xfrm>
            <a:off x="8389862" y="4099988"/>
            <a:ext cx="21595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князь</a:t>
            </a:r>
            <a:endParaRPr/>
          </a:p>
        </p:txBody>
      </p:sp>
      <p:pic>
        <p:nvPicPr>
          <p:cNvPr descr="fire_but2.png" id="246" name="Google Shape;24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7174" y="5286388"/>
            <a:ext cx="3429024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/>
          <p:nvPr/>
        </p:nvSpPr>
        <p:spPr>
          <a:xfrm>
            <a:off x="4167174" y="5286388"/>
            <a:ext cx="350046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CE5CD"/>
                </a:solidFill>
                <a:latin typeface="Constantia"/>
                <a:ea typeface="Constantia"/>
                <a:cs typeface="Constantia"/>
                <a:sym typeface="Constantia"/>
              </a:rPr>
              <a:t>дружина</a:t>
            </a:r>
            <a:endParaRPr>
              <a:solidFill>
                <a:srgbClr val="FCE5C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200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5" y="332656"/>
            <a:ext cx="8532440" cy="639933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0"/>
          <p:cNvSpPr txBox="1"/>
          <p:nvPr/>
        </p:nvSpPr>
        <p:spPr>
          <a:xfrm>
            <a:off x="8535475" y="1196752"/>
            <a:ext cx="3177149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Почему славяне почитали именно этих богов?</a:t>
            </a:r>
            <a:endParaRPr b="1"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8818" y="332656"/>
            <a:ext cx="2857899" cy="21624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/>
          <p:nvPr/>
        </p:nvSpPr>
        <p:spPr>
          <a:xfrm>
            <a:off x="5231904" y="2328946"/>
            <a:ext cx="331236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кого ещё верили славяне?</a:t>
            </a:r>
            <a:endParaRPr b="1"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60296" y="188640"/>
            <a:ext cx="3048425" cy="171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91944" y="332656"/>
            <a:ext cx="2857899" cy="1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4484" y="332656"/>
            <a:ext cx="2029108" cy="201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998" y="2495133"/>
            <a:ext cx="1933845" cy="285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64692" y="4323456"/>
            <a:ext cx="174307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53956" y="1972851"/>
            <a:ext cx="1784105" cy="23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 rotWithShape="1">
          <a:blip r:embed="rId10">
            <a:alphaModFix/>
          </a:blip>
          <a:srcRect b="5901" l="15750" r="8650" t="6873"/>
          <a:stretch/>
        </p:blipFill>
        <p:spPr>
          <a:xfrm>
            <a:off x="9120336" y="4365104"/>
            <a:ext cx="2545448" cy="220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97837" y="4060268"/>
            <a:ext cx="3308598" cy="258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2"/>
          <p:cNvGrpSpPr/>
          <p:nvPr/>
        </p:nvGrpSpPr>
        <p:grpSpPr>
          <a:xfrm>
            <a:off x="479376" y="260649"/>
            <a:ext cx="11233248" cy="6408712"/>
            <a:chOff x="479376" y="260649"/>
            <a:chExt cx="11233248" cy="6408712"/>
          </a:xfrm>
        </p:grpSpPr>
        <p:pic>
          <p:nvPicPr>
            <p:cNvPr id="283" name="Google Shape;283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9376" y="260649"/>
              <a:ext cx="11233248" cy="6408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32"/>
            <p:cNvSpPr/>
            <p:nvPr/>
          </p:nvSpPr>
          <p:spPr>
            <a:xfrm>
              <a:off x="484712" y="6021288"/>
              <a:ext cx="4243135" cy="6480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/>
        </p:nvSpPr>
        <p:spPr>
          <a:xfrm>
            <a:off x="911424" y="332656"/>
            <a:ext cx="1098409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Где и как славяне почитали своих богов?</a:t>
            </a:r>
            <a:endParaRPr b="1" sz="4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1014147"/>
            <a:ext cx="8424936" cy="563066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3"/>
          <p:cNvSpPr txBox="1"/>
          <p:nvPr/>
        </p:nvSpPr>
        <p:spPr>
          <a:xfrm>
            <a:off x="9120336" y="1412776"/>
            <a:ext cx="25203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Для поклонения языческим богам создавались специальные открытые святилища — </a:t>
            </a:r>
            <a:r>
              <a:rPr b="1" lang="ru-RU" sz="21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капища. </a:t>
            </a:r>
            <a:endParaRPr b="1" sz="21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 них ставились скульптурные изображения богов — </a:t>
            </a:r>
            <a:r>
              <a:rPr b="1" lang="ru-RU" sz="21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идолы.</a:t>
            </a:r>
            <a:endParaRPr sz="1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>
            <a:off x="1991544" y="260648"/>
            <a:ext cx="8267427" cy="5847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5400" u="none" cap="none" strike="noStrike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Домашнее задание: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92D050"/>
                </a:solidFill>
                <a:latin typeface="Constantia"/>
                <a:ea typeface="Constantia"/>
                <a:cs typeface="Constantia"/>
                <a:sym typeface="Constantia"/>
              </a:rPr>
              <a:t>§16,</a:t>
            </a:r>
            <a:endParaRPr b="1" i="0" sz="8000" u="none" cap="none" strike="noStrike">
              <a:solidFill>
                <a:srgbClr val="92D050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92D050"/>
                </a:solidFill>
                <a:latin typeface="Constantia"/>
                <a:ea typeface="Constantia"/>
                <a:cs typeface="Constantia"/>
                <a:sym typeface="Constantia"/>
              </a:rPr>
              <a:t>вопросы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92D050"/>
                </a:solidFill>
                <a:latin typeface="Constantia"/>
                <a:ea typeface="Constantia"/>
                <a:cs typeface="Constantia"/>
                <a:sym typeface="Constantia"/>
              </a:rPr>
              <a:t>и задания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8000" u="none" cap="none" strike="noStrike">
                <a:solidFill>
                  <a:srgbClr val="92D050"/>
                </a:solidFill>
                <a:latin typeface="Constantia"/>
                <a:ea typeface="Constantia"/>
                <a:cs typeface="Constantia"/>
                <a:sym typeface="Constantia"/>
              </a:rPr>
              <a:t>Стр.97</a:t>
            </a:r>
            <a:endParaRPr b="1" i="0" sz="8000" u="none" cap="none" strike="noStrike">
              <a:solidFill>
                <a:srgbClr val="92D05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357166"/>
            <a:ext cx="11017224" cy="631219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/>
          <p:nvPr/>
        </p:nvSpPr>
        <p:spPr>
          <a:xfrm>
            <a:off x="623392" y="357167"/>
            <a:ext cx="1101722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Причины образования государств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у славян:</a:t>
            </a:r>
            <a:endParaRPr/>
          </a:p>
        </p:txBody>
      </p:sp>
      <p:grpSp>
        <p:nvGrpSpPr>
          <p:cNvPr id="303" name="Google Shape;303;p35"/>
          <p:cNvGrpSpPr/>
          <p:nvPr/>
        </p:nvGrpSpPr>
        <p:grpSpPr>
          <a:xfrm>
            <a:off x="917550" y="2339000"/>
            <a:ext cx="9961734" cy="1608600"/>
            <a:chOff x="2741" y="195892"/>
            <a:chExt cx="9352863" cy="1608600"/>
          </a:xfrm>
        </p:grpSpPr>
        <p:sp>
          <p:nvSpPr>
            <p:cNvPr id="304" name="Google Shape;304;p35"/>
            <p:cNvSpPr/>
            <p:nvPr/>
          </p:nvSpPr>
          <p:spPr>
            <a:xfrm>
              <a:off x="2741" y="195892"/>
              <a:ext cx="3340308" cy="1608478"/>
            </a:xfrm>
            <a:prstGeom prst="chevron">
              <a:avLst>
                <a:gd fmla="val 50000" name="adj"/>
              </a:avLst>
            </a:prstGeom>
            <a:solidFill>
              <a:srgbClr val="FFFF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5"/>
            <p:cNvSpPr txBox="1"/>
            <p:nvPr/>
          </p:nvSpPr>
          <p:spPr>
            <a:xfrm>
              <a:off x="806986" y="195892"/>
              <a:ext cx="1868100" cy="160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000" lIns="96000" spcFirstLastPara="1" rIns="32000" wrap="square" tIns="32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 cap="none">
                  <a:solidFill>
                    <a:srgbClr val="7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 1. </a:t>
              </a:r>
              <a:r>
                <a:rPr b="1" lang="ru-RU" sz="2100" cap="none">
                  <a:solidFill>
                    <a:schemeClr val="dk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Усовершенст вование орудий труда</a:t>
              </a:r>
              <a:endParaRPr b="1" sz="2100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3000364" y="285746"/>
              <a:ext cx="3340308" cy="1336123"/>
            </a:xfrm>
            <a:prstGeom prst="chevron">
              <a:avLst>
                <a:gd fmla="val 50000" name="adj"/>
              </a:avLst>
            </a:prstGeom>
            <a:solidFill>
              <a:srgbClr val="99CC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5"/>
            <p:cNvSpPr txBox="1"/>
            <p:nvPr/>
          </p:nvSpPr>
          <p:spPr>
            <a:xfrm>
              <a:off x="3677089" y="285746"/>
              <a:ext cx="2004300" cy="133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8000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2.  </a:t>
              </a:r>
              <a:r>
                <a:rPr b="1" lang="ru-RU" sz="24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Переход от родовой общины к соседской</a:t>
              </a:r>
              <a:endParaRPr b="1" sz="2400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6015296" y="332070"/>
              <a:ext cx="3340308" cy="1336123"/>
            </a:xfrm>
            <a:prstGeom prst="chevron">
              <a:avLst>
                <a:gd fmla="val 50000" name="adj"/>
              </a:avLst>
            </a:prstGeom>
            <a:solidFill>
              <a:srgbClr val="00B0F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5"/>
            <p:cNvSpPr txBox="1"/>
            <p:nvPr/>
          </p:nvSpPr>
          <p:spPr>
            <a:xfrm>
              <a:off x="6683358" y="332070"/>
              <a:ext cx="2004185" cy="1336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8000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 cap="none">
                  <a:solidFill>
                    <a:srgbClr val="700000"/>
                  </a:solidFill>
                  <a:latin typeface="Constantia"/>
                  <a:ea typeface="Constantia"/>
                  <a:cs typeface="Constantia"/>
                  <a:sym typeface="Constantia"/>
                </a:rPr>
                <a:t>3. </a:t>
              </a:r>
              <a:r>
                <a:rPr b="1" lang="ru-RU" sz="24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Появление неравенства</a:t>
              </a:r>
              <a:endParaRPr sz="1800">
                <a:solidFill>
                  <a:schemeClr val="lt1"/>
                </a:solidFill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b="1" lang="ru-RU" sz="24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(бедных и богатых)</a:t>
              </a:r>
              <a:endParaRPr b="1" sz="2400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  <p:grpSp>
        <p:nvGrpSpPr>
          <p:cNvPr id="310" name="Google Shape;310;p35"/>
          <p:cNvGrpSpPr/>
          <p:nvPr/>
        </p:nvGrpSpPr>
        <p:grpSpPr>
          <a:xfrm>
            <a:off x="1526675" y="4633625"/>
            <a:ext cx="9138645" cy="1449900"/>
            <a:chOff x="2675" y="275931"/>
            <a:chExt cx="9138645" cy="1449900"/>
          </a:xfrm>
        </p:grpSpPr>
        <p:sp>
          <p:nvSpPr>
            <p:cNvPr id="311" name="Google Shape;311;p35"/>
            <p:cNvSpPr/>
            <p:nvPr/>
          </p:nvSpPr>
          <p:spPr>
            <a:xfrm>
              <a:off x="2675" y="275931"/>
              <a:ext cx="3263700" cy="1449900"/>
            </a:xfrm>
            <a:prstGeom prst="chevron">
              <a:avLst>
                <a:gd fmla="val 50000" name="adj"/>
              </a:avLst>
            </a:prstGeom>
            <a:solidFill>
              <a:srgbClr val="FFC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5"/>
            <p:cNvSpPr txBox="1"/>
            <p:nvPr/>
          </p:nvSpPr>
          <p:spPr>
            <a:xfrm>
              <a:off x="655438" y="275933"/>
              <a:ext cx="1958280" cy="130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325" lIns="76000" spcFirstLastPara="1" rIns="25325" wrap="square" tIns="25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3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4. Появление частной собственности на землю</a:t>
              </a:r>
              <a:endParaRPr b="1" sz="2300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2940099" y="275933"/>
              <a:ext cx="3263800" cy="1305520"/>
            </a:xfrm>
            <a:prstGeom prst="chevron">
              <a:avLst>
                <a:gd fmla="val 50000" name="adj"/>
              </a:avLst>
            </a:prstGeom>
            <a:solidFill>
              <a:srgbClr val="CC99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5"/>
            <p:cNvSpPr txBox="1"/>
            <p:nvPr/>
          </p:nvSpPr>
          <p:spPr>
            <a:xfrm>
              <a:off x="3592850" y="275931"/>
              <a:ext cx="1958400" cy="13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325" lIns="76000" spcFirstLastPara="1" rIns="25325" wrap="square" tIns="25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3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5. Усиление власти князя</a:t>
              </a:r>
              <a:endParaRPr b="1" sz="2300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5877520" y="275933"/>
              <a:ext cx="3263800" cy="1305520"/>
            </a:xfrm>
            <a:prstGeom prst="chevron">
              <a:avLst>
                <a:gd fmla="val 50000" name="adj"/>
              </a:avLst>
            </a:prstGeom>
            <a:solidFill>
              <a:srgbClr val="FF555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 txBox="1"/>
            <p:nvPr/>
          </p:nvSpPr>
          <p:spPr>
            <a:xfrm>
              <a:off x="6530280" y="275933"/>
              <a:ext cx="1958280" cy="130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000" lIns="96000" spcFirstLastPara="1" rIns="32000" wrap="square" tIns="32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400" cap="none">
                  <a:solidFill>
                    <a:schemeClr val="lt1"/>
                  </a:solidFill>
                  <a:latin typeface="Constantia"/>
                  <a:ea typeface="Constantia"/>
                  <a:cs typeface="Constantia"/>
                  <a:sym typeface="Constantia"/>
                </a:rPr>
                <a:t>6. Появление государства</a:t>
              </a:r>
              <a:endParaRPr b="1" sz="2400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.</a:t>
            </a:r>
            <a:endParaRPr/>
          </a:p>
        </p:txBody>
      </p:sp>
      <p:sp>
        <p:nvSpPr>
          <p:cNvPr id="332" name="Google Shape;332;p38"/>
          <p:cNvSpPr txBox="1"/>
          <p:nvPr>
            <p:ph idx="2" type="body"/>
          </p:nvPr>
        </p:nvSpPr>
        <p:spPr>
          <a:xfrm>
            <a:off x="912014" y="1413677"/>
            <a:ext cx="4183854" cy="365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rPr b="1" i="1" lang="ru-RU" sz="43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864 год </a:t>
            </a:r>
            <a:r>
              <a:rPr b="1" i="1" lang="ru-RU" sz="24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–</a:t>
            </a:r>
            <a:r>
              <a:rPr b="1" i="1" lang="ru-RU" sz="32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 болгары при князе </a:t>
            </a:r>
            <a:r>
              <a:rPr b="1" i="1" lang="ru-RU" sz="38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Борисе</a:t>
            </a:r>
            <a:r>
              <a:rPr b="1" i="1" lang="ru-RU" sz="24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b="1" i="1" lang="ru-RU" sz="32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первыми из славян приняли христианство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b="1" i="1" lang="ru-RU" sz="32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от Византии;</a:t>
            </a:r>
            <a:endParaRPr/>
          </a:p>
        </p:txBody>
      </p:sp>
      <p:pic>
        <p:nvPicPr>
          <p:cNvPr descr="C:\Users\Владелец\Desktop\33-3.jpg" id="333" name="Google Shape;333;p38"/>
          <p:cNvPicPr preferRelativeResize="0"/>
          <p:nvPr/>
        </p:nvPicPr>
        <p:blipFill rotWithShape="1">
          <a:blip r:embed="rId3">
            <a:alphaModFix/>
          </a:blip>
          <a:srcRect b="0" l="0" r="9708" t="0"/>
          <a:stretch/>
        </p:blipFill>
        <p:spPr>
          <a:xfrm>
            <a:off x="5519936" y="347256"/>
            <a:ext cx="6129828" cy="578643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 txBox="1"/>
          <p:nvPr/>
        </p:nvSpPr>
        <p:spPr>
          <a:xfrm>
            <a:off x="5167314" y="6215064"/>
            <a:ext cx="25241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Болгарский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царь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Борис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/>
          <p:nvPr>
            <p:ph idx="2" type="body"/>
          </p:nvPr>
        </p:nvSpPr>
        <p:spPr>
          <a:xfrm>
            <a:off x="5951984" y="1183696"/>
            <a:ext cx="5544600" cy="4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b="1" lang="ru-RU" sz="40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 IX век -</a:t>
            </a:r>
            <a:r>
              <a:rPr b="1" lang="ru-RU" sz="28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в долине реки Моравы возникло государство западных славян- </a:t>
            </a:r>
            <a:r>
              <a:rPr b="1" lang="ru-RU" sz="2800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Великоморавская держава.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ru-RU" sz="24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Первоначально оно подчинялось франкам, а после распада империи Карла Великого — Германии.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b="1" lang="ru-RU" sz="24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Затем Великоморавская держава добилась независимости и вступила в борьбу с Германией. Однако к началу </a:t>
            </a:r>
            <a:r>
              <a:rPr b="1" lang="ru-RU">
                <a:solidFill>
                  <a:srgbClr val="700000"/>
                </a:solidFill>
                <a:latin typeface="Constantia"/>
                <a:ea typeface="Constantia"/>
                <a:cs typeface="Constantia"/>
                <a:sym typeface="Constantia"/>
              </a:rPr>
              <a:t>X в.</a:t>
            </a:r>
            <a:r>
              <a:rPr b="1" lang="ru-RU" sz="2400">
                <a:solidFill>
                  <a:srgbClr val="1E4649"/>
                </a:solidFill>
                <a:latin typeface="Constantia"/>
                <a:ea typeface="Constantia"/>
                <a:cs typeface="Constantia"/>
                <a:sym typeface="Constantia"/>
              </a:rPr>
              <a:t> Великая Моравия пала под ударами пришедших с востока кочевников-венгров.</a:t>
            </a:r>
            <a:endParaRPr sz="2400"/>
          </a:p>
        </p:txBody>
      </p:sp>
      <p:sp>
        <p:nvSpPr>
          <p:cNvPr id="345" name="Google Shape;345;p40"/>
          <p:cNvSpPr txBox="1"/>
          <p:nvPr/>
        </p:nvSpPr>
        <p:spPr>
          <a:xfrm>
            <a:off x="695400" y="5877272"/>
            <a:ext cx="3311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4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Великоморавская держава</a:t>
            </a:r>
            <a:endParaRPr/>
          </a:p>
        </p:txBody>
      </p:sp>
      <p:pic>
        <p:nvPicPr>
          <p:cNvPr descr="Рисунок8" id="346" name="Google Shape;34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260648"/>
            <a:ext cx="5256584" cy="5518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нтересно об известных" id="352" name="Google Shape;352;p41" title="Славянские просветители Кирилл и Мефодий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7975" y="1187375"/>
            <a:ext cx="4956750" cy="38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2"/>
          <p:cNvPicPr preferRelativeResize="0"/>
          <p:nvPr/>
        </p:nvPicPr>
        <p:blipFill rotWithShape="1">
          <a:blip r:embed="rId3">
            <a:alphaModFix/>
          </a:blip>
          <a:srcRect b="0" l="52758" r="0" t="0"/>
          <a:stretch/>
        </p:blipFill>
        <p:spPr>
          <a:xfrm>
            <a:off x="6432395" y="0"/>
            <a:ext cx="5759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75" y="648050"/>
            <a:ext cx="6010026" cy="49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700"/>
            <a:ext cx="12192000" cy="68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Владелец\Desktop\slav-6-9.gif" id="177" name="Google Shape;177;p20"/>
          <p:cNvPicPr preferRelativeResize="0"/>
          <p:nvPr/>
        </p:nvPicPr>
        <p:blipFill rotWithShape="1">
          <a:blip r:embed="rId3">
            <a:alphaModFix/>
          </a:blip>
          <a:srcRect b="16666" l="0" r="0" t="0"/>
          <a:stretch/>
        </p:blipFill>
        <p:spPr>
          <a:xfrm>
            <a:off x="695400" y="-11687"/>
            <a:ext cx="10945216" cy="6643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/>
          <p:nvPr>
            <p:ph idx="1" type="body"/>
          </p:nvPr>
        </p:nvSpPr>
        <p:spPr>
          <a:xfrm>
            <a:off x="2208214" y="2997201"/>
            <a:ext cx="7705725" cy="747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ru-RU" sz="1800"/>
              <a:t>Позднее многочисленные славянские племена разделились на три ветви</a:t>
            </a:r>
            <a:r>
              <a:rPr b="1" lang="ru-RU" sz="1800">
                <a:solidFill>
                  <a:srgbClr val="700000"/>
                </a:solidFill>
              </a:rPr>
              <a:t>:</a:t>
            </a:r>
            <a:r>
              <a:rPr lang="ru-RU" sz="1800">
                <a:solidFill>
                  <a:srgbClr val="700000"/>
                </a:solidFill>
              </a:rPr>
              <a:t> </a:t>
            </a:r>
            <a:r>
              <a:rPr b="1" i="1" lang="ru-RU" sz="1800">
                <a:solidFill>
                  <a:srgbClr val="700000"/>
                </a:solidFill>
              </a:rPr>
              <a:t>западных, южных </a:t>
            </a:r>
            <a:r>
              <a:rPr b="1" lang="ru-RU" sz="1800">
                <a:solidFill>
                  <a:srgbClr val="700000"/>
                </a:solidFill>
              </a:rPr>
              <a:t>и </a:t>
            </a:r>
            <a:r>
              <a:rPr b="1" i="1" lang="ru-RU" sz="1800">
                <a:solidFill>
                  <a:srgbClr val="700000"/>
                </a:solidFill>
              </a:rPr>
              <a:t>восточных</a:t>
            </a:r>
            <a:endParaRPr/>
          </a:p>
        </p:txBody>
      </p:sp>
      <p:sp>
        <p:nvSpPr>
          <p:cNvPr id="193" name="Google Shape;193;p23"/>
          <p:cNvSpPr txBox="1"/>
          <p:nvPr/>
        </p:nvSpPr>
        <p:spPr>
          <a:xfrm>
            <a:off x="2279651" y="2133601"/>
            <a:ext cx="2447925" cy="83099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Западные славяне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7608888" y="2132014"/>
            <a:ext cx="2590800" cy="830997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Восточные славяне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5016501" y="2132014"/>
            <a:ext cx="2232025" cy="83099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99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Южные славяне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4595803" y="500043"/>
            <a:ext cx="3024187" cy="396875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Славянские племена</a:t>
            </a:r>
            <a:endParaRPr/>
          </a:p>
        </p:txBody>
      </p:sp>
      <p:sp>
        <p:nvSpPr>
          <p:cNvPr id="197" name="Google Shape;197;p23"/>
          <p:cNvSpPr/>
          <p:nvPr/>
        </p:nvSpPr>
        <p:spPr>
          <a:xfrm rot="8122469">
            <a:off x="4054190" y="1344441"/>
            <a:ext cx="976312" cy="485775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23"/>
          <p:cNvSpPr/>
          <p:nvPr/>
        </p:nvSpPr>
        <p:spPr>
          <a:xfrm rot="2700000">
            <a:off x="6982027" y="1345585"/>
            <a:ext cx="976313" cy="485775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3"/>
          <p:cNvSpPr/>
          <p:nvPr/>
        </p:nvSpPr>
        <p:spPr>
          <a:xfrm rot="5400000">
            <a:off x="5638004" y="1243791"/>
            <a:ext cx="830262" cy="485775"/>
          </a:xfrm>
          <a:custGeom>
            <a:rect b="b" l="l" r="r" t="t"/>
            <a:pathLst>
              <a:path extrusionOk="0" h="21600" w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extrusionOk="0" h="21600" w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extrusionOk="0" h="21600" w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3"/>
          <p:cNvSpPr/>
          <p:nvPr/>
        </p:nvSpPr>
        <p:spPr>
          <a:xfrm rot="5400000">
            <a:off x="3251994" y="3104357"/>
            <a:ext cx="503238" cy="288925"/>
          </a:xfrm>
          <a:prstGeom prst="chevron">
            <a:avLst>
              <a:gd fmla="val 43544" name="adj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3"/>
          <p:cNvSpPr/>
          <p:nvPr/>
        </p:nvSpPr>
        <p:spPr>
          <a:xfrm rot="5400000">
            <a:off x="8725694" y="3104357"/>
            <a:ext cx="503238" cy="288925"/>
          </a:xfrm>
          <a:prstGeom prst="chevron">
            <a:avLst>
              <a:gd fmla="val 43544" name="adj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3"/>
          <p:cNvSpPr/>
          <p:nvPr/>
        </p:nvSpPr>
        <p:spPr>
          <a:xfrm rot="5400000">
            <a:off x="5917407" y="3104357"/>
            <a:ext cx="503238" cy="288925"/>
          </a:xfrm>
          <a:prstGeom prst="chevron">
            <a:avLst>
              <a:gd fmla="val 43544" name="adj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2063751" y="3500439"/>
            <a:ext cx="2663825" cy="29731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Чехи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Поляки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Словаки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полабские племена, жившие к востоку от Лабы,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поморские племена расселившиеся на восточном побережье Балтийского моря.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5016500" y="3573464"/>
            <a:ext cx="2520950" cy="239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Болгары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Сербы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Хорваты 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и другие.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заселившие часть Балканского полуострова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7896225" y="3573464"/>
            <a:ext cx="2376488" cy="239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предки трех родственных народов: 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i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Русского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i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Украинского </a:t>
            </a:r>
            <a:endParaRPr/>
          </a:p>
          <a:p>
            <a:pPr indent="-9144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■"/>
            </a:pPr>
            <a:r>
              <a:rPr i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Белорусского.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0069040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