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Lobster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Lobster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914400" y="342900"/>
            <a:ext cx="10363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 rot="5400000">
            <a:off x="7105650" y="1924050"/>
            <a:ext cx="57531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 rot="5400000">
            <a:off x="1822450" y="-565150"/>
            <a:ext cx="5753100" cy="7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0"/>
            <a:ext cx="12177184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6351" y="3429000"/>
            <a:ext cx="12177183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12700" y="3543300"/>
            <a:ext cx="12177184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3"/>
          <p:cNvSpPr txBox="1"/>
          <p:nvPr>
            <p:ph type="ctrTitle"/>
          </p:nvPr>
        </p:nvSpPr>
        <p:spPr>
          <a:xfrm>
            <a:off x="914400" y="1828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>
            <a:off x="914400" y="342900"/>
            <a:ext cx="10363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914400" y="342900"/>
            <a:ext cx="10363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»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»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9pPr>
          </a:lstStyle>
          <a:p/>
        </p:txBody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6" name="Google Shape;56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914400" y="342900"/>
            <a:ext cx="10363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»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77184" cy="1638300"/>
            <a:chOff x="0" y="0"/>
            <a:chExt cx="5753" cy="1032"/>
          </a:xfrm>
        </p:grpSpPr>
        <p:sp>
          <p:nvSpPr>
            <p:cNvPr id="12" name="Google Shape;12;p1"/>
            <p:cNvSpPr/>
            <p:nvPr/>
          </p:nvSpPr>
          <p:spPr>
            <a:xfrm>
              <a:off x="0" y="0"/>
              <a:ext cx="5753" cy="9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0" y="972"/>
              <a:ext cx="5753" cy="24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" name="Google Shape;14;p1"/>
            <p:cNvCxnSpPr/>
            <p:nvPr/>
          </p:nvCxnSpPr>
          <p:spPr>
            <a:xfrm>
              <a:off x="0" y="1032"/>
              <a:ext cx="5753" cy="0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914400" y="342900"/>
            <a:ext cx="10363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»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5159896" y="2237383"/>
            <a:ext cx="611441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Домашнее задание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2,вопросы и задания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стр.16.</a:t>
            </a:r>
            <a:endParaRPr b="1" sz="5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88914"/>
            <a:ext cx="9144000" cy="95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384" y="2237383"/>
            <a:ext cx="3993069" cy="348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/>
          <p:nvPr/>
        </p:nvSpPr>
        <p:spPr>
          <a:xfrm>
            <a:off x="3606412" y="332656"/>
            <a:ext cx="49530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3300"/>
                </a:solidFill>
                <a:latin typeface="Lobster"/>
                <a:ea typeface="Lobster"/>
                <a:cs typeface="Lobster"/>
                <a:sym typeface="Lobster"/>
              </a:rPr>
              <a:t>Порассуждаем!</a:t>
            </a:r>
            <a:endParaRPr b="1" sz="5400">
              <a:solidFill>
                <a:srgbClr val="6633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1564676" y="2052240"/>
            <a:ext cx="903649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E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Проанализируйте положение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E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европейских государств после войны,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E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итоги Парижской мирной конференции и подумайте,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E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оправдались ли надежды, которые они возлагали на эту конференцию?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>
            <a:off x="1544404" y="332656"/>
            <a:ext cx="91031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005D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Причины созыва новой конференции:</a:t>
            </a:r>
            <a:endParaRPr b="1" sz="4000">
              <a:solidFill>
                <a:srgbClr val="005D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119336" y="2060848"/>
            <a:ext cx="6840759" cy="3985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25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Изменения в расстановке сил на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Дальнем Востоке.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 Противоречия в силовом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треугольнике США- Англия- Япония.</a:t>
            </a:r>
            <a:endParaRPr b="1" sz="25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  Новый виток гонки морских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вооружений.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4.  Стремление Соединенных Штатов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добиться частичной ревизии Версальской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системы, взять реванш за “поражение”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В. Вильсона на Парижской конференции.</a:t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6358" y="2204864"/>
            <a:ext cx="5775642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462800" y="116625"/>
            <a:ext cx="112233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281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ноября 1921г.-6 февраля 1922г.-</a:t>
            </a:r>
            <a:r>
              <a:rPr b="1" lang="ru-RU" sz="3600">
                <a:solidFill>
                  <a:srgbClr val="005D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проходила Вашингтонская конференция</a:t>
            </a:r>
            <a:endParaRPr b="1" sz="3600">
              <a:solidFill>
                <a:srgbClr val="005D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315550" y="1533475"/>
            <a:ext cx="11580600" cy="48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E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Участники:</a:t>
            </a:r>
            <a:r>
              <a:rPr lang="ru-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США, Великобритания,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Франция, Италия, Япония, Китай, Бельгия,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Голландия, Португалия.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E9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Декабрь 1921г.-</a:t>
            </a:r>
            <a:r>
              <a:rPr b="1" lang="ru-RU" sz="2800">
                <a:solidFill>
                  <a:srgbClr val="A6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подписан договор 4-х держав, гарантировавший неприкосновенность островных владений в бассейне Тихого Океана Англии, Франции, США и Японии;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Февраль 1922г.-</a:t>
            </a:r>
            <a:r>
              <a:rPr b="1" lang="ru-RU" sz="2800">
                <a:solidFill>
                  <a:srgbClr val="A64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договор пяти держав об ограничении морских вооружений; и  договор девяти держав, признававший  суверенитет и территориальную целостность Китая;</a:t>
            </a:r>
            <a:endParaRPr sz="2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 rotWithShape="1">
          <a:blip r:embed="rId3">
            <a:alphaModFix/>
          </a:blip>
          <a:srcRect b="0" l="0" r="0" t="19478"/>
          <a:stretch/>
        </p:blipFill>
        <p:spPr>
          <a:xfrm>
            <a:off x="0" y="1335825"/>
            <a:ext cx="12192000" cy="55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/>
          <p:nvPr/>
        </p:nvSpPr>
        <p:spPr>
          <a:xfrm>
            <a:off x="266137" y="2060848"/>
            <a:ext cx="11665296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. Япония вынуждена вернуть Китаю провинцию Шаньдун;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AutoNum type="arabicPeriod" startAt="2"/>
            </a:pPr>
            <a: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договоре девяти были закреплёны принципы « открытых    дверей» и «равных возможностей» западных держав в Китае и Японии;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США добились равенства ВМФ с Великобританией.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США улучшили своё положение в бассейне Тихого Океана и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на Дальнем Востоке.</a:t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1899174" y="332656"/>
            <a:ext cx="839922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5D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конференции:</a:t>
            </a:r>
            <a:endParaRPr b="1" sz="5400">
              <a:solidFill>
                <a:srgbClr val="005D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lh5.googleusercontent.com/eihMmZ1r4MeY-56_TbfVW4kYw2JEZTH0oLAq4nAKl7Jfhn7j2CstwaJuaoGZmD5JRTiOCA=w1200-h630-p" id="193" name="Google Shape;193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-153" l="13582" r="31689" t="21627"/>
          <a:stretch/>
        </p:blipFill>
        <p:spPr>
          <a:xfrm>
            <a:off x="983432" y="1652180"/>
            <a:ext cx="10225135" cy="5175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/>
          <p:nvPr/>
        </p:nvSpPr>
        <p:spPr>
          <a:xfrm>
            <a:off x="1490712" y="-99392"/>
            <a:ext cx="914400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 мирных договоров, подписанных в 1919-1923 гг., и новое соотношение  сил  в  мире  получили  название  Версальско-Вашингтонской  системы  международных  отношений.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36" y="116632"/>
            <a:ext cx="11953328" cy="673153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/>
          <p:nvPr/>
        </p:nvSpPr>
        <p:spPr>
          <a:xfrm>
            <a:off x="191344" y="1484784"/>
            <a:ext cx="1188132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Проанализируйте карту с 12. и текст Версальского договора с. 16 и выясните, насколько справедливыми были решения Версальской и Вашингтонской конференций? </a:t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/>
          <p:nvPr/>
        </p:nvSpPr>
        <p:spPr>
          <a:xfrm>
            <a:off x="407368" y="260648"/>
            <a:ext cx="1144927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663300"/>
                </a:solidFill>
                <a:latin typeface="Lobster"/>
                <a:ea typeface="Lobster"/>
                <a:cs typeface="Lobster"/>
                <a:sym typeface="Lobster"/>
              </a:rPr>
              <a:t>Противоречия Версальско-Вашингтонской системы международных отношений</a:t>
            </a:r>
            <a:endParaRPr>
              <a:solidFill>
                <a:srgbClr val="6633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263352" y="1844824"/>
            <a:ext cx="11593288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Несправедливое переустройство послевоенного мира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Чрезмерное ущемление интересов государств, проигравших войну.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Версальский мир стал одним из источников реваншизма — стремления Германии к пересмотру результатов Первой мировой войны. 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Экономический кризис.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Германские промышленники саботировали выплату репараций. 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ED699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Январь 1923 г. </a:t>
            </a: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«рурский кризис» — франко-бельгийская оккупация Рурского региона Германии.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559961" y="404664"/>
            <a:ext cx="894188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7200">
                <a:solidFill>
                  <a:srgbClr val="006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Утверждение основ </a:t>
            </a:r>
            <a:r>
              <a:rPr b="1" lang="ru-RU" sz="7200" u="sng">
                <a:solidFill>
                  <a:srgbClr val="00606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послевоенного мира</a:t>
            </a:r>
            <a:endParaRPr b="1" sz="7200">
              <a:solidFill>
                <a:srgbClr val="006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7528" y="3933055"/>
            <a:ext cx="4109036" cy="2670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_009.bmp" id="104" name="Google Shape;10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2025" y="3933057"/>
            <a:ext cx="3959569" cy="2670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1524001" y="-4465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ноября 1918г.- </a:t>
            </a:r>
            <a:r>
              <a:rPr b="1" lang="ru-RU" sz="3600">
                <a:solidFill>
                  <a:srgbClr val="005D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подписание перемирия между Германией и Антантой.</a:t>
            </a:r>
            <a:endParaRPr b="1" sz="3600">
              <a:solidFill>
                <a:srgbClr val="005D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3706126" y="1556792"/>
            <a:ext cx="49095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перемирия:</a:t>
            </a:r>
            <a:endParaRPr b="1" sz="4000">
              <a:solidFill>
                <a:srgbClr val="FED6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524001" y="2164098"/>
            <a:ext cx="91440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Германия выводила войска со всех немецких территорий, а также с левого берега Рейна;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На правом берегу создавалась нейтральная зона;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Германия обязывалась поставить победителям значительную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часть военного имущества и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возвратить военнопленных;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4. В противовес Советской России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германские войска оставались 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Прибалтике и Украине;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5. Аннулировались условия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Брестского мира от 3 марта 1918г.;     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ruskline.ru/images/2013/27786.jpg"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2192" y="3717032"/>
            <a:ext cx="3866133" cy="297138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2238349" y="0"/>
            <a:ext cx="80824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Познавательное задание!</a:t>
            </a:r>
            <a:endParaRPr b="1" sz="5400">
              <a:solidFill>
                <a:srgbClr val="0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3863752" y="1824572"/>
            <a:ext cx="7308304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Каковы были позиции Франции, Англии и США в отношении Германии при подготовке к проведению конференции?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Стр.10-11</a:t>
            </a:r>
            <a:endParaRPr b="1" sz="4400">
              <a:solidFill>
                <a:srgbClr val="FED6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76" y="1844824"/>
            <a:ext cx="2952328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119336" y="1595022"/>
            <a:ext cx="756084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ED699"/>
              </a:buClr>
              <a:buSzPts val="2800"/>
              <a:buFont typeface="Times New Roman"/>
              <a:buAutoNum type="arabicPeriod"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Стремилась к установлению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своей гегемонии в Европе;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ED699"/>
              </a:buClr>
              <a:buSzPts val="2800"/>
              <a:buFont typeface="Times New Roman"/>
              <a:buAutoNum type="arabicPeriod" startAt="2"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Возвратить Эльзас, Лотарингию,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Аннексировать Саар и установить границу с Германией по Рейну.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ED699"/>
              </a:buClr>
              <a:buSzPts val="2800"/>
              <a:buFont typeface="Times New Roman"/>
              <a:buAutoNum type="arabicPeriod" startAt="3"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 восточнее германии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«санитарный кордон» государств, противостоявших и Советской России и Германии;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ED699"/>
              </a:buClr>
              <a:buSzPts val="2800"/>
              <a:buFont typeface="Times New Roman"/>
              <a:buAutoNum type="arabicPeriod" startAt="3"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Претендовала на часть немецких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колоний в Африке и турецких владений на Ближнем Востоке; </a:t>
            </a:r>
            <a:endParaRPr b="1" sz="2800">
              <a:solidFill>
                <a:srgbClr val="FED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1912964" y="197274"/>
            <a:ext cx="32560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6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Франция</a:t>
            </a:r>
            <a:r>
              <a:rPr b="1" lang="ru-RU" sz="5400">
                <a:solidFill>
                  <a:srgbClr val="005D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5400">
              <a:solidFill>
                <a:srgbClr val="005D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images.cdn.bridgemanimages.com/api/1.0/image/600wm.STC.4992630.7055475/359815.jpg" id="126" name="Google Shape;126;p17"/>
          <p:cNvPicPr preferRelativeResize="0"/>
          <p:nvPr/>
        </p:nvPicPr>
        <p:blipFill rotWithShape="1">
          <a:blip r:embed="rId3">
            <a:alphaModFix/>
          </a:blip>
          <a:srcRect b="6638" l="0" r="0" t="0"/>
          <a:stretch/>
        </p:blipFill>
        <p:spPr>
          <a:xfrm>
            <a:off x="8904312" y="476672"/>
            <a:ext cx="2963523" cy="407880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7104112" y="705105"/>
            <a:ext cx="15467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Жорж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Клемансо</a:t>
            </a:r>
            <a:endParaRPr b="1" sz="2400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191344" y="1999310"/>
            <a:ext cx="7776863" cy="44012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ED699"/>
              </a:buClr>
              <a:buSzPts val="2800"/>
              <a:buFont typeface="Times New Roman"/>
              <a:buAutoNum type="arabicPeriod"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Превращается из мирового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кредитора в должника США;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Стремилась сохранить статус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мировой державы и не допустить усиления Франции и США;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Не была заинтересована в расчленении Германии;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 Рассчитывала получить значительную долю немецких колоний и укрепить своё положение на Ближнем и Дальнем Востоке;</a:t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1902367" y="184450"/>
            <a:ext cx="26983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5D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Англия</a:t>
            </a:r>
            <a:endParaRPr b="1" sz="5400">
              <a:solidFill>
                <a:srgbClr val="005D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6750" y="197915"/>
            <a:ext cx="2981325" cy="40052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7248128" y="180884"/>
            <a:ext cx="149829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Дэвид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Ллойд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Джордж</a:t>
            </a:r>
            <a:endParaRPr b="1" sz="2800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http://leshayman.files.wordpress.com/2013/07/woodrow_wilson.jpeg" id="136" name="Google Shape;136;p18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http://leshayman.files.wordpress.com/2013/07/woodrow_wilson.jpeg" id="137" name="Google Shape;137;p18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http://leshayman.files.wordpress.com/2013/07/woodrow_wilson.jpeg" id="138" name="Google Shape;138;p18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>
            <a:off x="263353" y="2516560"/>
            <a:ext cx="8496944" cy="3554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Превращение США из мирового должника в мирового кредитора;</a:t>
            </a:r>
            <a:endParaRPr b="1" sz="1100">
              <a:solidFill>
                <a:srgbClr val="FED6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За США закрепляется статус мощнейшей индустриальной державы;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ED699"/>
              </a:buClr>
              <a:buSzPts val="2500"/>
              <a:buFont typeface="Times New Roman"/>
              <a:buAutoNum type="arabicPeriod" startAt="3"/>
            </a:pPr>
            <a:r>
              <a:rPr b="1" lang="ru-RU" sz="25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Заинтересованы в германских репарациях;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 Стремились усилить свои позиции на Дальнем Востоке и бассейне тихого Океана;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  Выдвигают принцип «свободы морей» и «свободы торговли»;</a:t>
            </a:r>
            <a:endParaRPr b="1" sz="1800">
              <a:solidFill>
                <a:srgbClr val="FED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1881159" y="214290"/>
            <a:ext cx="19447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5D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США</a:t>
            </a:r>
            <a:endParaRPr b="1" sz="5400">
              <a:solidFill>
                <a:srgbClr val="005D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http://leshayman.files.wordpress.com/2013/07/woodrow_wilson.jpeg" id="145" name="Google Shape;145;p19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http://leshayman.files.wordpress.com/2013/07/woodrow_wilson.jpeg" id="146" name="Google Shape;146;p19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0296" y="160338"/>
            <a:ext cx="2981325" cy="400526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7104112" y="379968"/>
            <a:ext cx="13724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Вудро</a:t>
            </a:r>
            <a:endParaRPr b="1" sz="2400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Вильсон</a:t>
            </a:r>
            <a:endParaRPr b="1" sz="2400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1515368" y="-99392"/>
            <a:ext cx="914400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января 1919г.- 21 января 1920г.-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5D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Версале проходила Парижская мирная конференция.</a:t>
            </a:r>
            <a:endParaRPr b="1" sz="3200">
              <a:solidFill>
                <a:srgbClr val="005D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1688952" y="2348880"/>
            <a:ext cx="879683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вопросы обсуждались на конференции?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ED6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Каковы её решения?</a:t>
            </a:r>
            <a:endParaRPr b="1" sz="5400">
              <a:solidFill>
                <a:srgbClr val="FED6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 b="0" l="0" r="0" t="24081"/>
          <a:stretch/>
        </p:blipFill>
        <p:spPr>
          <a:xfrm>
            <a:off x="42075" y="1593375"/>
            <a:ext cx="12192000" cy="520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/>
          <p:nvPr/>
        </p:nvSpPr>
        <p:spPr>
          <a:xfrm>
            <a:off x="191344" y="1518078"/>
            <a:ext cx="11737304" cy="5339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C166"/>
              </a:buClr>
              <a:buSzPts val="3500"/>
              <a:buFont typeface="Times New Roman"/>
              <a:buAutoNum type="arabicPeriod"/>
            </a:pPr>
            <a:r>
              <a:rPr b="1" lang="ru-RU" sz="3500">
                <a:solidFill>
                  <a:srgbClr val="FFC1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Учреждена Лига Наций (44 государства)</a:t>
            </a:r>
            <a:endParaRPr b="1" sz="3500">
              <a:solidFill>
                <a:srgbClr val="FFC1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rgbClr val="FFC1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со штаб-квартирой в Женеве. </a:t>
            </a:r>
            <a:endParaRPr b="1" sz="3500">
              <a:solidFill>
                <a:srgbClr val="FFC1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C166"/>
              </a:buClr>
              <a:buSzPts val="3500"/>
              <a:buFont typeface="Times New Roman"/>
              <a:buAutoNum type="arabicPeriod" startAt="2"/>
            </a:pPr>
            <a:r>
              <a:rPr b="1" lang="ru-RU" sz="3500">
                <a:solidFill>
                  <a:srgbClr val="FFC1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Подписаны мирные договоры с</a:t>
            </a:r>
            <a:r>
              <a:rPr b="1" lang="ru-RU" sz="3200">
                <a:solidFill>
                  <a:srgbClr val="FFC1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3600">
                <a:solidFill>
                  <a:srgbClr val="FFC1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Германией и её союзниками: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сентябрь 1919 г. В Сен-Жермене с Австрией. </a:t>
            </a:r>
            <a:endParaRPr b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ноябрь 1919 г. в Нейи  с Болгарией.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июнь 1920 г.  Трианонский договор  с Венгрией. </a:t>
            </a:r>
            <a:endParaRPr b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август 1920 г. в Севре с Турцией. </a:t>
            </a:r>
            <a:endParaRPr b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Изменение территориальных границ европейских государств.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1524000" y="318765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5D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Решения конференции </a:t>
            </a:r>
            <a:endParaRPr b="1" sz="5400">
              <a:solidFill>
                <a:srgbClr val="005D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NNER">
  <a:themeElements>
    <a:clrScheme name="Тема Office 1">
      <a:dk1>
        <a:srgbClr val="004646"/>
      </a:dk1>
      <a:lt1>
        <a:srgbClr val="DDDDDD"/>
      </a:lt1>
      <a:dk2>
        <a:srgbClr val="008080"/>
      </a:dk2>
      <a:lt2>
        <a:srgbClr val="000000"/>
      </a:lt2>
      <a:accent1>
        <a:srgbClr val="FFCC99"/>
      </a:accent1>
      <a:accent2>
        <a:srgbClr val="FF9900"/>
      </a:accent2>
      <a:accent3>
        <a:srgbClr val="AAC0C0"/>
      </a:accent3>
      <a:accent4>
        <a:srgbClr val="BDBDBD"/>
      </a:accent4>
      <a:accent5>
        <a:srgbClr val="FFE2CA"/>
      </a:accent5>
      <a:accent6>
        <a:srgbClr val="E78A00"/>
      </a:accent6>
      <a:hlink>
        <a:srgbClr val="FF6633"/>
      </a:hlink>
      <a:folHlink>
        <a:srgbClr val="00CC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