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12192000"/>
  <p:notesSz cx="6858000" cy="9144000"/>
  <p:embeddedFontLst>
    <p:embeddedFont>
      <p:font typeface="Arial Black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ArialBlack-regular.fntdata"/><Relationship Id="rId25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7" name="Google Shape;3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11200" y="106364"/>
            <a:ext cx="106680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759200" y="-1524000"/>
            <a:ext cx="4572000" cy="10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050883" y="1767681"/>
            <a:ext cx="598963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15283" y="-797719"/>
            <a:ext cx="5989637" cy="7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4"/>
          <p:cNvGrpSpPr/>
          <p:nvPr/>
        </p:nvGrpSpPr>
        <p:grpSpPr>
          <a:xfrm>
            <a:off x="-2056134" y="-25155"/>
            <a:ext cx="14248134" cy="6897443"/>
            <a:chOff x="-971" y="-16"/>
            <a:chExt cx="6731" cy="4345"/>
          </a:xfrm>
        </p:grpSpPr>
        <p:grpSp>
          <p:nvGrpSpPr>
            <p:cNvPr id="128" name="Google Shape;128;p14"/>
            <p:cNvGrpSpPr/>
            <p:nvPr/>
          </p:nvGrpSpPr>
          <p:grpSpPr>
            <a:xfrm>
              <a:off x="0" y="-9"/>
              <a:ext cx="5760" cy="4338"/>
              <a:chOff x="0" y="-9"/>
              <a:chExt cx="5760" cy="4338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1632" y="-5"/>
                <a:ext cx="1737" cy="4333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0" y="-7"/>
                <a:ext cx="1737" cy="4329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3744" y="-4"/>
                <a:ext cx="1739" cy="4330"/>
              </a:xfrm>
              <a:custGeom>
                <a:rect b="b" l="l" r="r" t="t"/>
                <a:pathLst>
                  <a:path extrusionOk="0" h="4420" w="1739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1920" y="-9"/>
                <a:ext cx="2080" cy="4324"/>
              </a:xfrm>
              <a:custGeom>
                <a:rect b="b" l="l" r="r" t="t"/>
                <a:pathLst>
                  <a:path extrusionOk="0" h="4338" w="2080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1056" y="16"/>
                <a:ext cx="1248" cy="4313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3120" y="0"/>
                <a:ext cx="1248" cy="4325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 flipH="1" rot="10800000">
                <a:off x="4512" y="2"/>
                <a:ext cx="1248" cy="4320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14"/>
            <p:cNvSpPr/>
            <p:nvPr/>
          </p:nvSpPr>
          <p:spPr>
            <a:xfrm>
              <a:off x="117" y="97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 flipH="1" rot="2702961">
              <a:off x="810" y="766"/>
              <a:ext cx="2544" cy="1008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83" y="49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 rot="-2895842">
              <a:off x="-984" y="1041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 rot="-2305141">
              <a:off x="1331" y="913"/>
              <a:ext cx="3594" cy="1735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 flipH="1" rot="2084418">
              <a:off x="1859" y="865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4250" y="-7"/>
              <a:ext cx="1089" cy="2285"/>
            </a:xfrm>
            <a:custGeom>
              <a:rect b="b" l="l" r="r" t="t"/>
              <a:pathLst>
                <a:path extrusionOk="0" h="2285" w="1089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14"/>
            <p:cNvGrpSpPr/>
            <p:nvPr/>
          </p:nvGrpSpPr>
          <p:grpSpPr>
            <a:xfrm>
              <a:off x="0" y="2091"/>
              <a:ext cx="5760" cy="1111"/>
              <a:chOff x="0" y="3560"/>
              <a:chExt cx="5760" cy="1111"/>
            </a:xfrm>
          </p:grpSpPr>
          <p:sp>
            <p:nvSpPr>
              <p:cNvPr id="144" name="Google Shape;144;p14"/>
              <p:cNvSpPr/>
              <p:nvPr/>
            </p:nvSpPr>
            <p:spPr>
              <a:xfrm>
                <a:off x="0" y="3910"/>
                <a:ext cx="5760" cy="432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5" name="Google Shape;145;p14"/>
              <p:cNvGrpSpPr/>
              <p:nvPr/>
            </p:nvGrpSpPr>
            <p:grpSpPr>
              <a:xfrm>
                <a:off x="0" y="3956"/>
                <a:ext cx="5760" cy="382"/>
                <a:chOff x="0" y="-9"/>
                <a:chExt cx="5760" cy="4336"/>
              </a:xfrm>
            </p:grpSpPr>
            <p:sp>
              <p:nvSpPr>
                <p:cNvPr id="146" name="Google Shape;146;p14"/>
                <p:cNvSpPr/>
                <p:nvPr/>
              </p:nvSpPr>
              <p:spPr>
                <a:xfrm>
                  <a:off x="1632" y="-7"/>
                  <a:ext cx="1737" cy="4333"/>
                </a:xfrm>
                <a:custGeom>
                  <a:rect b="b" l="l" r="r" t="t"/>
                  <a:pathLst>
                    <a:path extrusionOk="0" h="4320" w="1737">
                      <a:moveTo>
                        <a:pt x="494" y="4309"/>
                      </a:moveTo>
                      <a:lnTo>
                        <a:pt x="1737" y="43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30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dk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14"/>
                <p:cNvSpPr/>
                <p:nvPr/>
              </p:nvSpPr>
              <p:spPr>
                <a:xfrm>
                  <a:off x="0" y="-9"/>
                  <a:ext cx="1737" cy="4329"/>
                </a:xfrm>
                <a:custGeom>
                  <a:rect b="b" l="l" r="r" t="t"/>
                  <a:pathLst>
                    <a:path extrusionOk="0" h="4320" w="1737">
                      <a:moveTo>
                        <a:pt x="494" y="4309"/>
                      </a:moveTo>
                      <a:lnTo>
                        <a:pt x="1737" y="43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30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dk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14"/>
                <p:cNvSpPr/>
                <p:nvPr/>
              </p:nvSpPr>
              <p:spPr>
                <a:xfrm>
                  <a:off x="3744" y="-6"/>
                  <a:ext cx="1739" cy="4330"/>
                </a:xfrm>
                <a:custGeom>
                  <a:rect b="b" l="l" r="r" t="t"/>
                  <a:pathLst>
                    <a:path extrusionOk="0" h="4420" w="1739">
                      <a:moveTo>
                        <a:pt x="494" y="4415"/>
                      </a:moveTo>
                      <a:lnTo>
                        <a:pt x="1739" y="44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4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dk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14"/>
                <p:cNvSpPr/>
                <p:nvPr/>
              </p:nvSpPr>
              <p:spPr>
                <a:xfrm>
                  <a:off x="1920" y="-4"/>
                  <a:ext cx="2080" cy="4324"/>
                </a:xfrm>
                <a:custGeom>
                  <a:rect b="b" l="l" r="r" t="t"/>
                  <a:pathLst>
                    <a:path extrusionOk="0" h="4338" w="2080">
                      <a:moveTo>
                        <a:pt x="0" y="7"/>
                      </a:moveTo>
                      <a:lnTo>
                        <a:pt x="1870" y="4338"/>
                      </a:lnTo>
                      <a:lnTo>
                        <a:pt x="2080" y="4338"/>
                      </a:lnTo>
                      <a:lnTo>
                        <a:pt x="10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14"/>
                <p:cNvSpPr/>
                <p:nvPr/>
              </p:nvSpPr>
              <p:spPr>
                <a:xfrm>
                  <a:off x="1056" y="14"/>
                  <a:ext cx="1248" cy="4313"/>
                </a:xfrm>
                <a:custGeom>
                  <a:rect b="b" l="l" r="r" t="t"/>
                  <a:pathLst>
                    <a:path extrusionOk="0" h="4320" w="1248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14"/>
                <p:cNvSpPr/>
                <p:nvPr/>
              </p:nvSpPr>
              <p:spPr>
                <a:xfrm>
                  <a:off x="3120" y="-2"/>
                  <a:ext cx="1248" cy="4325"/>
                </a:xfrm>
                <a:custGeom>
                  <a:rect b="b" l="l" r="r" t="t"/>
                  <a:pathLst>
                    <a:path extrusionOk="0" h="4320" w="1248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14"/>
                <p:cNvSpPr/>
                <p:nvPr/>
              </p:nvSpPr>
              <p:spPr>
                <a:xfrm flipH="1" rot="10800000">
                  <a:off x="4512" y="0"/>
                  <a:ext cx="1248" cy="4320"/>
                </a:xfrm>
                <a:custGeom>
                  <a:rect b="b" l="l" r="r" t="t"/>
                  <a:pathLst>
                    <a:path extrusionOk="0" h="4320" w="1248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3" name="Google Shape;153;p14"/>
              <p:cNvSpPr/>
              <p:nvPr/>
            </p:nvSpPr>
            <p:spPr>
              <a:xfrm>
                <a:off x="0" y="3910"/>
                <a:ext cx="5760" cy="432"/>
              </a:xfrm>
              <a:prstGeom prst="rect">
                <a:avLst/>
              </a:pr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2583" y="3918"/>
                <a:ext cx="1036" cy="420"/>
              </a:xfrm>
              <a:custGeom>
                <a:rect b="b" l="l" r="r" t="t"/>
                <a:pathLst>
                  <a:path extrusionOk="0" h="420" w="1036">
                    <a:moveTo>
                      <a:pt x="1027" y="0"/>
                    </a:moveTo>
                    <a:cubicBezTo>
                      <a:pt x="508" y="159"/>
                      <a:pt x="167" y="347"/>
                      <a:pt x="0" y="417"/>
                    </a:cubicBezTo>
                    <a:cubicBezTo>
                      <a:pt x="0" y="417"/>
                      <a:pt x="12" y="418"/>
                      <a:pt x="24" y="420"/>
                    </a:cubicBezTo>
                    <a:cubicBezTo>
                      <a:pt x="237" y="321"/>
                      <a:pt x="708" y="105"/>
                      <a:pt x="1036" y="16"/>
                    </a:cubicBezTo>
                    <a:cubicBezTo>
                      <a:pt x="1036" y="16"/>
                      <a:pt x="1027" y="0"/>
                      <a:pt x="10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 flipH="1" rot="-2702961">
                <a:off x="1486" y="3886"/>
                <a:ext cx="1060" cy="480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 flipH="1" rot="-2702961">
                <a:off x="766" y="3886"/>
                <a:ext cx="1060" cy="480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 flipH="1" rot="-2702961">
                <a:off x="31" y="3854"/>
                <a:ext cx="1034" cy="487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4"/>
              <p:cNvSpPr/>
              <p:nvPr/>
            </p:nvSpPr>
            <p:spPr>
              <a:xfrm rot="10800000">
                <a:off x="576" y="3910"/>
                <a:ext cx="3552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4"/>
              <p:cNvSpPr/>
              <p:nvPr/>
            </p:nvSpPr>
            <p:spPr>
              <a:xfrm rot="10800000">
                <a:off x="240" y="3910"/>
                <a:ext cx="1536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4"/>
              <p:cNvSpPr/>
              <p:nvPr/>
            </p:nvSpPr>
            <p:spPr>
              <a:xfrm rot="10800000">
                <a:off x="3036" y="3958"/>
                <a:ext cx="1332" cy="383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 rot="10800000">
                <a:off x="3984" y="3910"/>
                <a:ext cx="1536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 rot="10800000">
                <a:off x="3456" y="3910"/>
                <a:ext cx="2304" cy="432"/>
              </a:xfrm>
              <a:custGeom>
                <a:rect b="b" l="l" r="r" t="t"/>
                <a:pathLst>
                  <a:path extrusionOk="0" h="1845" w="4763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4"/>
              <p:cNvSpPr/>
              <p:nvPr/>
            </p:nvSpPr>
            <p:spPr>
              <a:xfrm>
                <a:off x="0" y="3931"/>
                <a:ext cx="5760" cy="14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14"/>
            <p:cNvSpPr/>
            <p:nvPr/>
          </p:nvSpPr>
          <p:spPr>
            <a:xfrm>
              <a:off x="0" y="2880"/>
              <a:ext cx="5760" cy="576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0" y="3408"/>
              <a:ext cx="5760" cy="91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TZBUL1A" id="166" name="Google Shape;16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68" y="1632"/>
              <a:ext cx="240" cy="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14"/>
          <p:cNvSpPr txBox="1"/>
          <p:nvPr>
            <p:ph type="ctrTitle"/>
          </p:nvPr>
        </p:nvSpPr>
        <p:spPr>
          <a:xfrm>
            <a:off x="2235200" y="1905000"/>
            <a:ext cx="9652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1" type="subTitle"/>
          </p:nvPr>
        </p:nvSpPr>
        <p:spPr>
          <a:xfrm>
            <a:off x="2235200" y="4572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4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4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4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15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5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81" name="Google Shape;181;p16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6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6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7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187" name="Google Shape;187;p17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188" name="Google Shape;188;p17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7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4" name="Google Shape;194;p1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195" name="Google Shape;195;p1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6" name="Google Shape;196;p1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197" name="Google Shape;197;p18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8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0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0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212" name="Google Shape;212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13" name="Google Shape;213;p21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1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1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914400" y="2079627"/>
            <a:ext cx="10363200" cy="1555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828800" y="3810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2133600" y="6248400"/>
            <a:ext cx="223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572000" y="6248400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924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20" name="Google Shape;220;p22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2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3"/>
          <p:cNvSpPr txBox="1"/>
          <p:nvPr>
            <p:ph idx="1" type="body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3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4"/>
          <p:cNvSpPr txBox="1"/>
          <p:nvPr>
            <p:ph idx="1" type="body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4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4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4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ctrTitle"/>
          </p:nvPr>
        </p:nvSpPr>
        <p:spPr>
          <a:xfrm>
            <a:off x="914400" y="137160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6"/>
          <p:cNvSpPr txBox="1"/>
          <p:nvPr>
            <p:ph idx="1" type="subTitle"/>
          </p:nvPr>
        </p:nvSpPr>
        <p:spPr>
          <a:xfrm>
            <a:off x="1727200" y="30480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4" name="Google Shape;244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0" name="Google Shape;250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/>
        </p:txBody>
      </p:sp>
      <p:sp>
        <p:nvSpPr>
          <p:cNvPr id="256" name="Google Shape;256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/>
        </p:txBody>
      </p:sp>
      <p:sp>
        <p:nvSpPr>
          <p:cNvPr id="262" name="Google Shape;262;p2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/>
        </p:txBody>
      </p:sp>
      <p:sp>
        <p:nvSpPr>
          <p:cNvPr id="263" name="Google Shape;263;p2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9pPr>
          </a:lstStyle>
          <a:p/>
        </p:txBody>
      </p:sp>
      <p:sp>
        <p:nvSpPr>
          <p:cNvPr id="269" name="Google Shape;269;p3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9pPr>
          </a:lstStyle>
          <a:p/>
        </p:txBody>
      </p:sp>
      <p:sp>
        <p:nvSpPr>
          <p:cNvPr id="270" name="Google Shape;270;p3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9pPr>
          </a:lstStyle>
          <a:p/>
        </p:txBody>
      </p:sp>
      <p:sp>
        <p:nvSpPr>
          <p:cNvPr id="271" name="Google Shape;271;p3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9pPr>
          </a:lstStyle>
          <a:p/>
        </p:txBody>
      </p:sp>
      <p:sp>
        <p:nvSpPr>
          <p:cNvPr id="272" name="Google Shape;272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11200" y="106364"/>
            <a:ext cx="106680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11200" y="1524000"/>
            <a:ext cx="1066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9pPr>
          </a:lstStyle>
          <a:p/>
        </p:txBody>
      </p:sp>
      <p:sp>
        <p:nvSpPr>
          <p:cNvPr id="287" name="Google Shape;287;p3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/>
        </p:txBody>
      </p:sp>
      <p:sp>
        <p:nvSpPr>
          <p:cNvPr id="288" name="Google Shape;288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/>
        </p:txBody>
      </p:sp>
      <p:sp>
        <p:nvSpPr>
          <p:cNvPr id="295" name="Google Shape;295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5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1" name="Google Shape;301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6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7" name="Google Shape;307;p3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6" name="Google Shape;316;p38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7" name="Google Shape;317;p3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0" name="Google Shape;320;p3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" name="Google Shape;323;p4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4" name="Google Shape;324;p4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" name="Google Shape;327;p41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8" name="Google Shape;328;p41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9" name="Google Shape;329;p4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" name="Google Shape;332;p4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43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6" name="Google Shape;336;p4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9" name="Google Shape;339;p4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5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3" name="Google Shape;343;p45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4" name="Google Shape;344;p45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5" name="Google Shape;345;p4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8" name="Google Shape;348;p4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51" name="Google Shape;351;p47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2" name="Google Shape;352;p4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711200" y="106364"/>
            <a:ext cx="106680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711200" y="1524000"/>
            <a:ext cx="523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46800" y="1524000"/>
            <a:ext cx="523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711200" y="106364"/>
            <a:ext cx="106680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2" y="273053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2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9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11200" y="106364"/>
            <a:ext cx="106680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1200" y="1524000"/>
            <a:ext cx="1066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946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283200" y="62484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8392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-2056134" y="-25155"/>
            <a:ext cx="14248134" cy="7439809"/>
            <a:chOff x="-971" y="-16"/>
            <a:chExt cx="6731" cy="4686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0" y="-9"/>
              <a:ext cx="5760" cy="4338"/>
              <a:chOff x="0" y="-9"/>
              <a:chExt cx="5760" cy="4338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1632" y="-5"/>
                <a:ext cx="1737" cy="4333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0" y="-7"/>
                <a:ext cx="1737" cy="4329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3744" y="-4"/>
                <a:ext cx="1739" cy="4330"/>
              </a:xfrm>
              <a:custGeom>
                <a:rect b="b" l="l" r="r" t="t"/>
                <a:pathLst>
                  <a:path extrusionOk="0" h="4420" w="1739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1920" y="-9"/>
                <a:ext cx="2080" cy="4324"/>
              </a:xfrm>
              <a:custGeom>
                <a:rect b="b" l="l" r="r" t="t"/>
                <a:pathLst>
                  <a:path extrusionOk="0" h="4338" w="2080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1056" y="16"/>
                <a:ext cx="1248" cy="4313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3120" y="0"/>
                <a:ext cx="1248" cy="4325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 flipH="1" rot="10800000">
                <a:off x="4512" y="2"/>
                <a:ext cx="1248" cy="4320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13"/>
            <p:cNvSpPr/>
            <p:nvPr/>
          </p:nvSpPr>
          <p:spPr>
            <a:xfrm>
              <a:off x="117" y="97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flipH="1" rot="2702961">
              <a:off x="810" y="766"/>
              <a:ext cx="2544" cy="1008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83" y="49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-2895842">
              <a:off x="-984" y="1041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-2305141">
              <a:off x="1331" y="913"/>
              <a:ext cx="3594" cy="1735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flipH="1" rot="2084418">
              <a:off x="1859" y="865"/>
              <a:ext cx="3504" cy="1536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250" y="-7"/>
              <a:ext cx="1089" cy="2285"/>
            </a:xfrm>
            <a:custGeom>
              <a:rect b="b" l="l" r="r" t="t"/>
              <a:pathLst>
                <a:path extrusionOk="0" h="2285" w="1089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0" y="3910"/>
              <a:ext cx="5760" cy="43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13"/>
            <p:cNvGrpSpPr/>
            <p:nvPr/>
          </p:nvGrpSpPr>
          <p:grpSpPr>
            <a:xfrm>
              <a:off x="0" y="3956"/>
              <a:ext cx="5760" cy="382"/>
              <a:chOff x="0" y="-9"/>
              <a:chExt cx="5760" cy="4336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1632" y="-7"/>
                <a:ext cx="1737" cy="4333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0" y="-9"/>
                <a:ext cx="1737" cy="4329"/>
              </a:xfrm>
              <a:custGeom>
                <a:rect b="b" l="l" r="r" t="t"/>
                <a:pathLst>
                  <a:path extrusionOk="0" h="4320" w="1737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3744" y="-6"/>
                <a:ext cx="1739" cy="4330"/>
              </a:xfrm>
              <a:custGeom>
                <a:rect b="b" l="l" r="r" t="t"/>
                <a:pathLst>
                  <a:path extrusionOk="0" h="4420" w="1739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1920" y="-4"/>
                <a:ext cx="2080" cy="4324"/>
              </a:xfrm>
              <a:custGeom>
                <a:rect b="b" l="l" r="r" t="t"/>
                <a:pathLst>
                  <a:path extrusionOk="0" h="4338" w="2080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1056" y="14"/>
                <a:ext cx="1248" cy="4313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3120" y="-2"/>
                <a:ext cx="1248" cy="4325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 flipH="1" rot="10800000">
                <a:off x="4512" y="0"/>
                <a:ext cx="1248" cy="4320"/>
              </a:xfrm>
              <a:custGeom>
                <a:rect b="b" l="l" r="r" t="t"/>
                <a:pathLst>
                  <a:path extrusionOk="0" h="4320" w="1248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p13"/>
            <p:cNvSpPr/>
            <p:nvPr/>
          </p:nvSpPr>
          <p:spPr>
            <a:xfrm>
              <a:off x="0" y="3910"/>
              <a:ext cx="5760" cy="432"/>
            </a:xfrm>
            <a:prstGeom prst="rect">
              <a:avLst/>
            </a:prstGeom>
            <a:solidFill>
              <a:schemeClr val="dk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583" y="3918"/>
              <a:ext cx="1036" cy="420"/>
            </a:xfrm>
            <a:custGeom>
              <a:rect b="b" l="l" r="r" t="t"/>
              <a:pathLst>
                <a:path extrusionOk="0" h="420" w="1036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 flipH="1" rot="-2702961">
              <a:off x="1486" y="3886"/>
              <a:ext cx="1060" cy="480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 flipH="1" rot="-2702961">
              <a:off x="766" y="3886"/>
              <a:ext cx="1060" cy="480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 flipH="1" rot="-2702961">
              <a:off x="31" y="3854"/>
              <a:ext cx="1034" cy="487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 rot="10800000">
              <a:off x="576" y="3910"/>
              <a:ext cx="3552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 rot="10800000">
              <a:off x="240" y="3910"/>
              <a:ext cx="1536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 rot="10800000">
              <a:off x="3036" y="3958"/>
              <a:ext cx="1332" cy="383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 rot="10800000">
              <a:off x="3984" y="3910"/>
              <a:ext cx="1536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 rot="10800000">
              <a:off x="3456" y="3910"/>
              <a:ext cx="2304" cy="432"/>
            </a:xfrm>
            <a:custGeom>
              <a:rect b="b" l="l" r="r" t="t"/>
              <a:pathLst>
                <a:path extrusionOk="0" h="1845" w="4763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0" y="3931"/>
              <a:ext cx="5760" cy="14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3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0" type="dt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11" type="ftr"/>
          </p:nvPr>
        </p:nvSpPr>
        <p:spPr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8" name="Google Shape;238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9" name="Google Shape;239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0" name="Google Shape;240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37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3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/>
        </p:nvSpPr>
        <p:spPr>
          <a:xfrm>
            <a:off x="3627437" y="812800"/>
            <a:ext cx="457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9"/>
          <p:cNvSpPr txBox="1"/>
          <p:nvPr/>
        </p:nvSpPr>
        <p:spPr>
          <a:xfrm>
            <a:off x="1989137" y="2627312"/>
            <a:ext cx="82137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1774825" y="4149725"/>
            <a:ext cx="8642400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«Гражданская война 1432-1439гг.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в государственном строе»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/>
          <p:nvPr/>
        </p:nvSpPr>
        <p:spPr>
          <a:xfrm>
            <a:off x="4583832" y="35955"/>
            <a:ext cx="2271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 cap="non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ВКЛ</a:t>
            </a:r>
            <a:endParaRPr b="1" sz="8000" cap="none">
              <a:solidFill>
                <a:srgbClr val="FCE5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58"/>
          <p:cNvCxnSpPr/>
          <p:nvPr/>
        </p:nvCxnSpPr>
        <p:spPr>
          <a:xfrm flipH="1">
            <a:off x="3287688" y="1146376"/>
            <a:ext cx="2467298" cy="504056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2" name="Google Shape;422;p58"/>
          <p:cNvCxnSpPr/>
          <p:nvPr/>
        </p:nvCxnSpPr>
        <p:spPr>
          <a:xfrm>
            <a:off x="5759162" y="1129480"/>
            <a:ext cx="2885341" cy="571329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23" name="Google Shape;423;p58"/>
          <p:cNvSpPr/>
          <p:nvPr/>
        </p:nvSpPr>
        <p:spPr>
          <a:xfrm>
            <a:off x="489705" y="1772037"/>
            <a:ext cx="3677995" cy="2553891"/>
          </a:xfrm>
          <a:prstGeom prst="roundRect">
            <a:avLst>
              <a:gd fmla="val 16667" name="adj"/>
            </a:avLst>
          </a:prstGeom>
          <a:solidFill>
            <a:srgbClr val="5FC1FF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Княжество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Литовское</a:t>
            </a:r>
            <a:endParaRPr b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/>
          <p:nvPr/>
        </p:nvSpPr>
        <p:spPr>
          <a:xfrm>
            <a:off x="8112224" y="1772037"/>
            <a:ext cx="3677995" cy="2553891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002D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Великое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Княжество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Русское</a:t>
            </a:r>
            <a:endParaRPr b="1" sz="4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5871" y="4178881"/>
            <a:ext cx="2557264" cy="246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408" y="4220391"/>
            <a:ext cx="2163316" cy="25649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7" name="Google Shape;427;p58"/>
          <p:cNvSpPr txBox="1"/>
          <p:nvPr/>
        </p:nvSpPr>
        <p:spPr>
          <a:xfrm>
            <a:off x="1991545" y="6420300"/>
            <a:ext cx="29514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Сигизмунд Кейстутович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9624392" y="6295850"/>
            <a:ext cx="1717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Свидригайло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499908" y="0"/>
            <a:ext cx="91921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Начинается война за </a:t>
            </a:r>
            <a:endParaRPr>
              <a:solidFill>
                <a:srgbClr val="FCE5CD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великокняжеский престол</a:t>
            </a:r>
            <a:endParaRPr b="1" sz="5400">
              <a:solidFill>
                <a:srgbClr val="FCE5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9"/>
          <p:cNvSpPr/>
          <p:nvPr/>
        </p:nvSpPr>
        <p:spPr>
          <a:xfrm>
            <a:off x="1731734" y="2420888"/>
            <a:ext cx="872854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Докажите на конкретных</a:t>
            </a:r>
            <a:endParaRPr>
              <a:solidFill>
                <a:srgbClr val="F4CC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примерах, что это была:</a:t>
            </a:r>
            <a:endParaRPr>
              <a:solidFill>
                <a:srgbClr val="F4CCCC"/>
              </a:solidFill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5400"/>
              <a:buFont typeface="Arial"/>
              <a:buAutoNum type="arabicPeriod"/>
            </a:pPr>
            <a:r>
              <a:rPr b="1" lang="ru-RU" sz="5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Гражданская война;</a:t>
            </a:r>
            <a:endParaRPr>
              <a:solidFill>
                <a:srgbClr val="F4CCCC"/>
              </a:solidFill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5400"/>
              <a:buFont typeface="Arial"/>
              <a:buAutoNum type="arabicPeriod"/>
            </a:pPr>
            <a:r>
              <a:rPr b="1" lang="ru-RU" sz="5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Жестокая война;</a:t>
            </a:r>
            <a:endParaRPr b="1" sz="54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"/>
          <p:cNvSpPr/>
          <p:nvPr/>
        </p:nvSpPr>
        <p:spPr>
          <a:xfrm>
            <a:off x="334275" y="1268750"/>
            <a:ext cx="11522400" cy="4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Вооруженная борьба велась не с внешним врагом, а между жителями одной страны. </a:t>
            </a:r>
            <a:endParaRPr sz="1800"/>
          </a:p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Крупные территориальные группировки начали борьбу за власть. 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этой войне имело место и религиозное противостояние.</a:t>
            </a:r>
            <a:endParaRPr sz="1800"/>
          </a:p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Велась и дипломатическая борьба. </a:t>
            </a:r>
            <a:r>
              <a:rPr b="1" lang="ru-RU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1434 г. Сигизмунд издал привилей</a:t>
            </a: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который  уравнивал в основных правах православных феодалов с католиками. </a:t>
            </a:r>
            <a:endParaRPr sz="1800"/>
          </a:p>
          <a:p>
            <a:pPr indent="-3683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3200"/>
              <a:buFont typeface="Noto Sans Symbols"/>
              <a:buChar char="⮚"/>
            </a:pPr>
            <a:r>
              <a:rPr b="1" lang="ru-RU" sz="32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Начался переход сторонников Свидригайло к Сигизмунду.</a:t>
            </a:r>
            <a:endParaRPr b="1" sz="3200">
              <a:solidFill>
                <a:srgbClr val="F4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4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60"/>
          <p:cNvSpPr/>
          <p:nvPr/>
        </p:nvSpPr>
        <p:spPr>
          <a:xfrm>
            <a:off x="1815191" y="129406"/>
            <a:ext cx="48422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Гражданская: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1"/>
          <p:cNvSpPr/>
          <p:nvPr/>
        </p:nvSpPr>
        <p:spPr>
          <a:xfrm>
            <a:off x="1703513" y="17476"/>
            <a:ext cx="36898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Жестокая: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1"/>
          <p:cNvSpPr/>
          <p:nvPr/>
        </p:nvSpPr>
        <p:spPr>
          <a:xfrm>
            <a:off x="227350" y="937500"/>
            <a:ext cx="95316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издания Сигизмундом привилея, в тайные переговоры с ним вступили смоленские бояре и православный митрополит Герасим. Узнав об этом, </a:t>
            </a:r>
            <a:r>
              <a:rPr b="1" lang="ru-RU" sz="2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Свидригайло сжег Герасима на костре.</a:t>
            </a:r>
            <a:endParaRPr sz="1700"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b="1" lang="ru-RU" sz="31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сентября 1435 г. под Вилькомиром </a:t>
            </a:r>
            <a:r>
              <a:rPr b="1" lang="ru-RU" sz="27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теперь г. Укмерге в Литве) состоялась решающая битва. </a:t>
            </a:r>
            <a:endParaRPr b="1"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Битва кончилась для Свидригайло катастрофой. </a:t>
            </a:r>
            <a:endParaRPr b="1" sz="27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Noto Sans Symbols"/>
              <a:buChar char="⮚"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кровавой битве полегло </a:t>
            </a:r>
            <a:r>
              <a:rPr b="1" lang="ru-RU" sz="2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князей </a:t>
            </a: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белорусских и украинских земель. </a:t>
            </a:r>
            <a:endParaRPr b="1"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Боевые действия местами продолжались </a:t>
            </a:r>
            <a:r>
              <a:rPr b="1" lang="ru-RU" sz="31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до 1439 г.</a:t>
            </a:r>
            <a:endParaRPr sz="1700">
              <a:solidFill>
                <a:srgbClr val="F4CCCC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b="1" lang="ru-RU" sz="31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1440 г</a:t>
            </a:r>
            <a:r>
              <a:rPr b="1" lang="ru-RU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 Сигизмунда был организован заговор, и он был убит.</a:t>
            </a:r>
            <a:endParaRPr sz="1700"/>
          </a:p>
        </p:txBody>
      </p:sp>
      <p:pic>
        <p:nvPicPr>
          <p:cNvPr id="447" name="Google Shape;4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8710" y="43962"/>
            <a:ext cx="2342951" cy="312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1"/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10128448" y="3298172"/>
            <a:ext cx="1393450" cy="160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1"/>
          <p:cNvPicPr preferRelativeResize="0"/>
          <p:nvPr/>
        </p:nvPicPr>
        <p:blipFill rotWithShape="1">
          <a:blip r:embed="rId5">
            <a:alphaModFix/>
          </a:blip>
          <a:srcRect b="50000" l="0" r="0" t="0"/>
          <a:stretch/>
        </p:blipFill>
        <p:spPr>
          <a:xfrm>
            <a:off x="9925379" y="5030922"/>
            <a:ext cx="1576974" cy="172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2"/>
          <p:cNvSpPr/>
          <p:nvPr/>
        </p:nvSpPr>
        <p:spPr>
          <a:xfrm>
            <a:off x="3223791" y="0"/>
            <a:ext cx="59867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ИТОГИ    ВОЙНЫ</a:t>
            </a:r>
            <a:endParaRPr b="1" sz="5400" cap="none">
              <a:solidFill>
                <a:srgbClr val="D9EA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2"/>
          <p:cNvSpPr txBox="1"/>
          <p:nvPr/>
        </p:nvSpPr>
        <p:spPr>
          <a:xfrm>
            <a:off x="341167" y="1055408"/>
            <a:ext cx="9721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После победы Сигизмунда Кейстотувича в Вилькомирской битве над Свидригайло, восточные земли ВКЛ переходят под его власть.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Сигизмунд оказался очень жестоким, всюду искал заговоры, за которые карал князей и шляхту, это вызвало большое возмущение среди его подчинённых, и привело к его смерти в </a:t>
            </a:r>
            <a:r>
              <a:rPr b="1" lang="ru-RU" sz="2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1440г.;</a:t>
            </a:r>
            <a:endParaRPr>
              <a:solidFill>
                <a:srgbClr val="F4CCCC"/>
              </a:solidFill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 startAt="2"/>
            </a:pP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Свидригайло вынужден бежать в Полоцк, но военные столкновения 1437 и 1440 годов оказались для него неудачными.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 startAt="2"/>
            </a:pPr>
            <a:r>
              <a:rPr b="1" lang="ru-RU" sz="2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1452</a:t>
            </a:r>
            <a:r>
              <a:rPr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Свидригайло умирает в Луцке, владея Волынью.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 startAt="2"/>
            </a:pPr>
            <a:r>
              <a:rPr b="1" lang="ru-RU" sz="2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1440г.-</a:t>
            </a:r>
            <a:r>
              <a:rPr b="1"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избрание великокняжеской радой на престол ВКЛ 12-летнего </a:t>
            </a:r>
            <a:r>
              <a:rPr b="1" lang="ru-RU" sz="2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Казимира</a:t>
            </a: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сына Ягайло и Софьи Гольшанской.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 startAt="2"/>
            </a:pPr>
            <a:r>
              <a:rPr b="1" lang="ru-RU" sz="2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С 1447г.</a:t>
            </a:r>
            <a:r>
              <a:rPr lang="ru-RU" sz="24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король Польши Казимир IV.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056440" y="4149080"/>
            <a:ext cx="1993185" cy="25551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57" name="Google Shape;45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0915" y="188640"/>
            <a:ext cx="1371600" cy="18669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58" name="Google Shape;458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1982" y="2276872"/>
            <a:ext cx="1442100" cy="17340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3"/>
          <p:cNvSpPr txBox="1"/>
          <p:nvPr/>
        </p:nvSpPr>
        <p:spPr>
          <a:xfrm>
            <a:off x="1747359" y="997278"/>
            <a:ext cx="878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Привилея 1447г. и «Судебника Казимира» 1468г. </a:t>
            </a:r>
            <a:endParaRPr b="1" sz="28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63"/>
          <p:cNvSpPr/>
          <p:nvPr/>
        </p:nvSpPr>
        <p:spPr>
          <a:xfrm>
            <a:off x="551384" y="2806683"/>
            <a:ext cx="531140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 допускал проникновения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ВКЛ польских феодалов. Земля и государственные должности давались только уроженцам княжества.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Православные феодалы становились полными хозяевами в своих имениях. </a:t>
            </a:r>
            <a:endParaRPr/>
          </a:p>
        </p:txBody>
      </p:sp>
      <p:sp>
        <p:nvSpPr>
          <p:cNvPr id="465" name="Google Shape;465;p63"/>
          <p:cNvSpPr/>
          <p:nvPr/>
        </p:nvSpPr>
        <p:spPr>
          <a:xfrm>
            <a:off x="6939946" y="1850079"/>
            <a:ext cx="2667256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4A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63"/>
          <p:cNvSpPr/>
          <p:nvPr/>
        </p:nvSpPr>
        <p:spPr>
          <a:xfrm>
            <a:off x="6222826" y="2950653"/>
            <a:ext cx="520176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нем были определены единственные три вида наказаний: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денежный штраф,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побои,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смертная казнь.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был первый свод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законов ВКЛ.</a:t>
            </a:r>
            <a:endParaRPr/>
          </a:p>
        </p:txBody>
      </p:sp>
      <p:sp>
        <p:nvSpPr>
          <p:cNvPr id="467" name="Google Shape;467;p63"/>
          <p:cNvSpPr/>
          <p:nvPr/>
        </p:nvSpPr>
        <p:spPr>
          <a:xfrm>
            <a:off x="2262386" y="1828274"/>
            <a:ext cx="2736304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4A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3"/>
          <p:cNvSpPr/>
          <p:nvPr/>
        </p:nvSpPr>
        <p:spPr>
          <a:xfrm>
            <a:off x="1747358" y="12258"/>
            <a:ext cx="87411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 долгое время в Великом Княжестве Литовском установился мир.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94248"/>
            <a:ext cx="2592288" cy="353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673" y="94248"/>
            <a:ext cx="7302000" cy="354547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4"/>
          <p:cNvSpPr/>
          <p:nvPr/>
        </p:nvSpPr>
        <p:spPr>
          <a:xfrm>
            <a:off x="501300" y="3936100"/>
            <a:ext cx="111894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Проанализируйте схему (с.87) и объясните: </a:t>
            </a:r>
            <a:endParaRPr>
              <a:solidFill>
                <a:srgbClr val="F4CCCC"/>
              </a:solidFill>
            </a:endParaRPr>
          </a:p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  и почему изменил систему управления в ВКЛ Великий князь литовский и король польский Казимир?</a:t>
            </a:r>
            <a:endParaRPr/>
          </a:p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 отразились данные изменения на полномочиях Великого князя?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5"/>
          <p:cNvSpPr txBox="1"/>
          <p:nvPr/>
        </p:nvSpPr>
        <p:spPr>
          <a:xfrm>
            <a:off x="1199456" y="429614"/>
            <a:ext cx="106572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 времена Казимира происходило усиление высшего органа государства — Рады ВКЛ (Панов-Рады).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ru-RU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 XV в. Рада решала все главные вопросы в ВКЛ.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 startAt="2"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Главными среди чиновников Рады были </a:t>
            </a:r>
            <a:r>
              <a:rPr b="1" lang="ru-RU" sz="20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воеводы,</a:t>
            </a: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сменившие в XV в. наместников. Они возглавляли крупные территориальные единицы — </a:t>
            </a:r>
            <a:r>
              <a:rPr b="1" lang="ru-RU" sz="20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воеводства</a:t>
            </a: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 startAt="2"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Возросло значение </a:t>
            </a:r>
            <a:r>
              <a:rPr b="1" lang="ru-RU" sz="20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сеймов.</a:t>
            </a:r>
            <a:endParaRPr>
              <a:solidFill>
                <a:srgbClr val="F4CCC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Сейм</a:t>
            </a: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—сословно-представительный орган в ВКЛ в XV—первой половине XVI в., на который первоначально приглашалась вся шляхта.</a:t>
            </a: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5"/>
          <p:cNvSpPr txBox="1"/>
          <p:nvPr/>
        </p:nvSpPr>
        <p:spPr>
          <a:xfrm>
            <a:off x="407368" y="416811"/>
            <a:ext cx="882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1а.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5"/>
          <p:cNvSpPr txBox="1"/>
          <p:nvPr/>
        </p:nvSpPr>
        <p:spPr>
          <a:xfrm>
            <a:off x="469769" y="3507289"/>
            <a:ext cx="72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1б</a:t>
            </a:r>
            <a:r>
              <a:rPr lang="ru-RU" sz="18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5"/>
          <p:cNvSpPr txBox="1"/>
          <p:nvPr/>
        </p:nvSpPr>
        <p:spPr>
          <a:xfrm>
            <a:off x="1289341" y="3507289"/>
            <a:ext cx="1020725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польский король Казимир много времени должен был находиться в Польше. Поэтому решение вопросов в ВКЛ в своё отсутствие он поручил Раде.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5"/>
          <p:cNvSpPr txBox="1"/>
          <p:nvPr/>
        </p:nvSpPr>
        <p:spPr>
          <a:xfrm>
            <a:off x="491836" y="4522952"/>
            <a:ext cx="52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1" sz="32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5"/>
          <p:cNvSpPr/>
          <p:nvPr/>
        </p:nvSpPr>
        <p:spPr>
          <a:xfrm>
            <a:off x="1289341" y="4639365"/>
            <a:ext cx="1020725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Возрастание значения Панов-Рады и сейма приводило к </a:t>
            </a: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ограничению власти великого князя. </a:t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 уже не мог принимать важные для ВКЛ решения только по своей воле.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Феодалы стали играть все бóльшую роль в управлении государством.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/>
          <p:nvPr/>
        </p:nvSpPr>
        <p:spPr>
          <a:xfrm>
            <a:off x="1579525" y="836713"/>
            <a:ext cx="908325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34411B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§ 9,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вопросы и задания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Стр.88.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/>
          <p:nvPr/>
        </p:nvSpPr>
        <p:spPr>
          <a:xfrm>
            <a:off x="2583937" y="1944"/>
            <a:ext cx="74545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урока.</a:t>
            </a:r>
            <a:endParaRPr b="1" i="0" sz="5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1"/>
          <p:cNvSpPr/>
          <p:nvPr/>
        </p:nvSpPr>
        <p:spPr>
          <a:xfrm>
            <a:off x="767408" y="809121"/>
            <a:ext cx="18389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Знать: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1"/>
          <p:cNvSpPr txBox="1"/>
          <p:nvPr/>
        </p:nvSpPr>
        <p:spPr>
          <a:xfrm>
            <a:off x="767408" y="1397968"/>
            <a:ext cx="986509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Значение терминов:  </a:t>
            </a:r>
            <a:r>
              <a:rPr b="1" i="1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гражданская война, Судебник, Паны-рада, воевода, воеводство, сейм;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Даты гражданской войны;          битвы под Вилькомиром;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издания привилея и Судебника Казимира;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годы правления Казимира , </a:t>
            </a:r>
            <a:endParaRPr b="1" i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1"/>
          <p:cNvSpPr/>
          <p:nvPr/>
        </p:nvSpPr>
        <p:spPr>
          <a:xfrm>
            <a:off x="730730" y="3090738"/>
            <a:ext cx="187564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Уметь:</a:t>
            </a:r>
            <a:endParaRPr b="1" sz="4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1"/>
          <p:cNvSpPr txBox="1"/>
          <p:nvPr/>
        </p:nvSpPr>
        <p:spPr>
          <a:xfrm>
            <a:off x="551384" y="3798624"/>
            <a:ext cx="1000911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Определять: </a:t>
            </a: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причины возникновения противоречий между группировками феодалов в ВКЛ;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Причины, повод, ход военных действий и результаты гражданской войны;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Характеризовать законодательную деятельность Казимира;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Выяснять причины и результаты изменений в системе организации  государственного строя ВКЛ;</a:t>
            </a:r>
            <a:endParaRPr b="1" i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/>
          <p:nvPr/>
        </p:nvSpPr>
        <p:spPr>
          <a:xfrm>
            <a:off x="4203639" y="1944"/>
            <a:ext cx="42151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3"/>
          <p:cNvSpPr txBox="1"/>
          <p:nvPr/>
        </p:nvSpPr>
        <p:spPr>
          <a:xfrm>
            <a:off x="767408" y="966260"/>
            <a:ext cx="110172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Кто обычно получал в наследство главный престол княжества-земли в Древней Руси?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должна была происходить смена власти в ВКЛ по условиям Виленско- Радомской 1401г. и Городельской 1413г. уний 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Всегда ли смена власти в ВКЛ происходила мирно?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3"/>
          <p:cNvPicPr preferRelativeResize="0"/>
          <p:nvPr/>
        </p:nvPicPr>
        <p:blipFill rotWithShape="1">
          <a:blip r:embed="rId3">
            <a:alphaModFix/>
          </a:blip>
          <a:srcRect b="43280" l="74740" r="0" t="10552"/>
          <a:stretch/>
        </p:blipFill>
        <p:spPr>
          <a:xfrm>
            <a:off x="6384032" y="3142592"/>
            <a:ext cx="2393685" cy="328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3"/>
          <p:cNvPicPr preferRelativeResize="0"/>
          <p:nvPr/>
        </p:nvPicPr>
        <p:blipFill rotWithShape="1">
          <a:blip r:embed="rId4">
            <a:alphaModFix/>
          </a:blip>
          <a:srcRect b="42418" l="590" r="72149" t="10654"/>
          <a:stretch/>
        </p:blipFill>
        <p:spPr>
          <a:xfrm>
            <a:off x="2711624" y="3156181"/>
            <a:ext cx="2520280" cy="325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8" y="345369"/>
            <a:ext cx="3086898" cy="312119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4"/>
          <p:cNvSpPr/>
          <p:nvPr/>
        </p:nvSpPr>
        <p:spPr>
          <a:xfrm>
            <a:off x="2423592" y="1628800"/>
            <a:ext cx="921702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После смерти Витовта</a:t>
            </a:r>
            <a:endParaRPr b="1" sz="3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в1430г.</a:t>
            </a:r>
            <a:r>
              <a:rPr b="1"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великим князем был избран </a:t>
            </a:r>
            <a:r>
              <a:rPr b="1" lang="ru-RU" sz="36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Свидригайло</a:t>
            </a:r>
            <a:endParaRPr b="1" sz="36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(брат Ягайло, младший сын Ольгерда),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что привело к конфликту и с польскими и с литовскими феодалами.</a:t>
            </a:r>
            <a:endParaRPr b="1" sz="3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/>
          <p:nvPr/>
        </p:nvSpPr>
        <p:spPr>
          <a:xfrm>
            <a:off x="2684063" y="-11839"/>
            <a:ext cx="68550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5"/>
          <p:cNvSpPr/>
          <p:nvPr/>
        </p:nvSpPr>
        <p:spPr>
          <a:xfrm>
            <a:off x="1127448" y="1188490"/>
            <a:ext cx="979308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3C2FF"/>
                </a:solidFill>
                <a:latin typeface="Arial"/>
                <a:ea typeface="Arial"/>
                <a:cs typeface="Arial"/>
                <a:sym typeface="Arial"/>
              </a:rPr>
              <a:t>Каковы причины конфликта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3C2FF"/>
                </a:solidFill>
                <a:latin typeface="Arial"/>
                <a:ea typeface="Arial"/>
                <a:cs typeface="Arial"/>
                <a:sym typeface="Arial"/>
              </a:rPr>
              <a:t>Свидригайло с польскими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3C2FF"/>
                </a:solidFill>
                <a:latin typeface="Arial"/>
                <a:ea typeface="Arial"/>
                <a:cs typeface="Arial"/>
                <a:sym typeface="Arial"/>
              </a:rPr>
              <a:t>и литовскими феодалами,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3C2FF"/>
                </a:solidFill>
                <a:latin typeface="Arial"/>
                <a:ea typeface="Arial"/>
                <a:cs typeface="Arial"/>
                <a:sym typeface="Arial"/>
              </a:rPr>
              <a:t>каковы результаты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3C2FF"/>
                </a:solidFill>
                <a:latin typeface="Arial"/>
                <a:ea typeface="Arial"/>
                <a:cs typeface="Arial"/>
                <a:sym typeface="Arial"/>
              </a:rPr>
              <a:t>конфликта?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3C2FF"/>
                </a:solidFill>
                <a:latin typeface="Arial"/>
                <a:ea typeface="Arial"/>
                <a:cs typeface="Arial"/>
                <a:sym typeface="Arial"/>
              </a:rPr>
              <a:t>Стр.80-81.</a:t>
            </a:r>
            <a:endParaRPr b="1" sz="4400">
              <a:solidFill>
                <a:srgbClr val="B3C2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Причины конфликта</a:t>
            </a:r>
            <a:endParaRPr b="1" sz="4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6"/>
          <p:cNvSpPr txBox="1"/>
          <p:nvPr/>
        </p:nvSpPr>
        <p:spPr>
          <a:xfrm>
            <a:off x="289192" y="969477"/>
            <a:ext cx="89022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6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AutoNum type="arabicPeriod"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Свидригайло являлся противником унии с Польшей. </a:t>
            </a:r>
            <a:endParaRPr sz="1700"/>
          </a:p>
          <a:p>
            <a:pPr indent="-476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AutoNum type="arabicPeriod"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Война между ним и польскими феодалами в 1431г. из-за самовольного захвата ими части земель ВКЛ на западе Украины. </a:t>
            </a:r>
            <a:endParaRPr sz="1700"/>
          </a:p>
          <a:p>
            <a:pPr indent="-476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AutoNum type="arabicPeriod"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Литовские феодалы считали, что он недостаточно   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отстаивает интересы государства.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Приближение Свидригайло  к себе православной знати.</a:t>
            </a:r>
            <a:endParaRPr sz="1700"/>
          </a:p>
        </p:txBody>
      </p:sp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3453" y="3387909"/>
            <a:ext cx="2429093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6440" y="692696"/>
            <a:ext cx="1982773" cy="200480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6"/>
          <p:cNvSpPr/>
          <p:nvPr/>
        </p:nvSpPr>
        <p:spPr>
          <a:xfrm>
            <a:off x="3573836" y="4512154"/>
            <a:ext cx="287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Результат:</a:t>
            </a:r>
            <a:endParaRPr b="1" sz="4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6"/>
          <p:cNvSpPr txBox="1"/>
          <p:nvPr/>
        </p:nvSpPr>
        <p:spPr>
          <a:xfrm>
            <a:off x="361026" y="5348700"/>
            <a:ext cx="903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Формирование оппозиции польских </a:t>
            </a:r>
            <a:endParaRPr sz="1900">
              <a:solidFill>
                <a:srgbClr val="F4CC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и литовских феодалов против Свидригайло.</a:t>
            </a:r>
            <a:endParaRPr b="1" sz="2900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/>
          <p:nvPr/>
        </p:nvSpPr>
        <p:spPr>
          <a:xfrm>
            <a:off x="479376" y="1196752"/>
            <a:ext cx="1130525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lang="ru-RU" sz="3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ru-RU" sz="32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1 сентября 1432г.- </a:t>
            </a:r>
            <a:r>
              <a:rPr b="1" lang="ru-RU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попытка убийства Свидригайло мятежниками; Бегство Свидригайло в Полоцк;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Поддержка его местной знатью, феодалами Витебска, Смоленска и украинских земель;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ru-RU" sz="3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Провозглашение в Вильно великим князем </a:t>
            </a:r>
            <a:r>
              <a:rPr b="1" lang="ru-RU" sz="3200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Сигизмунда Кейстутовича,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которого признают Литва, Жемайтия, Подляшье, Понёманье, Брестская и Минская земля;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7">
  <a:themeElements>
    <a:clrScheme name="Тема Office 12">
      <a:dk1>
        <a:srgbClr val="003366"/>
      </a:dk1>
      <a:lt1>
        <a:srgbClr val="FFFFFF"/>
      </a:lt1>
      <a:dk2>
        <a:srgbClr val="0000FF"/>
      </a:dk2>
      <a:lt2>
        <a:srgbClr val="CCECFF"/>
      </a:lt2>
      <a:accent1>
        <a:srgbClr val="3366CC"/>
      </a:accent1>
      <a:accent2>
        <a:srgbClr val="00457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3E65"/>
      </a:accent6>
      <a:hlink>
        <a:srgbClr val="99CCFF"/>
      </a:hlink>
      <a:folHlink>
        <a:srgbClr val="FFE7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ITZ">
  <a:themeElements>
    <a:clrScheme name="Тема Offic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0000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Шаблон оформления 'Слишком много файлов'">
  <a:themeElements>
    <a:clrScheme name="Шаблон оформления 'Слишком много файлов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