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6"/>
  </p:notesMasterIdLst>
  <p:sldIdLst>
    <p:sldId id="262" r:id="rId2"/>
    <p:sldId id="267" r:id="rId3"/>
    <p:sldId id="268" r:id="rId4"/>
    <p:sldId id="269" r:id="rId5"/>
  </p:sldIdLst>
  <p:sldSz cx="9144000" cy="5143500" type="screen16x9"/>
  <p:notesSz cx="6858000" cy="9144000"/>
  <p:embeddedFontLst>
    <p:embeddedFont>
      <p:font typeface="PT Sans Narrow" charset="-52"/>
      <p:regular r:id="rId7"/>
      <p:bold r:id="rId8"/>
    </p:embeddedFont>
    <p:embeddedFont>
      <p:font typeface="Open Sans" charset="0"/>
      <p:regular r:id="rId9"/>
      <p:bold r:id="rId10"/>
      <p:italic r:id="rId11"/>
      <p:boldItalic r:id="rId1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21" d="100"/>
          <a:sy n="121" d="100"/>
        </p:scale>
        <p:origin x="-102" y="4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7466414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7007735" y="3176888"/>
            <a:ext cx="562200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" name="Google Shape;11;p2"/>
          <p:cNvCxnSpPr/>
          <p:nvPr/>
        </p:nvCxnSpPr>
        <p:spPr>
          <a:xfrm>
            <a:off x="1575035" y="3158252"/>
            <a:ext cx="562200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2" name="Google Shape;12;p2"/>
          <p:cNvGrpSpPr/>
          <p:nvPr/>
        </p:nvGrpSpPr>
        <p:grpSpPr>
          <a:xfrm>
            <a:off x="1004144" y="1022025"/>
            <a:ext cx="7136668" cy="152400"/>
            <a:chOff x="1346429" y="1011300"/>
            <a:chExt cx="6452100" cy="152400"/>
          </a:xfrm>
        </p:grpSpPr>
        <p:cxnSp>
          <p:nvCxnSpPr>
            <p:cNvPr id="13" name="Google Shape;13;p2"/>
            <p:cNvCxnSpPr/>
            <p:nvPr/>
          </p:nvCxnSpPr>
          <p:spPr>
            <a:xfrm rot="10800000">
              <a:off x="1346429" y="1011300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" name="Google Shape;14;p2"/>
            <p:cNvCxnSpPr/>
            <p:nvPr/>
          </p:nvCxnSpPr>
          <p:spPr>
            <a:xfrm rot="10800000">
              <a:off x="1346429" y="1163700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15" name="Google Shape;15;p2"/>
          <p:cNvGrpSpPr/>
          <p:nvPr/>
        </p:nvGrpSpPr>
        <p:grpSpPr>
          <a:xfrm>
            <a:off x="1004151" y="3969100"/>
            <a:ext cx="7136668" cy="152400"/>
            <a:chOff x="1346435" y="3969088"/>
            <a:chExt cx="6452100" cy="152400"/>
          </a:xfrm>
        </p:grpSpPr>
        <p:cxnSp>
          <p:nvCxnSpPr>
            <p:cNvPr id="16" name="Google Shape;16;p2"/>
            <p:cNvCxnSpPr/>
            <p:nvPr/>
          </p:nvCxnSpPr>
          <p:spPr>
            <a:xfrm>
              <a:off x="1346435" y="4121488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1346435" y="3969088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8" name="Google Shape;18;p2"/>
          <p:cNvSpPr txBox="1">
            <a:spLocks noGrp="1"/>
          </p:cNvSpPr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subTitle" idx="1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8" name="Google Shape;58;p11"/>
          <p:cNvSpPr txBox="1">
            <a:spLocks noGrp="1"/>
          </p:cNvSpPr>
          <p:nvPr>
            <p:ph type="body" idx="1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9" name="Google Shape;59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1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2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6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7" name="Google Shape;47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8" name="Google Shape;48;p9"/>
          <p:cNvSpPr txBox="1">
            <a:spLocks noGrp="1"/>
          </p:cNvSpPr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ubTitle" idx="1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>
            <a:spLocks noGrp="1"/>
          </p:cNvSpPr>
          <p:nvPr>
            <p:ph type="body" idx="1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>
            <a:endParaRPr/>
          </a:p>
        </p:txBody>
      </p:sp>
      <p:sp>
        <p:nvSpPr>
          <p:cNvPr id="54" name="Google Shape;54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tropic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5" Type="http://schemas.openxmlformats.org/officeDocument/2006/relationships/slide" Target="slide4.xml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3.xml"/><Relationship Id="rId1" Type="http://schemas.openxmlformats.org/officeDocument/2006/relationships/slideLayout" Target="../slideLayouts/slideLayout3.xml"/><Relationship Id="rId4" Type="http://schemas.openxmlformats.org/officeDocument/2006/relationships/slide" Target="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Relationship Id="rId5" Type="http://schemas.openxmlformats.org/officeDocument/2006/relationships/slide" Target="slide3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1714" y="212043"/>
            <a:ext cx="2612804" cy="707400"/>
          </a:xfrm>
        </p:spPr>
        <p:txBody>
          <a:bodyPr/>
          <a:lstStyle/>
          <a:p>
            <a:pPr lvl="0"/>
            <a:r>
              <a:rPr lang="ru-RU" sz="2000" dirty="0"/>
              <a:t>СОСЛОВИЯ</a:t>
            </a:r>
            <a:br>
              <a:rPr lang="ru-RU" sz="2000" dirty="0"/>
            </a:br>
            <a:r>
              <a:rPr lang="ru-RU" sz="2000" dirty="0"/>
              <a:t>ВЕЛИКОГО КНЯЖЕСТВА</a:t>
            </a:r>
            <a:br>
              <a:rPr lang="ru-RU" sz="2000" dirty="0"/>
            </a:br>
            <a:r>
              <a:rPr lang="ru-RU" sz="2000" dirty="0"/>
              <a:t>ЛИТОВСКОГО XV -XVI вв.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----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55" y="242550"/>
            <a:ext cx="4112063" cy="273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86255" y="3234341"/>
            <a:ext cx="6274676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- привилегированное </a:t>
            </a:r>
            <a:r>
              <a:rPr lang="ru-RU" dirty="0"/>
              <a:t>сословие;</a:t>
            </a:r>
          </a:p>
          <a:p>
            <a:r>
              <a:rPr lang="ru-RU" dirty="0" smtClean="0"/>
              <a:t>- опора </a:t>
            </a:r>
            <a:r>
              <a:rPr lang="ru-RU" dirty="0"/>
              <a:t>великого князя;</a:t>
            </a:r>
          </a:p>
          <a:p>
            <a:r>
              <a:rPr lang="ru-RU" dirty="0" smtClean="0"/>
              <a:t>- главная </a:t>
            </a:r>
            <a:r>
              <a:rPr lang="ru-RU" dirty="0"/>
              <a:t>обязанность - военная служба. </a:t>
            </a:r>
          </a:p>
          <a:p>
            <a:r>
              <a:rPr lang="ru-RU" dirty="0" smtClean="0"/>
              <a:t>- собственники </a:t>
            </a:r>
            <a:r>
              <a:rPr lang="ru-RU" dirty="0"/>
              <a:t>земли ( имений);</a:t>
            </a:r>
          </a:p>
          <a:p>
            <a:r>
              <a:rPr lang="ru-RU" dirty="0" smtClean="0"/>
              <a:t>- имели </a:t>
            </a:r>
            <a:r>
              <a:rPr lang="ru-RU" dirty="0"/>
              <a:t>гербы;</a:t>
            </a:r>
          </a:p>
          <a:p>
            <a:r>
              <a:rPr lang="ru-RU" dirty="0" smtClean="0"/>
              <a:t>- юридическое </a:t>
            </a:r>
            <a:r>
              <a:rPr lang="ru-RU" dirty="0"/>
              <a:t>равенство всей шляхты;</a:t>
            </a:r>
          </a:p>
          <a:p>
            <a:r>
              <a:rPr lang="ru-RU" dirty="0" smtClean="0"/>
              <a:t>- сложилось </a:t>
            </a:r>
            <a:r>
              <a:rPr lang="ru-RU" dirty="0"/>
              <a:t>к сер. XVI в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7" name="Скругленный прямоугольник 6">
            <a:hlinkClick r:id="rId3" action="ppaction://hlinksldjump"/>
          </p:cNvPr>
          <p:cNvSpPr/>
          <p:nvPr/>
        </p:nvSpPr>
        <p:spPr>
          <a:xfrm>
            <a:off x="6787054" y="1339763"/>
            <a:ext cx="1647497" cy="5439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шляхта</a:t>
            </a:r>
            <a:endParaRPr lang="ru-RU" sz="1600" b="1" dirty="0"/>
          </a:p>
        </p:txBody>
      </p:sp>
      <p:sp>
        <p:nvSpPr>
          <p:cNvPr id="9" name="Скругленный прямоугольник 8">
            <a:hlinkClick r:id="rId4" action="ppaction://hlinksldjump"/>
          </p:cNvPr>
          <p:cNvSpPr/>
          <p:nvPr/>
        </p:nvSpPr>
        <p:spPr>
          <a:xfrm>
            <a:off x="6787054" y="2042842"/>
            <a:ext cx="1647497" cy="5439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духовенство</a:t>
            </a:r>
            <a:endParaRPr lang="ru-RU" sz="16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787053" y="2690431"/>
            <a:ext cx="1647497" cy="5439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мещане</a:t>
            </a:r>
            <a:endParaRPr lang="ru-RU" sz="1600" b="1" dirty="0"/>
          </a:p>
        </p:txBody>
      </p:sp>
      <p:sp>
        <p:nvSpPr>
          <p:cNvPr id="15" name="Скругленный прямоугольник 14">
            <a:hlinkClick r:id="rId5" action="ppaction://hlinksldjump"/>
          </p:cNvPr>
          <p:cNvSpPr/>
          <p:nvPr/>
        </p:nvSpPr>
        <p:spPr>
          <a:xfrm>
            <a:off x="6787054" y="3414438"/>
            <a:ext cx="1647497" cy="5439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крестьяне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2175402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69D84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1714" y="212043"/>
            <a:ext cx="2612804" cy="707400"/>
          </a:xfrm>
        </p:spPr>
        <p:txBody>
          <a:bodyPr/>
          <a:lstStyle/>
          <a:p>
            <a:pPr lvl="0"/>
            <a:r>
              <a:rPr lang="ru-RU" sz="2000" dirty="0"/>
              <a:t>СОСЛОВИЯ</a:t>
            </a:r>
            <a:br>
              <a:rPr lang="ru-RU" sz="2000" dirty="0"/>
            </a:br>
            <a:r>
              <a:rPr lang="ru-RU" sz="2000" dirty="0"/>
              <a:t>ВЕЛИКОГО КНЯЖЕСТВА</a:t>
            </a:r>
            <a:br>
              <a:rPr lang="ru-RU" sz="2000" dirty="0"/>
            </a:br>
            <a:r>
              <a:rPr lang="ru-RU" sz="2000" dirty="0"/>
              <a:t>ЛИТОВСКОГО XV -XVI вв.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11700" y="1266325"/>
            <a:ext cx="5490010" cy="3302700"/>
          </a:xfrm>
        </p:spPr>
        <p:txBody>
          <a:bodyPr/>
          <a:lstStyle/>
          <a:p>
            <a:pPr marL="114300" indent="0">
              <a:buNone/>
            </a:pP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86255" y="3234341"/>
            <a:ext cx="627467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Font typeface="Times New Roman"/>
              <a:buChar char="-"/>
            </a:pPr>
            <a:r>
              <a:rPr lang="ru-RU" dirty="0" smtClean="0"/>
              <a:t> </a:t>
            </a:r>
            <a:r>
              <a:rPr lang="ru-RU" b="1" dirty="0">
                <a:latin typeface="Times New Roman"/>
                <a:ea typeface="Times New Roman"/>
                <a:cs typeface="Times New Roman"/>
                <a:sym typeface="Times New Roman"/>
              </a:rPr>
              <a:t>привилегированная социальная группа;</a:t>
            </a:r>
          </a:p>
          <a:p>
            <a:pPr lvl="0" algn="just">
              <a:buFont typeface="Times New Roman"/>
              <a:buChar char="-"/>
            </a:pPr>
            <a:r>
              <a:rPr lang="ru-RU" b="1" dirty="0">
                <a:latin typeface="Times New Roman"/>
                <a:ea typeface="Times New Roman"/>
                <a:cs typeface="Times New Roman"/>
                <a:sym typeface="Times New Roman"/>
              </a:rPr>
              <a:t>немногочисленная, но влиятельная;</a:t>
            </a:r>
          </a:p>
          <a:p>
            <a:pPr lvl="0" algn="just">
              <a:buFont typeface="Times New Roman"/>
              <a:buChar char="-"/>
            </a:pPr>
            <a:r>
              <a:rPr lang="ru-RU" b="1" dirty="0">
                <a:latin typeface="Times New Roman"/>
                <a:ea typeface="Times New Roman"/>
                <a:cs typeface="Times New Roman"/>
                <a:sym typeface="Times New Roman"/>
              </a:rPr>
              <a:t>главная обязанность - служение Богу;</a:t>
            </a:r>
          </a:p>
          <a:p>
            <a:pPr lvl="0" algn="just">
              <a:buFont typeface="Times New Roman"/>
              <a:buChar char="-"/>
            </a:pPr>
            <a:r>
              <a:rPr lang="ru-RU" b="1" dirty="0">
                <a:latin typeface="Times New Roman"/>
                <a:ea typeface="Times New Roman"/>
                <a:cs typeface="Times New Roman"/>
                <a:sym typeface="Times New Roman"/>
              </a:rPr>
              <a:t>православное и католическое духовенство:</a:t>
            </a:r>
          </a:p>
          <a:p>
            <a:pPr lvl="0" algn="just">
              <a:buFont typeface="Times New Roman"/>
              <a:buChar char="-"/>
            </a:pPr>
            <a:r>
              <a:rPr lang="ru-RU" b="1" dirty="0">
                <a:latin typeface="Times New Roman"/>
                <a:ea typeface="Times New Roman"/>
                <a:cs typeface="Times New Roman"/>
                <a:sym typeface="Times New Roman"/>
              </a:rPr>
              <a:t>православное духовенство делилось на</a:t>
            </a:r>
          </a:p>
          <a:p>
            <a:pPr lvl="0" indent="0" algn="just">
              <a:buNone/>
            </a:pPr>
            <a:r>
              <a:rPr lang="ru-RU" b="1" dirty="0">
                <a:latin typeface="Times New Roman"/>
                <a:ea typeface="Times New Roman"/>
                <a:cs typeface="Times New Roman"/>
                <a:sym typeface="Times New Roman"/>
              </a:rPr>
              <a:t> черное ( монахи) и белое ( приходские священники).</a:t>
            </a:r>
            <a:endParaRPr lang="ru-RU" b="1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787054" y="1339763"/>
            <a:ext cx="1647497" cy="5439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шляхта</a:t>
            </a:r>
            <a:endParaRPr lang="ru-RU" sz="1600" b="1" dirty="0"/>
          </a:p>
        </p:txBody>
      </p:sp>
      <p:sp>
        <p:nvSpPr>
          <p:cNvPr id="10" name="Скругленный прямоугольник 9">
            <a:hlinkClick r:id="rId2" action="ppaction://hlinksldjump"/>
          </p:cNvPr>
          <p:cNvSpPr/>
          <p:nvPr/>
        </p:nvSpPr>
        <p:spPr>
          <a:xfrm>
            <a:off x="6787053" y="2690431"/>
            <a:ext cx="1647497" cy="5439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мещане</a:t>
            </a:r>
            <a:endParaRPr lang="ru-RU" sz="16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787054" y="3414438"/>
            <a:ext cx="1647497" cy="5439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крестьяне</a:t>
            </a:r>
            <a:endParaRPr lang="ru-RU" sz="1600" b="1" dirty="0"/>
          </a:p>
        </p:txBody>
      </p:sp>
      <p:pic>
        <p:nvPicPr>
          <p:cNvPr id="12" name="Google Shape;95;p16"/>
          <p:cNvPicPr preferRelativeResize="0"/>
          <p:nvPr/>
        </p:nvPicPr>
        <p:blipFill rotWithShape="1">
          <a:blip r:embed="rId3">
            <a:alphaModFix/>
          </a:blip>
          <a:srcRect b="10378"/>
          <a:stretch/>
        </p:blipFill>
        <p:spPr>
          <a:xfrm>
            <a:off x="553465" y="402485"/>
            <a:ext cx="2619325" cy="266545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Скругленный прямоугольник 13">
            <a:hlinkClick r:id="rId4" action="ppaction://hlinksldjump"/>
          </p:cNvPr>
          <p:cNvSpPr/>
          <p:nvPr/>
        </p:nvSpPr>
        <p:spPr>
          <a:xfrm>
            <a:off x="6787054" y="2042842"/>
            <a:ext cx="1647497" cy="5439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hlinkClick r:id="" action="ppaction://hlinkshowjump?jump=nextslide"/>
              </a:rPr>
              <a:t>духовенство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3625144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1714" y="212043"/>
            <a:ext cx="2612804" cy="707400"/>
          </a:xfrm>
        </p:spPr>
        <p:txBody>
          <a:bodyPr/>
          <a:lstStyle/>
          <a:p>
            <a:pPr lvl="0"/>
            <a:r>
              <a:rPr lang="ru-RU" sz="2000" dirty="0"/>
              <a:t>СОСЛОВИЯ</a:t>
            </a:r>
            <a:br>
              <a:rPr lang="ru-RU" sz="2000" dirty="0"/>
            </a:br>
            <a:r>
              <a:rPr lang="ru-RU" sz="2000" dirty="0"/>
              <a:t>ВЕЛИКОГО КНЯЖЕСТВА</a:t>
            </a:r>
            <a:br>
              <a:rPr lang="ru-RU" sz="2000" dirty="0"/>
            </a:br>
            <a:r>
              <a:rPr lang="ru-RU" sz="2000" dirty="0"/>
              <a:t>ЛИТОВСКОГО XV -XVI вв.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48638" y="1763088"/>
            <a:ext cx="8520600" cy="3302700"/>
          </a:xfrm>
        </p:spPr>
        <p:txBody>
          <a:bodyPr/>
          <a:lstStyle/>
          <a:p>
            <a:r>
              <a:rPr lang="ru-RU" dirty="0" smtClean="0"/>
              <a:t>----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787054" y="1339763"/>
            <a:ext cx="1647497" cy="5439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шляхта</a:t>
            </a:r>
            <a:endParaRPr lang="ru-RU" sz="1600" b="1" dirty="0"/>
          </a:p>
        </p:txBody>
      </p:sp>
      <p:sp>
        <p:nvSpPr>
          <p:cNvPr id="10" name="Скругленный прямоугольник 9">
            <a:hlinkClick r:id="rId2" action="ppaction://hlinksldjump"/>
          </p:cNvPr>
          <p:cNvSpPr/>
          <p:nvPr/>
        </p:nvSpPr>
        <p:spPr>
          <a:xfrm>
            <a:off x="6787053" y="2690431"/>
            <a:ext cx="1647497" cy="5439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мещане</a:t>
            </a:r>
            <a:endParaRPr lang="ru-RU" sz="16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787054" y="3414438"/>
            <a:ext cx="1647497" cy="5439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крестьяне</a:t>
            </a:r>
            <a:endParaRPr lang="ru-RU" sz="1600" b="1" dirty="0"/>
          </a:p>
        </p:txBody>
      </p:sp>
      <p:pic>
        <p:nvPicPr>
          <p:cNvPr id="12" name="Google Shape;10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9560" y="604153"/>
            <a:ext cx="2951762" cy="201512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528145" y="2832131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lvl="0" indent="-342900" algn="just">
              <a:buSzPts val="1800"/>
              <a:buFont typeface="Times New Roman"/>
              <a:buChar char="-"/>
            </a:pPr>
            <a:r>
              <a:rPr lang="ru-RU" b="1" dirty="0">
                <a:latin typeface="Times New Roman"/>
                <a:ea typeface="Times New Roman"/>
                <a:cs typeface="Times New Roman"/>
                <a:sym typeface="Times New Roman"/>
              </a:rPr>
              <a:t>жители городов и местечек;</a:t>
            </a:r>
          </a:p>
          <a:p>
            <a:pPr marL="457200" lvl="0" indent="-342900" algn="just">
              <a:buSzPts val="1800"/>
              <a:buFont typeface="Times New Roman"/>
              <a:buChar char="-"/>
            </a:pPr>
            <a:r>
              <a:rPr lang="ru-RU" b="1" dirty="0">
                <a:latin typeface="Times New Roman"/>
                <a:ea typeface="Times New Roman"/>
                <a:cs typeface="Times New Roman"/>
                <a:sym typeface="Times New Roman"/>
              </a:rPr>
              <a:t>личная свобода;</a:t>
            </a:r>
          </a:p>
          <a:p>
            <a:pPr marL="457200" lvl="0" indent="-342900" algn="just">
              <a:buSzPts val="1800"/>
              <a:buFont typeface="Times New Roman"/>
              <a:buChar char="-"/>
            </a:pPr>
            <a:r>
              <a:rPr lang="ru-RU" b="1" dirty="0">
                <a:latin typeface="Times New Roman"/>
                <a:ea typeface="Times New Roman"/>
                <a:cs typeface="Times New Roman"/>
                <a:sym typeface="Times New Roman"/>
              </a:rPr>
              <a:t>право переселяться в другие места;</a:t>
            </a:r>
          </a:p>
          <a:p>
            <a:pPr marL="457200" lvl="0" indent="-342900" algn="just">
              <a:buSzPts val="1800"/>
              <a:buFont typeface="Times New Roman"/>
              <a:buChar char="-"/>
            </a:pPr>
            <a:r>
              <a:rPr lang="ru-RU" b="1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магденбургское</a:t>
            </a:r>
            <a:r>
              <a:rPr lang="ru-RU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b="1" dirty="0">
                <a:latin typeface="Times New Roman"/>
                <a:ea typeface="Times New Roman"/>
                <a:cs typeface="Times New Roman"/>
                <a:sym typeface="Times New Roman"/>
              </a:rPr>
              <a:t>право предусматривало равенство мещан между собой;</a:t>
            </a:r>
          </a:p>
          <a:p>
            <a:pPr marL="457200" lvl="0" indent="-342900" algn="just">
              <a:buSzPts val="1800"/>
              <a:buFont typeface="Times New Roman"/>
              <a:buChar char="-"/>
            </a:pPr>
            <a:r>
              <a:rPr lang="ru-RU" b="1" dirty="0">
                <a:latin typeface="Times New Roman"/>
                <a:ea typeface="Times New Roman"/>
                <a:cs typeface="Times New Roman"/>
                <a:sym typeface="Times New Roman"/>
              </a:rPr>
              <a:t>активный слой общества (мещане крупных городов - участники сеймов, военная служба, купцы, торговцы - пребывание за границей);</a:t>
            </a:r>
          </a:p>
          <a:p>
            <a:pPr marL="457200" lvl="0" indent="-342900" algn="just">
              <a:buSzPts val="1800"/>
              <a:buFont typeface="Times New Roman"/>
              <a:buChar char="-"/>
            </a:pPr>
            <a:r>
              <a:rPr lang="ru-RU" b="1" dirty="0">
                <a:latin typeface="Times New Roman"/>
                <a:ea typeface="Times New Roman"/>
                <a:cs typeface="Times New Roman"/>
                <a:sym typeface="Times New Roman"/>
              </a:rPr>
              <a:t>много образованных и грамотных;</a:t>
            </a:r>
          </a:p>
          <a:p>
            <a:pPr marL="457200" lvl="0" algn="just"/>
            <a:endParaRPr lang="ru-RU" b="1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787054" y="2042842"/>
            <a:ext cx="1647497" cy="5439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hlinkClick r:id="" action="ppaction://hlinkshowjump?jump=nextslide"/>
              </a:rPr>
              <a:t>духовенство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3625144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1714" y="212043"/>
            <a:ext cx="2612804" cy="707400"/>
          </a:xfrm>
        </p:spPr>
        <p:txBody>
          <a:bodyPr/>
          <a:lstStyle/>
          <a:p>
            <a:pPr lvl="0"/>
            <a:r>
              <a:rPr lang="ru-RU" sz="2000" dirty="0"/>
              <a:t>СОСЛОВИЯ</a:t>
            </a:r>
            <a:br>
              <a:rPr lang="ru-RU" sz="2000" dirty="0"/>
            </a:br>
            <a:r>
              <a:rPr lang="ru-RU" sz="2000" dirty="0"/>
              <a:t>ВЕЛИКОГО КНЯЖЕСТВА</a:t>
            </a:r>
            <a:br>
              <a:rPr lang="ru-RU" sz="2000" dirty="0"/>
            </a:br>
            <a:r>
              <a:rPr lang="ru-RU" sz="2000" dirty="0"/>
              <a:t>ЛИТОВСКОГО XV -XVI вв.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19582" y="2794017"/>
            <a:ext cx="5119521" cy="2510175"/>
          </a:xfrm>
        </p:spPr>
        <p:txBody>
          <a:bodyPr/>
          <a:lstStyle/>
          <a:p>
            <a:pPr marL="114300" indent="0">
              <a:buNone/>
            </a:pPr>
            <a:endParaRPr lang="ru-RU" dirty="0"/>
          </a:p>
        </p:txBody>
      </p:sp>
      <p:sp>
        <p:nvSpPr>
          <p:cNvPr id="7" name="Скругленный прямоугольник 6">
            <a:hlinkClick r:id="" action="ppaction://hlinkshowjump?jump=firstslide"/>
          </p:cNvPr>
          <p:cNvSpPr/>
          <p:nvPr/>
        </p:nvSpPr>
        <p:spPr>
          <a:xfrm>
            <a:off x="6787054" y="1339763"/>
            <a:ext cx="1647497" cy="5439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шляхта</a:t>
            </a:r>
            <a:endParaRPr lang="ru-RU" sz="1600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787054" y="2042842"/>
            <a:ext cx="1647497" cy="5439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hlinkClick r:id="rId2" action="ppaction://hlinksldjump"/>
              </a:rPr>
              <a:t>духовенство</a:t>
            </a:r>
            <a:endParaRPr lang="ru-RU" sz="1600" b="1" dirty="0"/>
          </a:p>
        </p:txBody>
      </p:sp>
      <p:sp>
        <p:nvSpPr>
          <p:cNvPr id="11" name="Скругленный прямоугольник 10">
            <a:hlinkClick r:id="rId3" action="ppaction://hlinksldjump"/>
          </p:cNvPr>
          <p:cNvSpPr/>
          <p:nvPr/>
        </p:nvSpPr>
        <p:spPr>
          <a:xfrm>
            <a:off x="6787054" y="3414438"/>
            <a:ext cx="1647497" cy="5439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крестьяне</a:t>
            </a:r>
            <a:endParaRPr lang="ru-RU" sz="1600" b="1" dirty="0"/>
          </a:p>
        </p:txBody>
      </p:sp>
      <p:pic>
        <p:nvPicPr>
          <p:cNvPr id="12" name="Google Shape;112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31731" y="427884"/>
            <a:ext cx="1891862" cy="236766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Прямоугольник 12"/>
          <p:cNvSpPr/>
          <p:nvPr/>
        </p:nvSpPr>
        <p:spPr>
          <a:xfrm>
            <a:off x="197069" y="2499577"/>
            <a:ext cx="4572000" cy="2569934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lvl="0" indent="-342900" algn="just">
              <a:lnSpc>
                <a:spcPct val="115000"/>
              </a:lnSpc>
              <a:buSzPts val="1800"/>
              <a:buFont typeface="Times New Roman"/>
              <a:buChar char="-"/>
            </a:pPr>
            <a:endParaRPr lang="ru-RU" b="1" dirty="0" smtClean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just">
              <a:lnSpc>
                <a:spcPct val="115000"/>
              </a:lnSpc>
              <a:buSzPts val="1800"/>
              <a:buFont typeface="Times New Roman"/>
              <a:buChar char="-"/>
            </a:pPr>
            <a:r>
              <a:rPr lang="ru-RU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самое </a:t>
            </a:r>
            <a:r>
              <a:rPr lang="ru-RU" b="1" dirty="0">
                <a:latin typeface="Times New Roman"/>
                <a:ea typeface="Times New Roman"/>
                <a:cs typeface="Times New Roman"/>
                <a:sym typeface="Times New Roman"/>
              </a:rPr>
              <a:t>многочисленное сословие ( 85 % );</a:t>
            </a:r>
          </a:p>
          <a:p>
            <a:pPr marL="457200" lvl="0" indent="-342900" algn="just">
              <a:lnSpc>
                <a:spcPct val="115000"/>
              </a:lnSpc>
              <a:buSzPts val="1800"/>
              <a:buFont typeface="Times New Roman"/>
              <a:buChar char="-"/>
            </a:pPr>
            <a:r>
              <a:rPr lang="ru-RU" b="1" dirty="0">
                <a:latin typeface="Times New Roman"/>
                <a:ea typeface="Times New Roman"/>
                <a:cs typeface="Times New Roman"/>
                <a:sym typeface="Times New Roman"/>
              </a:rPr>
              <a:t>самое бесправное ( нижняя ступень социальной лестницы);</a:t>
            </a:r>
          </a:p>
          <a:p>
            <a:pPr marL="457200" lvl="0" indent="-342900" algn="just">
              <a:lnSpc>
                <a:spcPct val="115000"/>
              </a:lnSpc>
              <a:buSzPts val="1800"/>
              <a:buFont typeface="Times New Roman"/>
              <a:buChar char="-"/>
            </a:pPr>
            <a:r>
              <a:rPr lang="ru-RU" b="1" dirty="0">
                <a:latin typeface="Times New Roman"/>
                <a:ea typeface="Times New Roman"/>
                <a:cs typeface="Times New Roman"/>
                <a:sym typeface="Times New Roman"/>
              </a:rPr>
              <a:t>работали на земле, </a:t>
            </a:r>
            <a:r>
              <a:rPr lang="ru-RU" b="1" i="1" u="sng" dirty="0">
                <a:latin typeface="Times New Roman"/>
                <a:ea typeface="Times New Roman"/>
                <a:cs typeface="Times New Roman"/>
                <a:sym typeface="Times New Roman"/>
              </a:rPr>
              <a:t>но не владели ею</a:t>
            </a:r>
            <a:r>
              <a:rPr lang="ru-RU" b="1" u="sng" dirty="0">
                <a:latin typeface="Times New Roman"/>
                <a:ea typeface="Times New Roman"/>
                <a:cs typeface="Times New Roman"/>
                <a:sym typeface="Times New Roman"/>
              </a:rPr>
              <a:t>;</a:t>
            </a:r>
          </a:p>
          <a:p>
            <a:pPr marL="457200" lvl="0" indent="-342900" algn="just">
              <a:lnSpc>
                <a:spcPct val="115000"/>
              </a:lnSpc>
              <a:buSzPts val="1800"/>
              <a:buFont typeface="Times New Roman"/>
              <a:buChar char="-"/>
            </a:pPr>
            <a:r>
              <a:rPr lang="ru-RU" b="1" dirty="0">
                <a:latin typeface="Times New Roman"/>
                <a:ea typeface="Times New Roman"/>
                <a:cs typeface="Times New Roman"/>
                <a:sym typeface="Times New Roman"/>
              </a:rPr>
              <a:t>основные повинности за пользование землей: </a:t>
            </a:r>
            <a:r>
              <a:rPr lang="ru-RU" b="1" i="1" u="sng" dirty="0">
                <a:latin typeface="Times New Roman"/>
                <a:ea typeface="Times New Roman"/>
                <a:cs typeface="Times New Roman"/>
                <a:sym typeface="Times New Roman"/>
              </a:rPr>
              <a:t>оброк (чинш), барщина</a:t>
            </a:r>
            <a:r>
              <a:rPr lang="ru-RU" b="1" dirty="0">
                <a:latin typeface="Times New Roman"/>
                <a:ea typeface="Times New Roman"/>
                <a:cs typeface="Times New Roman"/>
                <a:sym typeface="Times New Roman"/>
              </a:rPr>
              <a:t>;</a:t>
            </a:r>
          </a:p>
          <a:p>
            <a:pPr marL="457200" lvl="0" indent="-342900" algn="just">
              <a:lnSpc>
                <a:spcPct val="115000"/>
              </a:lnSpc>
              <a:buSzPts val="1800"/>
              <a:buFont typeface="Times New Roman"/>
              <a:buChar char="-"/>
            </a:pPr>
            <a:r>
              <a:rPr lang="ru-RU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деление крестьян </a:t>
            </a:r>
            <a:r>
              <a:rPr lang="ru-RU" b="1" dirty="0">
                <a:latin typeface="Times New Roman"/>
                <a:ea typeface="Times New Roman"/>
                <a:cs typeface="Times New Roman"/>
                <a:sym typeface="Times New Roman"/>
              </a:rPr>
              <a:t>в зависимости от выполняемых </a:t>
            </a:r>
            <a:r>
              <a:rPr lang="ru-RU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повинностей и от степени свободы.</a:t>
            </a:r>
            <a:endParaRPr lang="ru-RU" b="1" i="1" u="sng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" name="Скругленный прямоугольник 16">
            <a:hlinkClick r:id="rId5" action="ppaction://hlinksldjump"/>
          </p:cNvPr>
          <p:cNvSpPr/>
          <p:nvPr/>
        </p:nvSpPr>
        <p:spPr>
          <a:xfrm>
            <a:off x="6787053" y="2690431"/>
            <a:ext cx="1647497" cy="5439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мещане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3625144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009668"/>
      </a:accent2>
      <a:accent3>
        <a:srgbClr val="4DB6AC"/>
      </a:accent3>
      <a:accent4>
        <a:srgbClr val="FF9800"/>
      </a:accent4>
      <a:accent5>
        <a:srgbClr val="CE93D8"/>
      </a:accent5>
      <a:accent6>
        <a:srgbClr val="EEFF41"/>
      </a:accent6>
      <a:hlink>
        <a:srgbClr val="CE93D8"/>
      </a:hlink>
      <a:folHlink>
        <a:srgbClr val="CE93D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195</Words>
  <Application>Microsoft Office PowerPoint</Application>
  <PresentationFormat>Экран (16:9)</PresentationFormat>
  <Paragraphs>47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9" baseType="lpstr">
      <vt:lpstr>Arial</vt:lpstr>
      <vt:lpstr>PT Sans Narrow</vt:lpstr>
      <vt:lpstr>Open Sans</vt:lpstr>
      <vt:lpstr>Times New Roman</vt:lpstr>
      <vt:lpstr>Tropic</vt:lpstr>
      <vt:lpstr>СОСЛОВИЯ ВЕЛИКОГО КНЯЖЕСТВА ЛИТОВСКОГО XV -XVI вв.</vt:lpstr>
      <vt:lpstr>СОСЛОВИЯ ВЕЛИКОГО КНЯЖЕСТВА ЛИТОВСКОГО XV -XVI вв.</vt:lpstr>
      <vt:lpstr>СОСЛОВИЯ ВЕЛИКОГО КНЯЖЕСТВА ЛИТОВСКОГО XV -XVI вв.</vt:lpstr>
      <vt:lpstr>СОСЛОВИЯ ВЕЛИКОГО КНЯЖЕСТВА ЛИТОВСКОГО XV -XVI вв.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СОСЛОВИЯ ВЕЛИКОГО КНЯЖЕСТВА ЛИТОВСКОГО XV -XVI вв.</dc:title>
  <dc:creator>user</dc:creator>
  <cp:lastModifiedBy>user</cp:lastModifiedBy>
  <cp:revision>13</cp:revision>
  <dcterms:modified xsi:type="dcterms:W3CDTF">2018-09-24T20:21:03Z</dcterms:modified>
</cp:coreProperties>
</file>