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  <p:sldMasterId id="2147483668" r:id="rId6"/>
    <p:sldMasterId id="214748366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embeddedFontLst>
    <p:embeddedFont>
      <p:font typeface="Garamon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50e93cff8_2_42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050e93cff8_2_42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50e93cff8_2_138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50e93cff8_2_138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50e93cff8_2_145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050e93cff8_2_145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50e93cff8_2_149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050e93cff8_2_149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50e93cff8_2_155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050e93cff8_2_155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50e93cff8_2_168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050e93cff8_2_168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50e93cff8_2_222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050e93cff8_2_222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50e93cff8_2_247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50e93cff8_2_247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50e93cff8_2_6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050e93cff8_2_6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50e93cff8_2_70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050e93cff8_2_70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50e93cff8_2_77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050e93cff8_2_77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50e93cff8_2_83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050e93cff8_2_83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50e93cff8_2_89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050e93cff8_2_89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50e93cff8_2_9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50e93cff8_2_9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50e93cff8_2_126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50e93cff8_2_126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50e93cff8_2_132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050e93cff8_2_132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картинка и текст" type="clipArtAndTx">
  <p:cSld name="CLIPART_AND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clipArt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971551" y="2481436"/>
            <a:ext cx="7207251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971551" y="3583036"/>
            <a:ext cx="720725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12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971551" y="3611561"/>
            <a:ext cx="720725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/>
          <p:nvPr>
            <p:ph idx="2" type="pic"/>
          </p:nvPr>
        </p:nvSpPr>
        <p:spPr>
          <a:xfrm>
            <a:off x="781070" y="781049"/>
            <a:ext cx="7579479" cy="2501902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971551" y="4036615"/>
            <a:ext cx="7207250" cy="3702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1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700"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971549" y="1412874"/>
            <a:ext cx="4681362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aramond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/>
          <p:nvPr>
            <p:ph idx="2" type="pic"/>
          </p:nvPr>
        </p:nvSpPr>
        <p:spPr>
          <a:xfrm>
            <a:off x="6071123" y="781050"/>
            <a:ext cx="2297510" cy="35814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971549" y="2441574"/>
            <a:ext cx="468136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600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700"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71550" y="736997"/>
            <a:ext cx="7200900" cy="977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971550" y="1918096"/>
            <a:ext cx="7200900" cy="24884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71550" y="736997"/>
            <a:ext cx="7200900" cy="977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973836" y="1920240"/>
            <a:ext cx="3538728" cy="24825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4636008" y="1920240"/>
            <a:ext cx="3538728" cy="24825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spcBef>
                <a:spcPts val="500"/>
              </a:spcBef>
              <a:spcAft>
                <a:spcPts val="50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11906" y="0"/>
            <a:ext cx="9172575" cy="5142309"/>
            <a:chOff x="-15736" y="0"/>
            <a:chExt cx="12229962" cy="6856214"/>
          </a:xfrm>
        </p:grpSpPr>
        <p:pic>
          <p:nvPicPr>
            <p:cNvPr descr="HD-PanelContent.png" id="52" name="Google Shape;52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54" name="Google Shape;5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13"/>
          <p:cNvSpPr txBox="1"/>
          <p:nvPr>
            <p:ph type="title"/>
          </p:nvPr>
        </p:nvSpPr>
        <p:spPr>
          <a:xfrm>
            <a:off x="971550" y="736997"/>
            <a:ext cx="7200900" cy="977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971550" y="1918096"/>
            <a:ext cx="7200900" cy="24884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02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48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48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48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48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48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9"/>
          <p:cNvGrpSpPr/>
          <p:nvPr/>
        </p:nvGrpSpPr>
        <p:grpSpPr>
          <a:xfrm>
            <a:off x="-11906" y="0"/>
            <a:ext cx="9172575" cy="5142309"/>
            <a:chOff x="-15736" y="0"/>
            <a:chExt cx="12229962" cy="6856214"/>
          </a:xfrm>
        </p:grpSpPr>
        <p:pic>
          <p:nvPicPr>
            <p:cNvPr descr="HD-PanelContent.png" id="94" name="Google Shape;94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6" name="Google Shape;9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97" name="Google Shape;9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8" name="Google Shape;98;p19"/>
          <p:cNvCxnSpPr/>
          <p:nvPr/>
        </p:nvCxnSpPr>
        <p:spPr>
          <a:xfrm>
            <a:off x="1046559" y="1815703"/>
            <a:ext cx="705564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9" name="Google Shape;99;p19"/>
          <p:cNvSpPr txBox="1"/>
          <p:nvPr>
            <p:ph type="title"/>
          </p:nvPr>
        </p:nvSpPr>
        <p:spPr>
          <a:xfrm>
            <a:off x="971550" y="736997"/>
            <a:ext cx="7200900" cy="977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71550" y="1918096"/>
            <a:ext cx="7200900" cy="24884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02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48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48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48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48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48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1"/>
          <p:cNvGrpSpPr/>
          <p:nvPr/>
        </p:nvGrpSpPr>
        <p:grpSpPr>
          <a:xfrm>
            <a:off x="-11906" y="0"/>
            <a:ext cx="9172575" cy="5142309"/>
            <a:chOff x="-15736" y="0"/>
            <a:chExt cx="12229962" cy="6856214"/>
          </a:xfrm>
        </p:grpSpPr>
        <p:pic>
          <p:nvPicPr>
            <p:cNvPr descr="HD-PanelContent.png" id="112" name="Google Shape;112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14" name="Google Shape;11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15" name="Google Shape;11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6" name="Google Shape;116;p21"/>
          <p:cNvCxnSpPr/>
          <p:nvPr/>
        </p:nvCxnSpPr>
        <p:spPr>
          <a:xfrm>
            <a:off x="1046559" y="1815703"/>
            <a:ext cx="705564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7" name="Google Shape;117;p21"/>
          <p:cNvSpPr txBox="1"/>
          <p:nvPr>
            <p:ph type="title"/>
          </p:nvPr>
        </p:nvSpPr>
        <p:spPr>
          <a:xfrm>
            <a:off x="971550" y="736997"/>
            <a:ext cx="7200900" cy="977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971550" y="1918096"/>
            <a:ext cx="7200900" cy="24884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65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02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48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48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48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48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48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971550" y="4476750"/>
            <a:ext cx="5479256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7765256" y="4476750"/>
            <a:ext cx="407194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  <a:defRPr b="0" i="0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</a:pPr>
            <a:r>
              <a:rPr b="0" i="0" lang="ru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100"/>
          </a:p>
        </p:txBody>
      </p:sp>
      <p:sp>
        <p:nvSpPr>
          <p:cNvPr id="134" name="Google Shape;134;p23"/>
          <p:cNvSpPr txBox="1"/>
          <p:nvPr/>
        </p:nvSpPr>
        <p:spPr>
          <a:xfrm>
            <a:off x="521494" y="529828"/>
            <a:ext cx="8209359" cy="39469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“Отмена крепостного права”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</a:pPr>
            <a:r>
              <a:rPr b="0" i="0" lang="ru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100"/>
          </a:p>
        </p:txBody>
      </p:sp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775" y="196453"/>
            <a:ext cx="6616303" cy="4535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2"/>
          <p:cNvCxnSpPr/>
          <p:nvPr/>
        </p:nvCxnSpPr>
        <p:spPr>
          <a:xfrm>
            <a:off x="4685109" y="1545431"/>
            <a:ext cx="2263378" cy="0"/>
          </a:xfrm>
          <a:prstGeom prst="straightConnector1">
            <a:avLst/>
          </a:prstGeom>
          <a:noFill/>
          <a:ln cap="flat" cmpd="sng" w="15875">
            <a:solidFill>
              <a:srgbClr val="DEB34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0" name="Google Shape;190;p32"/>
          <p:cNvCxnSpPr/>
          <p:nvPr/>
        </p:nvCxnSpPr>
        <p:spPr>
          <a:xfrm>
            <a:off x="6948488" y="1545431"/>
            <a:ext cx="0" cy="216694"/>
          </a:xfrm>
          <a:prstGeom prst="straightConnector1">
            <a:avLst/>
          </a:prstGeom>
          <a:noFill/>
          <a:ln cap="flat" cmpd="sng" w="15875">
            <a:solidFill>
              <a:srgbClr val="DEB34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553301" y="1236100"/>
            <a:ext cx="8021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7647" lvl="0" marL="215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Arial"/>
              <a:buChar char="•"/>
            </a:pPr>
            <a:r>
              <a:rPr b="1" i="0" lang="ru" sz="1929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Крестьянин мог получить от 3 до 12 десятин ( в зависимости от региона)</a:t>
            </a:r>
            <a:endParaRPr sz="1929"/>
          </a:p>
          <a:p>
            <a:pPr indent="-227647" lvl="0" marL="2159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Arial"/>
              <a:buChar char="•"/>
            </a:pPr>
            <a:r>
              <a:rPr b="1" i="0" lang="ru" sz="1929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десятина = 1,1 га</a:t>
            </a:r>
            <a:endParaRPr sz="1929"/>
          </a:p>
          <a:p>
            <a:pPr indent="-227647" lvl="0" marL="2159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Arial"/>
              <a:buChar char="•"/>
            </a:pPr>
            <a:r>
              <a:rPr b="1" i="0" lang="ru" sz="1929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Землю крестьяне должны были выкупать у помещика</a:t>
            </a:r>
            <a:endParaRPr sz="1929"/>
          </a:p>
          <a:p>
            <a:pPr indent="-202247" lvl="0" marL="2159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0" lang="ru" sz="1929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совершения выкупной сделки крестьяне считались </a:t>
            </a:r>
            <a:r>
              <a:rPr b="1" i="0" lang="ru" sz="2695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i="1" lang="ru" sz="2695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временнообязанными»</a:t>
            </a:r>
            <a:r>
              <a:rPr b="1" i="1" lang="ru" sz="1929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ru" sz="1929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т.е. должны были выполнять прежние повинности: барщину и оброк.</a:t>
            </a:r>
            <a:endParaRPr sz="1929"/>
          </a:p>
          <a:p>
            <a:pPr indent="-215900" lvl="0" marL="2159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1" i="0" sz="1929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15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1" i="0" sz="1530" u="non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191" y="3082810"/>
            <a:ext cx="2248500" cy="168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02" name="Google Shape;202;p34"/>
          <p:cNvSpPr/>
          <p:nvPr/>
        </p:nvSpPr>
        <p:spPr>
          <a:xfrm>
            <a:off x="1108366" y="389735"/>
            <a:ext cx="6858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C05C"/>
              </a:buClr>
              <a:buSzPts val="3900"/>
              <a:buFont typeface="Times New Roman"/>
              <a:buNone/>
            </a:pPr>
            <a:r>
              <a:rPr b="1" i="0" lang="ru" sz="39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Общие условия освобождения</a:t>
            </a:r>
            <a:endParaRPr sz="110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179775" y="897725"/>
            <a:ext cx="8676000" cy="4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b="1" i="0" lang="ru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Для кредитования реформы были образованы Крестьянский и Дворянский       </a:t>
            </a:r>
            <a:endParaRPr/>
          </a:p>
          <a:p>
            <a:pPr indent="-215900" lvl="0" marL="215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b="1" i="0" lang="ru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банки.</a:t>
            </a:r>
            <a:endParaRPr/>
          </a:p>
          <a:p>
            <a:pPr indent="-88900" lvl="0" marL="215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b="1" i="0" sz="1800" u="non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5"/>
          <p:cNvSpPr/>
          <p:nvPr/>
        </p:nvSpPr>
        <p:spPr>
          <a:xfrm flipH="1">
            <a:off x="5680250" y="1109875"/>
            <a:ext cx="863400" cy="1183800"/>
          </a:xfrm>
          <a:prstGeom prst="curvedLeftArrow">
            <a:avLst>
              <a:gd fmla="val 14131" name="adj1"/>
              <a:gd fmla="val 19733" name="adj2"/>
              <a:gd fmla="val 20556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5"/>
          <p:cNvSpPr/>
          <p:nvPr/>
        </p:nvSpPr>
        <p:spPr>
          <a:xfrm rot="-359342">
            <a:off x="3325987" y="1089197"/>
            <a:ext cx="540550" cy="113361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5"/>
          <p:cNvSpPr/>
          <p:nvPr/>
        </p:nvSpPr>
        <p:spPr>
          <a:xfrm>
            <a:off x="2789634" y="350044"/>
            <a:ext cx="3996928" cy="8108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7A2D26"/>
                </a:solidFill>
                <a:latin typeface="Arial"/>
              </a:rPr>
              <a:t>крестьянин </a:t>
            </a:r>
          </a:p>
        </p:txBody>
      </p:sp>
      <p:sp>
        <p:nvSpPr>
          <p:cNvPr id="211" name="Google Shape;211;p35"/>
          <p:cNvSpPr/>
          <p:nvPr/>
        </p:nvSpPr>
        <p:spPr>
          <a:xfrm>
            <a:off x="619690" y="1945250"/>
            <a:ext cx="2700340" cy="9501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 выплатил 20 % </a:t>
            </a:r>
          </a:p>
        </p:txBody>
      </p:sp>
      <p:sp>
        <p:nvSpPr>
          <p:cNvPr id="212" name="Google Shape;212;p35"/>
          <p:cNvSpPr/>
          <p:nvPr/>
        </p:nvSpPr>
        <p:spPr>
          <a:xfrm>
            <a:off x="4756334" y="1993469"/>
            <a:ext cx="3688553" cy="8536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Times New Roman"/>
              </a:rPr>
              <a:t>не выплатил 20 % </a:t>
            </a:r>
          </a:p>
        </p:txBody>
      </p:sp>
      <p:cxnSp>
        <p:nvCxnSpPr>
          <p:cNvPr id="213" name="Google Shape;213;p35"/>
          <p:cNvCxnSpPr/>
          <p:nvPr/>
        </p:nvCxnSpPr>
        <p:spPr>
          <a:xfrm>
            <a:off x="2497134" y="2847147"/>
            <a:ext cx="0" cy="32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14" name="Google Shape;214;p35"/>
          <p:cNvCxnSpPr/>
          <p:nvPr/>
        </p:nvCxnSpPr>
        <p:spPr>
          <a:xfrm>
            <a:off x="6339865" y="2847156"/>
            <a:ext cx="0" cy="32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15" name="Google Shape;215;p35"/>
          <p:cNvSpPr/>
          <p:nvPr/>
        </p:nvSpPr>
        <p:spPr>
          <a:xfrm>
            <a:off x="754834" y="2950363"/>
            <a:ext cx="2430065" cy="9179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0"/>
                </a:gradFill>
                <a:latin typeface="Times New Roman"/>
              </a:rPr>
              <a:t>свободен </a:t>
            </a:r>
          </a:p>
        </p:txBody>
      </p:sp>
      <p:sp>
        <p:nvSpPr>
          <p:cNvPr id="216" name="Google Shape;216;p35"/>
          <p:cNvSpPr/>
          <p:nvPr/>
        </p:nvSpPr>
        <p:spPr>
          <a:xfrm>
            <a:off x="4756322" y="2896190"/>
            <a:ext cx="3348036" cy="10263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>
                  <a:noFill/>
                </a:ln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0"/>
                </a:gradFill>
                <a:latin typeface="Times New Roman"/>
              </a:rPr>
              <a:t>Временнообязанный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971550" y="736997"/>
            <a:ext cx="7200900" cy="977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Garamond"/>
              <a:buNone/>
            </a:pPr>
            <a:r>
              <a:rPr b="0" i="0" lang="ru" sz="33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222" name="Google Shape;222;p36"/>
          <p:cNvSpPr/>
          <p:nvPr/>
        </p:nvSpPr>
        <p:spPr>
          <a:xfrm flipH="1">
            <a:off x="3393893" y="1440578"/>
            <a:ext cx="2808600" cy="23766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Бумажный пакет" id="223" name="Google Shape;223;p36"/>
          <p:cNvSpPr/>
          <p:nvPr/>
        </p:nvSpPr>
        <p:spPr>
          <a:xfrm>
            <a:off x="3961140" y="975119"/>
            <a:ext cx="1674017" cy="5012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Times New Roman"/>
              </a:rPr>
              <a:t>помещик </a:t>
            </a:r>
          </a:p>
        </p:txBody>
      </p:sp>
      <p:sp>
        <p:nvSpPr>
          <p:cNvPr descr="Бумажный пакет" id="224" name="Google Shape;224;p36"/>
          <p:cNvSpPr/>
          <p:nvPr/>
        </p:nvSpPr>
        <p:spPr>
          <a:xfrm>
            <a:off x="1864413" y="3945540"/>
            <a:ext cx="1657348" cy="3929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Times New Roman"/>
              </a:rPr>
              <a:t>крестьянин </a:t>
            </a:r>
          </a:p>
        </p:txBody>
      </p:sp>
      <p:sp>
        <p:nvSpPr>
          <p:cNvPr descr="Бумажный пакет" id="225" name="Google Shape;225;p36"/>
          <p:cNvSpPr/>
          <p:nvPr/>
        </p:nvSpPr>
        <p:spPr>
          <a:xfrm>
            <a:off x="5813819" y="3996944"/>
            <a:ext cx="1735926" cy="3929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Times New Roman"/>
              </a:rPr>
              <a:t>государство </a:t>
            </a:r>
          </a:p>
        </p:txBody>
      </p:sp>
      <p:cxnSp>
        <p:nvCxnSpPr>
          <p:cNvPr id="226" name="Google Shape;226;p36"/>
          <p:cNvCxnSpPr/>
          <p:nvPr/>
        </p:nvCxnSpPr>
        <p:spPr>
          <a:xfrm>
            <a:off x="3803394" y="4193394"/>
            <a:ext cx="1728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27" name="Google Shape;227;p36"/>
          <p:cNvCxnSpPr/>
          <p:nvPr/>
        </p:nvCxnSpPr>
        <p:spPr>
          <a:xfrm flipH="1" rot="10800000">
            <a:off x="3342831" y="1670703"/>
            <a:ext cx="1187100" cy="172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28" name="Google Shape;228;p36"/>
          <p:cNvCxnSpPr/>
          <p:nvPr/>
        </p:nvCxnSpPr>
        <p:spPr>
          <a:xfrm rot="10800000">
            <a:off x="5117138" y="1626503"/>
            <a:ext cx="1188300" cy="18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29" name="Google Shape;229;p36"/>
          <p:cNvSpPr txBox="1"/>
          <p:nvPr/>
        </p:nvSpPr>
        <p:spPr>
          <a:xfrm>
            <a:off x="3168253" y="2571750"/>
            <a:ext cx="756047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1100"/>
          </a:p>
        </p:txBody>
      </p:sp>
      <p:sp>
        <p:nvSpPr>
          <p:cNvPr id="230" name="Google Shape;230;p36"/>
          <p:cNvSpPr txBox="1"/>
          <p:nvPr/>
        </p:nvSpPr>
        <p:spPr>
          <a:xfrm>
            <a:off x="5813821" y="2518172"/>
            <a:ext cx="971550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1100"/>
          </a:p>
        </p:txBody>
      </p:sp>
      <p:sp>
        <p:nvSpPr>
          <p:cNvPr id="231" name="Google Shape;231;p36"/>
          <p:cNvSpPr txBox="1"/>
          <p:nvPr/>
        </p:nvSpPr>
        <p:spPr>
          <a:xfrm>
            <a:off x="2378997" y="4338444"/>
            <a:ext cx="4968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ru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80%+ 6% годовых за 49 лет</a:t>
            </a:r>
            <a:endParaRPr sz="1100"/>
          </a:p>
        </p:txBody>
      </p:sp>
      <p:sp>
        <p:nvSpPr>
          <p:cNvPr id="232" name="Google Shape;232;p36"/>
          <p:cNvSpPr txBox="1"/>
          <p:nvPr/>
        </p:nvSpPr>
        <p:spPr>
          <a:xfrm>
            <a:off x="1946990" y="434663"/>
            <a:ext cx="5400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ru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ru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Выкупная сумма: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/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</a:pPr>
            <a:r>
              <a:rPr b="0" i="0" lang="ru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100"/>
          </a:p>
        </p:txBody>
      </p:sp>
      <p:sp>
        <p:nvSpPr>
          <p:cNvPr id="238" name="Google Shape;238;p37"/>
          <p:cNvSpPr/>
          <p:nvPr/>
        </p:nvSpPr>
        <p:spPr>
          <a:xfrm>
            <a:off x="1061610" y="1275606"/>
            <a:ext cx="7344816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6000"/>
              <a:buFont typeface="Times New Roman"/>
              <a:buNone/>
            </a:pPr>
            <a:r>
              <a:rPr b="1" i="0" lang="ru" sz="6000" u="none" cap="none" strike="noStrik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же итоги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6000"/>
              <a:buFont typeface="Times New Roman"/>
              <a:buNone/>
            </a:pPr>
            <a:r>
              <a:rPr b="1" i="0" lang="ru" sz="6000" u="none" cap="none" strike="noStrik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значение реформы 1861г.?</a:t>
            </a:r>
            <a:endParaRPr sz="1100"/>
          </a:p>
        </p:txBody>
      </p:sp>
      <p:pic>
        <p:nvPicPr>
          <p:cNvPr id="239" name="Google Shape;23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915" y="519113"/>
            <a:ext cx="1294209" cy="129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467915" y="465534"/>
            <a:ext cx="8208169" cy="735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700"/>
              <a:buFont typeface="Times New Roman"/>
              <a:buNone/>
            </a:pPr>
            <a:r>
              <a:rPr b="1" i="0" lang="ru" sz="27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 и значение осуществления реформы 1861г.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1062038" y="1516653"/>
            <a:ext cx="30288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15900" lvl="0" marL="215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b="1" i="1" lang="ru" sz="18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Положительные: </a:t>
            </a:r>
            <a:endParaRPr/>
          </a:p>
          <a:p>
            <a:pPr indent="-2222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ru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Личная свобода крестьян;</a:t>
            </a:r>
            <a:endParaRPr/>
          </a:p>
          <a:p>
            <a:pPr indent="-2222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ru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Наделение крестьян гражданскими правами;</a:t>
            </a:r>
            <a:endParaRPr/>
          </a:p>
          <a:p>
            <a:pPr indent="-2222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ru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рынка рабочей силы;</a:t>
            </a:r>
            <a:endParaRPr/>
          </a:p>
        </p:txBody>
      </p:sp>
      <p:sp>
        <p:nvSpPr>
          <p:cNvPr id="246" name="Google Shape;246;p38"/>
          <p:cNvSpPr txBox="1"/>
          <p:nvPr>
            <p:ph idx="2" type="body"/>
          </p:nvPr>
        </p:nvSpPr>
        <p:spPr>
          <a:xfrm>
            <a:off x="4849547" y="1553175"/>
            <a:ext cx="3672000" cy="20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15900" lvl="0" marL="215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b="1" i="1" lang="ru" sz="18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Отрицательные:</a:t>
            </a:r>
            <a:endParaRPr/>
          </a:p>
          <a:p>
            <a:pPr indent="-2222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ru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Сохранение помещичьего землевладения;</a:t>
            </a:r>
            <a:endParaRPr/>
          </a:p>
          <a:p>
            <a:pPr indent="-2222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ru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Крестьянское малоземелье;</a:t>
            </a:r>
            <a:endParaRPr/>
          </a:p>
          <a:p>
            <a:pPr indent="-2222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ru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Разорительные выкупные платежи;</a:t>
            </a:r>
            <a:endParaRPr/>
          </a:p>
          <a:p>
            <a:pPr indent="-2222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ru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Сохраняются телесные наказания;</a:t>
            </a:r>
            <a:endParaRPr/>
          </a:p>
        </p:txBody>
      </p:sp>
      <p:cxnSp>
        <p:nvCxnSpPr>
          <p:cNvPr id="247" name="Google Shape;247;p38"/>
          <p:cNvCxnSpPr/>
          <p:nvPr/>
        </p:nvCxnSpPr>
        <p:spPr>
          <a:xfrm flipH="1" rot="-5400000">
            <a:off x="97250" y="2684175"/>
            <a:ext cx="2038500" cy="312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8"/>
          <p:cNvCxnSpPr/>
          <p:nvPr/>
        </p:nvCxnSpPr>
        <p:spPr>
          <a:xfrm>
            <a:off x="1272500" y="3859425"/>
            <a:ext cx="282900" cy="18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38"/>
          <p:cNvSpPr txBox="1"/>
          <p:nvPr/>
        </p:nvSpPr>
        <p:spPr>
          <a:xfrm>
            <a:off x="1421900" y="3693150"/>
            <a:ext cx="2111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latin typeface="Garamond"/>
                <a:ea typeface="Garamond"/>
                <a:cs typeface="Garamond"/>
                <a:sym typeface="Garamond"/>
              </a:rPr>
              <a:t>Способствуют ускорению развития капитализма.</a:t>
            </a:r>
            <a:endParaRPr b="1" sz="15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50" name="Google Shape;250;p38"/>
          <p:cNvCxnSpPr/>
          <p:nvPr/>
        </p:nvCxnSpPr>
        <p:spPr>
          <a:xfrm>
            <a:off x="6681950" y="3496700"/>
            <a:ext cx="7200" cy="44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38"/>
          <p:cNvSpPr txBox="1"/>
          <p:nvPr/>
        </p:nvSpPr>
        <p:spPr>
          <a:xfrm>
            <a:off x="5278100" y="3823300"/>
            <a:ext cx="281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Garamond"/>
                <a:ea typeface="Garamond"/>
                <a:cs typeface="Garamond"/>
                <a:sym typeface="Garamond"/>
              </a:rPr>
              <a:t>Замедляют развитие, сохраняя феодальные пережитки.</a:t>
            </a:r>
            <a:endParaRPr b="1" sz="1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</a:pPr>
            <a:r>
              <a:rPr b="0" i="0" lang="ru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100"/>
          </a:p>
        </p:txBody>
      </p:sp>
      <p:sp>
        <p:nvSpPr>
          <p:cNvPr id="145" name="Google Shape;145;p25"/>
          <p:cNvSpPr/>
          <p:nvPr/>
        </p:nvSpPr>
        <p:spPr>
          <a:xfrm>
            <a:off x="2677706" y="182292"/>
            <a:ext cx="3788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5400"/>
              <a:buFont typeface="Times New Roman"/>
              <a:buNone/>
            </a:pPr>
            <a:r>
              <a:rPr b="1" i="0" lang="ru" sz="4900" u="none" cap="none" strike="noStrik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Вспомните!</a:t>
            </a:r>
            <a:endParaRPr sz="600"/>
          </a:p>
        </p:txBody>
      </p:sp>
      <p:sp>
        <p:nvSpPr>
          <p:cNvPr id="146" name="Google Shape;146;p25"/>
          <p:cNvSpPr txBox="1"/>
          <p:nvPr/>
        </p:nvSpPr>
        <p:spPr>
          <a:xfrm>
            <a:off x="558099" y="1002750"/>
            <a:ext cx="76251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ru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такое  «крепостное право»?</a:t>
            </a:r>
            <a:endParaRPr sz="1100"/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ru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Назовите основные этапы закрепощения крестьян в ВКЛ.</a:t>
            </a:r>
            <a:endParaRPr sz="1100"/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b="1" i="0" lang="ru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изменилось положение крестьян     белорусских земель после вхождения их в состав российской империи?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На какие категории делилось крестьянство?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Назовите попытки изменения положения крестьян, предпринятые государством в первой 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половине XIX века.</a:t>
            </a:r>
            <a:endParaRPr sz="1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Каковы результаты реформ?</a:t>
            </a:r>
            <a:endParaRPr sz="1100"/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7471" y="3007890"/>
            <a:ext cx="2584847" cy="177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</a:pPr>
            <a:r>
              <a:rPr b="0" i="0" lang="ru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100"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92469" y="950831"/>
            <a:ext cx="8047500" cy="28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63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AutoNum type="arabicPeriod"/>
            </a:pPr>
            <a:r>
              <a:rPr b="1" i="0" lang="ru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 России в Крымской войне</a:t>
            </a:r>
            <a:endParaRPr/>
          </a:p>
          <a:p>
            <a:pPr indent="-46355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AutoNum type="arabicPeriod"/>
            </a:pPr>
            <a:r>
              <a:rPr b="1" i="0" lang="ru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Военно-техническое отставание России от европейских государств</a:t>
            </a:r>
            <a:endParaRPr/>
          </a:p>
          <a:p>
            <a:pPr indent="-46355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AutoNum type="arabicPeriod"/>
            </a:pPr>
            <a:r>
              <a:rPr b="1" i="0" lang="ru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Социально-экономическая отсталость России в сравнении с Западной Европой</a:t>
            </a:r>
            <a:endParaRPr/>
          </a:p>
          <a:p>
            <a:pPr indent="-46355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AutoNum type="arabicPeriod"/>
            </a:pPr>
            <a:r>
              <a:rPr b="1" i="0" lang="ru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Массовое крестьянское движение и желание правительства предупредить крестьянский бунт путем реформ.</a:t>
            </a:r>
            <a:endParaRPr/>
          </a:p>
        </p:txBody>
      </p:sp>
      <p:sp>
        <p:nvSpPr>
          <p:cNvPr id="174" name="Google Shape;174;p30"/>
          <p:cNvSpPr/>
          <p:nvPr/>
        </p:nvSpPr>
        <p:spPr>
          <a:xfrm>
            <a:off x="1385646" y="337531"/>
            <a:ext cx="6629267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000"/>
              <a:buFont typeface="Times New Roman"/>
              <a:buNone/>
            </a:pPr>
            <a:r>
              <a:rPr b="1" i="0" lang="ru" sz="3000" u="none" cap="none" strike="noStrik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отмены крепостного права</a:t>
            </a:r>
            <a:endParaRPr sz="1100"/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300" y="3247284"/>
            <a:ext cx="3705224" cy="1682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6507956" y="4476750"/>
            <a:ext cx="1200150" cy="209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aramond"/>
              <a:buNone/>
            </a:pPr>
            <a:r>
              <a:rPr b="0" i="0" lang="ru" sz="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100"/>
          </a:p>
        </p:txBody>
      </p:sp>
      <p:sp>
        <p:nvSpPr>
          <p:cNvPr id="181" name="Google Shape;181;p31"/>
          <p:cNvSpPr/>
          <p:nvPr/>
        </p:nvSpPr>
        <p:spPr>
          <a:xfrm>
            <a:off x="471550" y="302800"/>
            <a:ext cx="8241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6800"/>
              </a:buClr>
              <a:buSzPts val="4100"/>
              <a:buFont typeface="Times New Roman"/>
              <a:buNone/>
            </a:pPr>
            <a:r>
              <a:rPr b="1" i="0" lang="ru" sz="4100" u="none" cap="none" strike="noStrike">
                <a:solidFill>
                  <a:srgbClr val="906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реформы</a:t>
            </a:r>
            <a:endParaRPr sz="1100"/>
          </a:p>
        </p:txBody>
      </p:sp>
      <p:sp>
        <p:nvSpPr>
          <p:cNvPr id="182" name="Google Shape;182;p31"/>
          <p:cNvSpPr txBox="1"/>
          <p:nvPr/>
        </p:nvSpPr>
        <p:spPr>
          <a:xfrm>
            <a:off x="900113" y="1004888"/>
            <a:ext cx="7668815" cy="36706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Январь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Образование секретного комитета «для обсуждения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1857г.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мер по устройству быта помещичьих крестьян».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Ноябрь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Александр II издаёт рескрипт об учреждении из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1857г.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числа дворян губернских комитетов для обсуждения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условий освобождения крестьян.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Февраль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Секретный комитет переименован в Главный    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1858г.          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 по крестьянскому делу.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Председатель-великий князь Константин Николаевич.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Февраль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учреждена Редакционная комиссия.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1859г.          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Председатель- генерал Ростовцев.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