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95" r:id="rId3"/>
    <p:sldId id="257" r:id="rId4"/>
    <p:sldId id="306" r:id="rId5"/>
    <p:sldId id="287" r:id="rId6"/>
    <p:sldId id="288" r:id="rId7"/>
    <p:sldId id="272" r:id="rId8"/>
    <p:sldId id="307" r:id="rId9"/>
    <p:sldId id="308" r:id="rId10"/>
    <p:sldId id="309" r:id="rId11"/>
    <p:sldId id="289" r:id="rId12"/>
    <p:sldId id="273" r:id="rId13"/>
    <p:sldId id="290" r:id="rId14"/>
    <p:sldId id="293" r:id="rId15"/>
    <p:sldId id="313" r:id="rId16"/>
    <p:sldId id="259" r:id="rId17"/>
    <p:sldId id="311" r:id="rId18"/>
    <p:sldId id="312" r:id="rId19"/>
    <p:sldId id="315" r:id="rId20"/>
    <p:sldId id="274" r:id="rId21"/>
    <p:sldId id="260" r:id="rId22"/>
    <p:sldId id="314" r:id="rId23"/>
    <p:sldId id="294" r:id="rId24"/>
    <p:sldId id="27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5" r:id="rId33"/>
    <p:sldId id="303" r:id="rId34"/>
    <p:sldId id="30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2"/>
  </p:normalViewPr>
  <p:slideViewPr>
    <p:cSldViewPr>
      <p:cViewPr varScale="1">
        <p:scale>
          <a:sx n="105" d="100"/>
          <a:sy n="105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AF0EC-FA0B-8049-A067-7F886BA849E5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5C545-0AEE-A241-89B7-B5D8F7BC0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79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0.jpeg"/><Relationship Id="rId5" Type="http://schemas.microsoft.com/office/2007/relationships/hdphoto" Target="../media/hdphoto3.wdp"/><Relationship Id="rId6" Type="http://schemas.openxmlformats.org/officeDocument/2006/relationships/image" Target="../media/image11.jpeg"/><Relationship Id="rId7" Type="http://schemas.microsoft.com/office/2007/relationships/hdphoto" Target="../media/hdphoto4.wdp"/><Relationship Id="rId8" Type="http://schemas.openxmlformats.org/officeDocument/2006/relationships/image" Target="../media/image12.jpeg"/><Relationship Id="rId9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84784"/>
            <a:ext cx="8928992" cy="280831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Российская Федерация</a:t>
            </a:r>
            <a:endParaRPr lang="ru-RU" sz="8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wikifolks.org/wiki/images/thumb/f/f3/Flag_of_Russia.svg/800px-Flag_of_Russ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16" y="4362677"/>
            <a:ext cx="3514734" cy="23416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2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11" y="116632"/>
            <a:ext cx="8804448" cy="72008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Хронология политического кризиса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52736"/>
            <a:ext cx="9144000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</a:rPr>
              <a:t>1992 год. </a:t>
            </a:r>
            <a:r>
              <a:rPr lang="ru-RU" sz="2400" dirty="0" smtClean="0"/>
              <a:t>Отставка </a:t>
            </a:r>
            <a:r>
              <a:rPr lang="ru-RU" sz="2400" dirty="0"/>
              <a:t>правительства </a:t>
            </a:r>
            <a:r>
              <a:rPr lang="ru-RU" sz="2400" dirty="0" smtClean="0"/>
              <a:t>Е.Т. Гайдара</a:t>
            </a:r>
            <a:r>
              <a:rPr lang="ru-RU" sz="2400" dirty="0"/>
              <a:t>, выступление </a:t>
            </a:r>
            <a:r>
              <a:rPr lang="ru-RU" sz="2400" dirty="0" smtClean="0"/>
              <a:t>Б.Н. Ельцина </a:t>
            </a:r>
            <a:r>
              <a:rPr lang="ru-RU" sz="2400" dirty="0"/>
              <a:t>и назначение </a:t>
            </a:r>
            <a:r>
              <a:rPr lang="ru-RU" sz="2400" dirty="0" smtClean="0"/>
              <a:t>В.С. Черномырдина </a:t>
            </a:r>
            <a:r>
              <a:rPr lang="ru-RU" sz="2400" dirty="0"/>
              <a:t>председателем </a:t>
            </a:r>
            <a:r>
              <a:rPr lang="ru-RU" sz="2400" dirty="0" smtClean="0"/>
              <a:t>правительства.</a:t>
            </a:r>
            <a:endParaRPr lang="ru-RU" sz="2400" dirty="0"/>
          </a:p>
          <a:p>
            <a:pPr marL="285750" indent="-285750" algn="just">
              <a:buFont typeface="Wingdings" charset="2"/>
              <a:buChar char="q"/>
            </a:pPr>
            <a:r>
              <a:rPr lang="ru-RU" sz="2400" b="1" dirty="0">
                <a:solidFill>
                  <a:srgbClr val="C00000"/>
                </a:solidFill>
              </a:rPr>
              <a:t>Весна-лето 1993 года. </a:t>
            </a:r>
            <a:r>
              <a:rPr lang="ru-RU" sz="2400" dirty="0"/>
              <a:t>Попытка отрешения президента от должности, апрельский </a:t>
            </a:r>
            <a:r>
              <a:rPr lang="ru-RU" sz="2400" dirty="0" smtClean="0"/>
              <a:t>референдум.</a:t>
            </a:r>
          </a:p>
          <a:p>
            <a:pPr marL="285750" indent="-285750" algn="just">
              <a:buFont typeface="Wingdings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</a:rPr>
              <a:t>1993 год. </a:t>
            </a:r>
            <a:r>
              <a:rPr lang="ru-RU" sz="2400" dirty="0" smtClean="0"/>
              <a:t>Конституционное совещание.</a:t>
            </a:r>
            <a:endParaRPr lang="ru-RU" sz="2400" dirty="0"/>
          </a:p>
          <a:p>
            <a:pPr marL="285750" indent="-285750" algn="just">
              <a:buFont typeface="Wingdings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</a:rPr>
              <a:t>Сентября-октября </a:t>
            </a:r>
            <a:r>
              <a:rPr lang="ru-RU" sz="2400" b="1" dirty="0">
                <a:solidFill>
                  <a:srgbClr val="C00000"/>
                </a:solidFill>
              </a:rPr>
              <a:t>1993 </a:t>
            </a:r>
            <a:r>
              <a:rPr lang="ru-RU" sz="2400" b="1" dirty="0" smtClean="0">
                <a:solidFill>
                  <a:srgbClr val="C00000"/>
                </a:solidFill>
              </a:rPr>
              <a:t>года. </a:t>
            </a:r>
            <a:r>
              <a:rPr lang="ru-RU" sz="2400" dirty="0" smtClean="0"/>
              <a:t>Вооруженное противостояние ветвей власти: столкновение </a:t>
            </a:r>
            <a:r>
              <a:rPr lang="ru-RU" sz="2400" dirty="0"/>
              <a:t>3-4 октября 1993 года в центре Москвы и возле телецентра «Останкино» и последующий штурм </a:t>
            </a:r>
            <a:r>
              <a:rPr lang="ru-RU" sz="2400" dirty="0" smtClean="0"/>
              <a:t>войсками (верными Ельцину) </a:t>
            </a:r>
            <a:r>
              <a:rPr lang="ru-RU" sz="2400" dirty="0"/>
              <a:t>Дома Советов </a:t>
            </a:r>
            <a:r>
              <a:rPr lang="ru-RU" sz="2400" dirty="0" smtClean="0"/>
              <a:t>России. </a:t>
            </a:r>
          </a:p>
          <a:p>
            <a:pPr marL="285750" indent="-285750" algn="just">
              <a:buFont typeface="Wingdings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</a:rPr>
              <a:t>1993 год. </a:t>
            </a:r>
            <a:r>
              <a:rPr lang="ru-RU" sz="2400" dirty="0" smtClean="0"/>
              <a:t>Поэтапная конституционная реформа.</a:t>
            </a:r>
            <a:endParaRPr lang="ru-RU" sz="2400" dirty="0"/>
          </a:p>
          <a:p>
            <a:pPr marL="285750" indent="-285750" algn="just">
              <a:buFont typeface="Wingdings" charset="2"/>
              <a:buChar char="q"/>
            </a:pPr>
            <a:r>
              <a:rPr lang="ru-RU" sz="2400" b="1" dirty="0">
                <a:solidFill>
                  <a:srgbClr val="C00000"/>
                </a:solidFill>
              </a:rPr>
              <a:t>12 декабря </a:t>
            </a:r>
            <a:r>
              <a:rPr lang="ru-RU" sz="2400" b="1" dirty="0" smtClean="0">
                <a:solidFill>
                  <a:srgbClr val="C00000"/>
                </a:solidFill>
              </a:rPr>
              <a:t>1993 года </a:t>
            </a:r>
            <a:r>
              <a:rPr lang="ru-RU" sz="2400" dirty="0" smtClean="0"/>
              <a:t>состоялось </a:t>
            </a:r>
            <a:r>
              <a:rPr lang="ru-RU" sz="2400" dirty="0"/>
              <a:t>всенародное голосование по </a:t>
            </a:r>
            <a:r>
              <a:rPr lang="ru-RU" sz="2400" dirty="0" smtClean="0"/>
              <a:t>Конституции, </a:t>
            </a:r>
            <a:r>
              <a:rPr lang="ru-RU" sz="2400" dirty="0"/>
              <a:t>в ходе которого за Конституцию проголосовали </a:t>
            </a:r>
            <a:r>
              <a:rPr lang="ru-RU" sz="2400" dirty="0" smtClean="0"/>
              <a:t>58% </a:t>
            </a:r>
            <a:r>
              <a:rPr lang="ru-RU" sz="2400" dirty="0"/>
              <a:t>участников референдума, а также прошли выборы в Совет Федерации и Государственную Думу первого созыва.</a:t>
            </a:r>
          </a:p>
        </p:txBody>
      </p:sp>
    </p:spTree>
    <p:extLst>
      <p:ext uri="{BB962C8B-B14F-4D97-AF65-F5344CB8AC3E}">
        <p14:creationId xmlns:p14="http://schemas.microsoft.com/office/powerpoint/2010/main" val="103074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268760"/>
            <a:ext cx="8804448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b="1" u="sng" dirty="0" smtClean="0"/>
              <a:t>ИТОГ</a:t>
            </a:r>
          </a:p>
          <a:p>
            <a:pPr algn="just"/>
            <a:r>
              <a:rPr lang="ru-RU" sz="3200" dirty="0" smtClean="0"/>
              <a:t>Победа президента Б.Н. Ельцина</a:t>
            </a:r>
            <a:r>
              <a:rPr lang="ru-RU" sz="3200" dirty="0"/>
              <a:t>, ликвидация поста вице-президента, роспуск Съезда народных депутатов и Верховного Совета Российской Федерации, прекращение деятельности Советов народных депутатов. Установление президентской республики как формы правления в России взамен существовавшей ранее советской республики.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04448" cy="79208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Политический кризис. 1992-1993 гг.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48464" cy="79208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Виктор Степанович Черномырдин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2736"/>
            <a:ext cx="8928992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 Годы жизни: 1938 – 2010.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 Советский </a:t>
            </a:r>
            <a:r>
              <a:rPr lang="ru-RU" sz="2800" dirty="0"/>
              <a:t>и российский государственный </a:t>
            </a:r>
            <a:r>
              <a:rPr lang="ru-RU" sz="2800" dirty="0" smtClean="0"/>
              <a:t>деятель.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 Председатель </a:t>
            </a:r>
            <a:r>
              <a:rPr lang="ru-RU" sz="2800" dirty="0"/>
              <a:t>Правительства Российской Федерации (</a:t>
            </a:r>
            <a:r>
              <a:rPr lang="ru-RU" sz="2800" dirty="0" smtClean="0"/>
              <a:t>1993-1998).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 В </a:t>
            </a:r>
            <a:r>
              <a:rPr lang="ru-RU" sz="2800" dirty="0"/>
              <a:t>июне 1995 </a:t>
            </a:r>
            <a:r>
              <a:rPr lang="ru-RU" sz="2800" dirty="0" smtClean="0"/>
              <a:t>г. во время </a:t>
            </a:r>
            <a:r>
              <a:rPr lang="ru-RU" sz="2800" dirty="0"/>
              <a:t>террористического акта в Будённовске (Ставропольский край) </a:t>
            </a:r>
            <a:r>
              <a:rPr lang="ru-RU" sz="2800" dirty="0" smtClean="0"/>
              <a:t>В.С. Черномырдин </a:t>
            </a:r>
            <a:r>
              <a:rPr lang="ru-RU" sz="2800" dirty="0"/>
              <a:t>вёл переговоры по телефону с Шамилем Басаевым, отряд которого захватил городскую больницу и взял в заложники около двух тысяч человек. </a:t>
            </a:r>
            <a:endParaRPr lang="ru-RU" sz="28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 Посол </a:t>
            </a:r>
            <a:r>
              <a:rPr lang="ru-RU" sz="2800" dirty="0"/>
              <a:t>России на Украине (</a:t>
            </a:r>
            <a:r>
              <a:rPr lang="ru-RU" sz="2800" dirty="0" smtClean="0"/>
              <a:t>2001-2009</a:t>
            </a:r>
            <a:r>
              <a:rPr lang="ru-RU" sz="2800" dirty="0"/>
              <a:t>). </a:t>
            </a:r>
            <a:endParaRPr lang="ru-RU" sz="28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 С июня </a:t>
            </a:r>
            <a:r>
              <a:rPr lang="ru-RU" sz="2800" dirty="0"/>
              <a:t>2009 </a:t>
            </a:r>
            <a:r>
              <a:rPr lang="ru-RU" sz="2800" dirty="0" smtClean="0"/>
              <a:t>г. </a:t>
            </a:r>
            <a:r>
              <a:rPr lang="ru-RU" sz="2800" dirty="0"/>
              <a:t>до конца </a:t>
            </a:r>
            <a:r>
              <a:rPr lang="ru-RU" sz="2800" dirty="0" smtClean="0"/>
              <a:t>жизни – советник </a:t>
            </a:r>
            <a:r>
              <a:rPr lang="ru-RU" sz="2800" dirty="0"/>
              <a:t>президента Российской </a:t>
            </a:r>
            <a:r>
              <a:rPr lang="ru-RU" sz="2800" dirty="0" smtClean="0"/>
              <a:t>Федерации.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t="6987" r="11952"/>
          <a:stretch/>
        </p:blipFill>
        <p:spPr bwMode="auto">
          <a:xfrm>
            <a:off x="0" y="0"/>
            <a:ext cx="4909422" cy="6855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minialko.ru * Просмотр темы - Алкогольный КАЛЕНДАРЬ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2" b="1876"/>
          <a:stretch/>
        </p:blipFill>
        <p:spPr bwMode="auto">
          <a:xfrm>
            <a:off x="4427984" y="-1"/>
            <a:ext cx="4716016" cy="68550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92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16632"/>
            <a:ext cx="4267944" cy="79208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Современники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2736"/>
            <a:ext cx="8928992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 </a:t>
            </a:r>
            <a:r>
              <a:rPr lang="ru-RU" sz="2800" b="1" dirty="0" smtClean="0"/>
              <a:t>П.С. Грачев </a:t>
            </a:r>
            <a:r>
              <a:rPr lang="ru-RU" sz="2800" dirty="0" smtClean="0"/>
              <a:t>– в 1992-1996 гг. министр обороны РФ.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b="1" dirty="0"/>
              <a:t> </a:t>
            </a:r>
            <a:r>
              <a:rPr lang="ru-RU" sz="2800" b="1" dirty="0" smtClean="0"/>
              <a:t>А.В. Козырев </a:t>
            </a:r>
            <a:r>
              <a:rPr lang="ru-RU" sz="2800" dirty="0" smtClean="0"/>
              <a:t>– в 1990-1996 гг. министр иностранных дел </a:t>
            </a:r>
            <a:r>
              <a:rPr lang="ru-RU" sz="2800" dirty="0"/>
              <a:t>РФ. </a:t>
            </a:r>
            <a:r>
              <a:rPr lang="ru-RU" sz="2800" dirty="0" smtClean="0"/>
              <a:t>А. Козырева </a:t>
            </a:r>
            <a:r>
              <a:rPr lang="ru-RU" sz="2800" dirty="0"/>
              <a:t>называли «Мистер </a:t>
            </a:r>
            <a:r>
              <a:rPr lang="ru-RU" sz="2800" dirty="0" smtClean="0"/>
              <a:t>"Да"» - по </a:t>
            </a:r>
            <a:r>
              <a:rPr lang="ru-RU" sz="2800" dirty="0"/>
              <a:t>аналогии с «Мистером </a:t>
            </a:r>
            <a:r>
              <a:rPr lang="ru-RU" sz="2800" dirty="0" smtClean="0"/>
              <a:t>"Нет"» А. Громыко.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/>
              <a:t> </a:t>
            </a:r>
            <a:r>
              <a:rPr lang="ru-RU" sz="2800" b="1" dirty="0" smtClean="0"/>
              <a:t>С.В. Кириенко </a:t>
            </a:r>
            <a:r>
              <a:rPr lang="ru-RU" sz="2800" dirty="0" smtClean="0"/>
              <a:t>– председатель Правительства РФ с </a:t>
            </a:r>
            <a:r>
              <a:rPr lang="ru-RU" sz="2800" dirty="0"/>
              <a:t>апреля по август 1998 </a:t>
            </a:r>
            <a:r>
              <a:rPr lang="ru-RU" sz="2800" dirty="0" smtClean="0"/>
              <a:t>г.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/>
              <a:t> </a:t>
            </a:r>
            <a:r>
              <a:rPr lang="ru-RU" sz="2800" b="1" dirty="0" smtClean="0"/>
              <a:t>Е.М. Примаков </a:t>
            </a:r>
            <a:r>
              <a:rPr lang="ru-RU" sz="2800" dirty="0" smtClean="0"/>
              <a:t>– председатель </a:t>
            </a:r>
            <a:r>
              <a:rPr lang="ru-RU" sz="2800" dirty="0"/>
              <a:t>Правительства РФ </a:t>
            </a:r>
            <a:r>
              <a:rPr lang="ru-RU" sz="2800" dirty="0" smtClean="0"/>
              <a:t>с </a:t>
            </a:r>
            <a:r>
              <a:rPr lang="ru-RU" sz="2800" dirty="0"/>
              <a:t>сентября 1998 </a:t>
            </a:r>
            <a:r>
              <a:rPr lang="ru-RU" sz="2800" dirty="0" smtClean="0"/>
              <a:t>г. </a:t>
            </a:r>
            <a:r>
              <a:rPr lang="ru-RU" sz="2800" dirty="0"/>
              <a:t>по апрель 1999 </a:t>
            </a:r>
            <a:r>
              <a:rPr lang="ru-RU" sz="2800" dirty="0" smtClean="0"/>
              <a:t>г.</a:t>
            </a:r>
            <a:endParaRPr lang="ru-RU" sz="2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 </a:t>
            </a:r>
            <a:r>
              <a:rPr lang="ru-RU" sz="2800" b="1" dirty="0" smtClean="0"/>
              <a:t>С.В. Степашин </a:t>
            </a:r>
            <a:r>
              <a:rPr lang="ru-RU" sz="2800" dirty="0" smtClean="0"/>
              <a:t>– председатель </a:t>
            </a:r>
            <a:r>
              <a:rPr lang="ru-RU" sz="2800" dirty="0"/>
              <a:t>Правительства РФ </a:t>
            </a:r>
            <a:r>
              <a:rPr lang="ru-RU" sz="2800" dirty="0" smtClean="0"/>
              <a:t>с </a:t>
            </a:r>
            <a:r>
              <a:rPr lang="ru-RU" sz="2800" dirty="0"/>
              <a:t>мая по август 1999 </a:t>
            </a:r>
            <a:r>
              <a:rPr lang="ru-RU" sz="2800" dirty="0" smtClean="0"/>
              <a:t>г.</a:t>
            </a:r>
            <a:endParaRPr lang="ru-RU" sz="2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 </a:t>
            </a:r>
            <a:r>
              <a:rPr lang="ru-RU" sz="2800" b="1" dirty="0" smtClean="0"/>
              <a:t>В.В. Путин </a:t>
            </a:r>
            <a:r>
              <a:rPr lang="ru-RU" sz="2800" dirty="0" smtClean="0"/>
              <a:t>– председатель </a:t>
            </a:r>
            <a:r>
              <a:rPr lang="ru-RU" sz="2800" dirty="0"/>
              <a:t>Правительства РФ </a:t>
            </a:r>
            <a:r>
              <a:rPr lang="ru-RU" sz="2800" dirty="0" smtClean="0"/>
              <a:t>с августа 1999 г. по май 2000 г.</a:t>
            </a:r>
          </a:p>
        </p:txBody>
      </p:sp>
    </p:spTree>
    <p:extLst>
      <p:ext uri="{BB962C8B-B14F-4D97-AF65-F5344CB8AC3E}">
        <p14:creationId xmlns:p14="http://schemas.microsoft.com/office/powerpoint/2010/main" val="18624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40" y="116632"/>
            <a:ext cx="8876456" cy="79208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Первая чеченская война. 1994-1996 гг.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888" y="1052736"/>
            <a:ext cx="8876456" cy="58631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2500" dirty="0" smtClean="0"/>
              <a:t>Боевые действия на </a:t>
            </a:r>
            <a:r>
              <a:rPr lang="ru-RU" sz="2500" dirty="0"/>
              <a:t>территории Чечни и приграничных регионов Северного Кавказа между войсками </a:t>
            </a:r>
            <a:r>
              <a:rPr lang="ru-RU" sz="2500" dirty="0" smtClean="0"/>
              <a:t>России и </a:t>
            </a:r>
            <a:r>
              <a:rPr lang="ru-RU" sz="2500" dirty="0"/>
              <a:t>непризнанной Чеченской Республикой Ичкерия с целью взятия под контроль территории </a:t>
            </a:r>
            <a:r>
              <a:rPr lang="ru-RU" sz="2500" dirty="0" smtClean="0"/>
              <a:t>Чечни. </a:t>
            </a:r>
            <a:r>
              <a:rPr lang="ru-RU" sz="2500" dirty="0"/>
              <a:t>Официально конфликт определялся как «меры по поддержанию конституционного порядка», военные действия назывались «первой чеченской </a:t>
            </a:r>
            <a:r>
              <a:rPr lang="ru-RU" sz="2500" dirty="0" smtClean="0"/>
              <a:t>войной».</a:t>
            </a:r>
          </a:p>
          <a:p>
            <a:pPr indent="457200" algn="just"/>
            <a:r>
              <a:rPr lang="ru-RU" sz="2500" dirty="0" smtClean="0"/>
              <a:t>Конфликт </a:t>
            </a:r>
            <a:r>
              <a:rPr lang="ru-RU" sz="2500" dirty="0"/>
              <a:t>и предшествующие ему события характеризовались большим количеством жертв среди населения, военных и правоохранительных органов, отмечались факты этнических чисток </a:t>
            </a:r>
            <a:r>
              <a:rPr lang="ru-RU" sz="2500" dirty="0" err="1"/>
              <a:t>нечеченского</a:t>
            </a:r>
            <a:r>
              <a:rPr lang="ru-RU" sz="2500" dirty="0"/>
              <a:t> населения в </a:t>
            </a:r>
            <a:r>
              <a:rPr lang="ru-RU" sz="2500" dirty="0" smtClean="0"/>
              <a:t>Чечне.</a:t>
            </a:r>
            <a:endParaRPr lang="ru-RU" sz="2500" dirty="0"/>
          </a:p>
          <a:p>
            <a:pPr algn="just"/>
            <a:r>
              <a:rPr lang="ru-RU" sz="2500" b="1" u="sng" dirty="0"/>
              <a:t>Итог</a:t>
            </a:r>
            <a:r>
              <a:rPr lang="ru-RU" sz="2500" dirty="0"/>
              <a:t>	</a:t>
            </a:r>
          </a:p>
          <a:p>
            <a:pPr algn="just"/>
            <a:r>
              <a:rPr lang="ru-RU" sz="2500" b="1" dirty="0"/>
              <a:t>Хасавюртовские соглашения</a:t>
            </a:r>
            <a:r>
              <a:rPr lang="ru-RU" sz="2500" dirty="0"/>
              <a:t>, вывод федеральных войск из </a:t>
            </a:r>
            <a:r>
              <a:rPr lang="ru-RU" sz="2500" dirty="0" smtClean="0"/>
              <a:t>Чечни.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34501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04448" cy="792088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Выборы президента РФ. 1996 г.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80728"/>
            <a:ext cx="4206603" cy="5877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495" r="11251"/>
          <a:stretch/>
        </p:blipFill>
        <p:spPr>
          <a:xfrm>
            <a:off x="0" y="980727"/>
            <a:ext cx="8316416" cy="58952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305" y="980726"/>
            <a:ext cx="8517789" cy="5895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528" b="1567"/>
          <a:stretch/>
        </p:blipFill>
        <p:spPr>
          <a:xfrm>
            <a:off x="827584" y="10972"/>
            <a:ext cx="5912640" cy="68650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95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04448" cy="792088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Выборы президента РФ. 1996 г.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8804448" cy="56938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 Выборы </a:t>
            </a:r>
            <a:r>
              <a:rPr lang="ru-RU" sz="2800" dirty="0"/>
              <a:t>президента России были назначены на </a:t>
            </a:r>
            <a:r>
              <a:rPr lang="ru-RU" sz="2800" b="1" dirty="0"/>
              <a:t>16 июня </a:t>
            </a:r>
            <a:r>
              <a:rPr lang="ru-RU" sz="2800" b="1" dirty="0" smtClean="0"/>
              <a:t>1996 г.</a:t>
            </a:r>
            <a:r>
              <a:rPr lang="ru-RU" sz="2800" dirty="0" smtClean="0"/>
              <a:t> </a:t>
            </a:r>
            <a:r>
              <a:rPr lang="ru-RU" sz="2800" dirty="0"/>
              <a:t>в соответствии с переходными положениями Конституции России и в связи с истечением срока полномочий </a:t>
            </a:r>
            <a:r>
              <a:rPr lang="ru-RU" sz="2800" dirty="0" smtClean="0"/>
              <a:t>Б.Н. Ельцина.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 Единственные </a:t>
            </a:r>
            <a:r>
              <a:rPr lang="ru-RU" sz="2800" dirty="0"/>
              <a:t>в истории России президентские выборы, где для определения победителя потребовалось </a:t>
            </a:r>
            <a:r>
              <a:rPr lang="ru-RU" sz="2800" b="1" dirty="0"/>
              <a:t>два тура. </a:t>
            </a:r>
            <a:endParaRPr lang="ru-RU" sz="2800" b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 Основными </a:t>
            </a:r>
            <a:r>
              <a:rPr lang="ru-RU" sz="2800" dirty="0"/>
              <a:t>конкурентами считались действующий Президент </a:t>
            </a:r>
            <a:r>
              <a:rPr lang="ru-RU" sz="2800" dirty="0" smtClean="0"/>
              <a:t>РФ </a:t>
            </a:r>
            <a:r>
              <a:rPr lang="ru-RU" sz="2800" b="1" dirty="0" smtClean="0"/>
              <a:t>Б.Н</a:t>
            </a:r>
            <a:r>
              <a:rPr lang="ru-RU" sz="2800" b="1" dirty="0"/>
              <a:t>. Ельцин </a:t>
            </a:r>
            <a:r>
              <a:rPr lang="ru-RU" sz="2800" dirty="0"/>
              <a:t>и </a:t>
            </a:r>
            <a:r>
              <a:rPr lang="ru-RU" sz="2800" dirty="0" smtClean="0"/>
              <a:t>лидер КПРФ </a:t>
            </a:r>
            <a:r>
              <a:rPr lang="ru-RU" sz="2800" b="1" dirty="0" smtClean="0"/>
              <a:t>Г.А. Зюганов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 По </a:t>
            </a:r>
            <a:r>
              <a:rPr lang="ru-RU" sz="2800" dirty="0"/>
              <a:t>результатам второго тура </a:t>
            </a:r>
            <a:r>
              <a:rPr lang="ru-RU" sz="2800" dirty="0" smtClean="0"/>
              <a:t>Б.Н. Ельцин </a:t>
            </a:r>
            <a:r>
              <a:rPr lang="ru-RU" sz="2800" dirty="0"/>
              <a:t>набрал более 50 процентов голосов избирателей и был переизбран на второй срок.</a:t>
            </a:r>
          </a:p>
        </p:txBody>
      </p:sp>
    </p:spTree>
    <p:extLst>
      <p:ext uri="{BB962C8B-B14F-4D97-AF65-F5344CB8AC3E}">
        <p14:creationId xmlns:p14="http://schemas.microsoft.com/office/powerpoint/2010/main" val="51993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0367"/>
          <a:stretch/>
        </p:blipFill>
        <p:spPr>
          <a:xfrm>
            <a:off x="1187624" y="116633"/>
            <a:ext cx="6768752" cy="66247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2017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4325" r="5900"/>
          <a:stretch/>
        </p:blipFill>
        <p:spPr>
          <a:xfrm>
            <a:off x="107504" y="1412776"/>
            <a:ext cx="8928992" cy="4104456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04448" cy="792088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Выборы президента РФ. 1996 г.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04448" cy="792088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Взгляд в будущее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712" t="1178" r="1001" b="18866"/>
          <a:stretch/>
        </p:blipFill>
        <p:spPr>
          <a:xfrm>
            <a:off x="9735" y="1124744"/>
            <a:ext cx="9144001" cy="51845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90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780928"/>
            <a:ext cx="8928992" cy="244827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Президентство Б.Н. Ельцина: 1991-1999 гг.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936104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Второй срок. 1996-1999 гг.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184" y="1196752"/>
            <a:ext cx="8856984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 На </a:t>
            </a:r>
            <a:r>
              <a:rPr lang="ru-RU" sz="3200" dirty="0"/>
              <a:t>высшие государственные должности были назначены лица, возглавлявшие и финансировавшие предвыборную кампанию Ельцина: </a:t>
            </a:r>
          </a:p>
          <a:p>
            <a:pPr algn="just"/>
            <a:endParaRPr lang="ru-RU" sz="32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 smtClean="0"/>
              <a:t> </a:t>
            </a:r>
            <a:r>
              <a:rPr lang="ru-RU" sz="3200" b="1" dirty="0" smtClean="0"/>
              <a:t>Анатолий </a:t>
            </a:r>
            <a:r>
              <a:rPr lang="ru-RU" sz="3200" b="1" dirty="0"/>
              <a:t>Чубайс </a:t>
            </a:r>
            <a:r>
              <a:rPr lang="ru-RU" sz="3200" dirty="0"/>
              <a:t>стал руководителем администрации президента </a:t>
            </a:r>
            <a:r>
              <a:rPr lang="ru-RU" sz="3200" dirty="0" smtClean="0"/>
              <a:t>РФ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 smtClean="0"/>
              <a:t> </a:t>
            </a:r>
            <a:r>
              <a:rPr lang="ru-RU" sz="3200" b="1" dirty="0" smtClean="0"/>
              <a:t>Владимир Потанин </a:t>
            </a:r>
            <a:r>
              <a:rPr lang="ru-RU" sz="3200" dirty="0" smtClean="0"/>
              <a:t>– первым </a:t>
            </a:r>
            <a:r>
              <a:rPr lang="ru-RU" sz="3200" dirty="0"/>
              <a:t>заместителем председателя правительства </a:t>
            </a:r>
            <a:r>
              <a:rPr lang="ru-RU" sz="3200" dirty="0" smtClean="0"/>
              <a:t>РФ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 smtClean="0"/>
              <a:t> </a:t>
            </a:r>
            <a:r>
              <a:rPr lang="ru-RU" sz="3200" b="1" dirty="0" smtClean="0"/>
              <a:t>Борис Березовский </a:t>
            </a:r>
            <a:r>
              <a:rPr lang="ru-RU" sz="3200" dirty="0" smtClean="0"/>
              <a:t>– заместителем </a:t>
            </a:r>
            <a:r>
              <a:rPr lang="ru-RU" sz="3200" dirty="0"/>
              <a:t>секретаря Совбеза РФ</a:t>
            </a:r>
          </a:p>
        </p:txBody>
      </p:sp>
    </p:spTree>
    <p:extLst>
      <p:ext uri="{BB962C8B-B14F-4D97-AF65-F5344CB8AC3E}">
        <p14:creationId xmlns:p14="http://schemas.microsoft.com/office/powerpoint/2010/main" val="3203926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936104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Второй срок. 1996-1999 гг.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4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3200" b="1" dirty="0" smtClean="0"/>
              <a:t> Хасавюртовские соглашения </a:t>
            </a:r>
            <a:r>
              <a:rPr lang="ru-RU" sz="3200" dirty="0" smtClean="0"/>
              <a:t>– совместное </a:t>
            </a:r>
            <a:r>
              <a:rPr lang="ru-RU" sz="3200" dirty="0"/>
              <a:t>заявление от </a:t>
            </a:r>
            <a:r>
              <a:rPr lang="ru-RU" sz="3200" b="1" dirty="0"/>
              <a:t>31 августа 1996 </a:t>
            </a:r>
            <a:r>
              <a:rPr lang="ru-RU" sz="3200" b="1" dirty="0" smtClean="0"/>
              <a:t>г. </a:t>
            </a:r>
            <a:r>
              <a:rPr lang="ru-RU" sz="3200" dirty="0" smtClean="0"/>
              <a:t>представителей </a:t>
            </a:r>
            <a:r>
              <a:rPr lang="ru-RU" sz="3200" dirty="0"/>
              <a:t>Российской Федерации и Республики Ичкерии о разработке «Принципов определения основ взаимоотношений между Российской Федерацией и Чеченской Республикой</a:t>
            </a:r>
            <a:r>
              <a:rPr lang="ru-RU" sz="3200" dirty="0" smtClean="0"/>
              <a:t>», </a:t>
            </a:r>
            <a:r>
              <a:rPr lang="ru-RU" sz="3200" dirty="0"/>
              <a:t>положившее конец Первой чеченской войне</a:t>
            </a:r>
            <a:r>
              <a:rPr lang="ru-RU" sz="3200" dirty="0" smtClean="0"/>
              <a:t>.</a:t>
            </a:r>
          </a:p>
          <a:p>
            <a:pPr algn="just"/>
            <a:endParaRPr lang="ru-RU" sz="32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3200" dirty="0" smtClean="0"/>
              <a:t> Экономический </a:t>
            </a:r>
            <a:r>
              <a:rPr lang="ru-RU" sz="3200" dirty="0"/>
              <a:t>кризис </a:t>
            </a:r>
            <a:r>
              <a:rPr lang="ru-RU" sz="3200" b="1" dirty="0"/>
              <a:t>1998 </a:t>
            </a:r>
            <a:r>
              <a:rPr lang="ru-RU" sz="3200" b="1" dirty="0" smtClean="0"/>
              <a:t>г. </a:t>
            </a:r>
            <a:r>
              <a:rPr lang="ru-RU" sz="3200" dirty="0"/>
              <a:t>в </a:t>
            </a:r>
            <a:r>
              <a:rPr lang="ru-RU" sz="3200" dirty="0" smtClean="0"/>
              <a:t>России. Технический дефолт и обесценивание рубля.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1993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92088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Экономический кризис. 1998 год.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8856984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Экономический кризис 1998 года в России был одним из самых тяжёлых экономических кризисов в истории России</a:t>
            </a:r>
            <a:r>
              <a:rPr lang="ru-RU" sz="2600" dirty="0" smtClean="0"/>
              <a:t>. </a:t>
            </a:r>
          </a:p>
          <a:p>
            <a:pPr algn="just"/>
            <a:r>
              <a:rPr lang="ru-RU" sz="2600" dirty="0" smtClean="0"/>
              <a:t>Основными </a:t>
            </a:r>
            <a:r>
              <a:rPr lang="ru-RU" sz="2600" dirty="0"/>
              <a:t>причинами экономического кризиса были: </a:t>
            </a:r>
            <a:endParaRPr lang="ru-RU" sz="2600" dirty="0" smtClean="0"/>
          </a:p>
          <a:p>
            <a:pPr marL="342900" indent="-342900" algn="just">
              <a:buFont typeface="Wingdings" charset="2"/>
              <a:buChar char="q"/>
            </a:pPr>
            <a:r>
              <a:rPr lang="ru-RU" sz="2600" dirty="0" smtClean="0"/>
              <a:t>огромный </a:t>
            </a:r>
            <a:r>
              <a:rPr lang="ru-RU" sz="2600" dirty="0"/>
              <a:t>государственный долг России, </a:t>
            </a:r>
            <a:endParaRPr lang="ru-RU" sz="2600" dirty="0" smtClean="0"/>
          </a:p>
          <a:p>
            <a:pPr marL="342900" indent="-342900" algn="just">
              <a:buFont typeface="Wingdings" charset="2"/>
              <a:buChar char="q"/>
            </a:pPr>
            <a:r>
              <a:rPr lang="ru-RU" sz="2600" dirty="0" smtClean="0"/>
              <a:t>кризис </a:t>
            </a:r>
            <a:r>
              <a:rPr lang="ru-RU" sz="2600" dirty="0"/>
              <a:t>ликвидности, </a:t>
            </a:r>
            <a:endParaRPr lang="ru-RU" sz="2600" dirty="0" smtClean="0"/>
          </a:p>
          <a:p>
            <a:pPr marL="342900" indent="-342900" algn="just">
              <a:buFont typeface="Wingdings" charset="2"/>
              <a:buChar char="q"/>
            </a:pPr>
            <a:r>
              <a:rPr lang="ru-RU" sz="2600" dirty="0" smtClean="0"/>
              <a:t>низкие </a:t>
            </a:r>
            <a:r>
              <a:rPr lang="ru-RU" sz="2600" dirty="0"/>
              <a:t>мировые цены на сырьё, составлявшее основу экспорта России, строительство финансовой пирамиды ГКО (государственные краткосрочные облигации), </a:t>
            </a:r>
            <a:r>
              <a:rPr lang="ru-RU" sz="2600" dirty="0" smtClean="0"/>
              <a:t>рухнувшей </a:t>
            </a:r>
            <a:r>
              <a:rPr lang="ru-RU" sz="2600" dirty="0"/>
              <a:t>на определённом этапе своего </a:t>
            </a:r>
            <a:r>
              <a:rPr lang="ru-RU" sz="2600" dirty="0" smtClean="0"/>
              <a:t>развития. </a:t>
            </a:r>
          </a:p>
          <a:p>
            <a:pPr algn="just"/>
            <a:r>
              <a:rPr lang="ru-RU" sz="2600" dirty="0" smtClean="0"/>
              <a:t>Внешним </a:t>
            </a:r>
            <a:r>
              <a:rPr lang="ru-RU" sz="2600" dirty="0"/>
              <a:t>проявлением экономического кризиса стал технический дефолт, объявленный Правительством РФ </a:t>
            </a:r>
            <a:r>
              <a:rPr lang="ru-RU" sz="2600" b="1" dirty="0"/>
              <a:t>17 августа 1998 года</a:t>
            </a:r>
          </a:p>
        </p:txBody>
      </p:sp>
    </p:spTree>
    <p:extLst>
      <p:ext uri="{BB962C8B-B14F-4D97-AF65-F5344CB8AC3E}">
        <p14:creationId xmlns:p14="http://schemas.microsoft.com/office/powerpoint/2010/main" val="16028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7076256" cy="79208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Государственная Дума РФ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052736"/>
            <a:ext cx="89289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Государственная дума </a:t>
            </a:r>
            <a:r>
              <a:rPr lang="ru-RU" sz="2400" b="1" dirty="0"/>
              <a:t>Российской </a:t>
            </a:r>
            <a:r>
              <a:rPr lang="ru-RU" sz="2400" b="1" dirty="0" smtClean="0"/>
              <a:t>Федерации </a:t>
            </a:r>
            <a:r>
              <a:rPr lang="ru-RU" sz="2400" dirty="0" smtClean="0"/>
              <a:t>– нижняя </a:t>
            </a:r>
            <a:r>
              <a:rPr lang="ru-RU" sz="2400" dirty="0"/>
              <a:t>палата Федерального собрания, высший законодательный орган власти в </a:t>
            </a:r>
            <a:r>
              <a:rPr lang="ru-RU" sz="2400" dirty="0" smtClean="0"/>
              <a:t>РФ наряду </a:t>
            </a:r>
            <a:r>
              <a:rPr lang="ru-RU" sz="2400" dirty="0"/>
              <a:t>с Советом Федерации, правовой статус которой определён в пятой главе Конституции </a:t>
            </a:r>
            <a:r>
              <a:rPr lang="ru-RU" sz="2400" dirty="0" smtClean="0"/>
              <a:t>РФ.</a:t>
            </a:r>
          </a:p>
          <a:p>
            <a:pPr algn="just"/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/>
              <a:t>Государственная дума состоит из 450 </a:t>
            </a:r>
            <a:r>
              <a:rPr lang="ru-RU" sz="2400" dirty="0" smtClean="0"/>
              <a:t>депутатов.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Депутатом </a:t>
            </a:r>
            <a:r>
              <a:rPr lang="ru-RU" sz="2400" dirty="0"/>
              <a:t>Государственной думы может быть избран гражданин Российской Федерации, достигший 21 года и имеющий право участвовать в </a:t>
            </a:r>
            <a:r>
              <a:rPr lang="ru-RU" sz="2400" dirty="0" smtClean="0"/>
              <a:t>выборах.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/>
              <a:t>Выборы в Государственную думу проводились в 1993, 1995, 1999, 2003, 2007 и 2011 годах</a:t>
            </a:r>
            <a:r>
              <a:rPr lang="ru-RU" sz="24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Срок полномочий: 5 лет.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Председатель: С.Е. Нарышкин.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743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572200" cy="79208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Политические партии РФ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80728"/>
            <a:ext cx="8928992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400" b="1" dirty="0" smtClean="0"/>
              <a:t> ЛДПР (Либерально-демократическая партия России). </a:t>
            </a:r>
            <a:r>
              <a:rPr lang="ru-RU" sz="2400" dirty="0" smtClean="0"/>
              <a:t>Создана в 1992 г. Лидер: В.Ф. Жириновский.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b="1" dirty="0" smtClean="0"/>
              <a:t> КПРФ (Коммунистическая партия Российской Федерации). </a:t>
            </a:r>
            <a:r>
              <a:rPr lang="ru-RU" sz="2400" dirty="0" smtClean="0"/>
              <a:t>Создана в 1993 г. Лидер: Г.А. Зюганов.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b="1" dirty="0" smtClean="0"/>
              <a:t> «Справедливая Россия</a:t>
            </a:r>
            <a:r>
              <a:rPr lang="ru-RU" sz="2400" b="1" dirty="0"/>
              <a:t>» (СР, </a:t>
            </a:r>
            <a:r>
              <a:rPr lang="ru-RU" sz="2400" b="1" dirty="0" smtClean="0"/>
              <a:t>эсеры)</a:t>
            </a:r>
            <a:r>
              <a:rPr lang="ru-RU" sz="2400" dirty="0" smtClean="0"/>
              <a:t>. Создана в 2006 г. в </a:t>
            </a:r>
            <a:r>
              <a:rPr lang="ru-RU" sz="2400" dirty="0"/>
              <a:t>результате объединения партии «Родина», </a:t>
            </a:r>
            <a:r>
              <a:rPr lang="ru-RU" sz="2400" dirty="0" smtClean="0"/>
              <a:t>«Российской </a:t>
            </a:r>
            <a:r>
              <a:rPr lang="ru-RU" sz="2400" dirty="0"/>
              <a:t>партии </a:t>
            </a:r>
            <a:r>
              <a:rPr lang="ru-RU" sz="2400" dirty="0" smtClean="0"/>
              <a:t>Жизни» </a:t>
            </a:r>
            <a:r>
              <a:rPr lang="ru-RU" sz="2400" dirty="0"/>
              <a:t>и </a:t>
            </a:r>
            <a:r>
              <a:rPr lang="ru-RU" sz="2400" dirty="0" smtClean="0"/>
              <a:t>«Российской </a:t>
            </a:r>
            <a:r>
              <a:rPr lang="ru-RU" sz="2400" dirty="0"/>
              <a:t>партии </a:t>
            </a:r>
            <a:r>
              <a:rPr lang="ru-RU" sz="2400" dirty="0" smtClean="0"/>
              <a:t>пенсионеров». Лидер: С.М. Миронов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b="1" dirty="0" smtClean="0"/>
              <a:t> Всероссийская политическая партия </a:t>
            </a:r>
            <a:r>
              <a:rPr lang="ru-RU" sz="2400" b="1" dirty="0"/>
              <a:t>«</a:t>
            </a:r>
            <a:r>
              <a:rPr lang="ru-RU" sz="2400" b="1" dirty="0" smtClean="0"/>
              <a:t>Единая Россия»</a:t>
            </a:r>
            <a:r>
              <a:rPr lang="ru-RU" sz="2400" dirty="0" smtClean="0"/>
              <a:t> – правящая </a:t>
            </a:r>
            <a:r>
              <a:rPr lang="ru-RU" sz="2400" dirty="0"/>
              <a:t>российская политическая </a:t>
            </a:r>
            <a:r>
              <a:rPr lang="ru-RU" sz="2400" dirty="0" smtClean="0"/>
              <a:t>партия. Образована в 2001 г. в результате объединения </a:t>
            </a:r>
            <a:r>
              <a:rPr lang="ru-RU" sz="2400" dirty="0"/>
              <a:t>политических движений «Единство» и «</a:t>
            </a:r>
            <a:r>
              <a:rPr lang="ru-RU" sz="2400" dirty="0" smtClean="0"/>
              <a:t>Отечество – Вся </a:t>
            </a:r>
            <a:r>
              <a:rPr lang="ru-RU" sz="2400" dirty="0"/>
              <a:t>Россия». По итогам выборов 2003 </a:t>
            </a:r>
            <a:r>
              <a:rPr lang="ru-RU" sz="2400" dirty="0" smtClean="0"/>
              <a:t>г. </a:t>
            </a:r>
            <a:r>
              <a:rPr lang="ru-RU" sz="2400" dirty="0"/>
              <a:t>«Единая Россия» сформировала в Государственной думе парламентское большинство, в 2007 </a:t>
            </a:r>
            <a:r>
              <a:rPr lang="ru-RU" sz="2400" dirty="0" smtClean="0"/>
              <a:t>г. – конституционное </a:t>
            </a:r>
            <a:r>
              <a:rPr lang="ru-RU" sz="2400" dirty="0"/>
              <a:t>большинство</a:t>
            </a:r>
            <a:r>
              <a:rPr lang="ru-RU" sz="2400" dirty="0" smtClean="0"/>
              <a:t>. Лидер: Д.А. Медведев.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392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780928"/>
            <a:ext cx="8928992" cy="244827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Президентство В.В. Путина: 2000-2008 гг.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116632"/>
            <a:ext cx="2971800" cy="86409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В.В. Путин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13008"/>
            <a:ext cx="8928992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Первым указом</a:t>
            </a:r>
            <a:r>
              <a:rPr lang="ru-RU" sz="2400" dirty="0"/>
              <a:t>, подписанным </a:t>
            </a:r>
            <a:r>
              <a:rPr lang="ru-RU" sz="2400" dirty="0" smtClean="0"/>
              <a:t>В.В. Путиным </a:t>
            </a:r>
            <a:r>
              <a:rPr lang="ru-RU" sz="2400" dirty="0"/>
              <a:t>на посту </a:t>
            </a:r>
            <a:r>
              <a:rPr lang="ru-RU" sz="2400" dirty="0" err="1" smtClean="0"/>
              <a:t>и.о</a:t>
            </a:r>
            <a:r>
              <a:rPr lang="ru-RU" sz="2400" dirty="0" smtClean="0"/>
              <a:t>. Президента </a:t>
            </a:r>
            <a:r>
              <a:rPr lang="ru-RU" sz="2400" dirty="0"/>
              <a:t>РФ, стал указ о предоставлении бывшему президенту </a:t>
            </a:r>
            <a:r>
              <a:rPr lang="ru-RU" sz="2400" dirty="0" smtClean="0"/>
              <a:t>(Б.Н. Ельцину</a:t>
            </a:r>
            <a:r>
              <a:rPr lang="ru-RU" sz="2400" dirty="0"/>
              <a:t>) гарантий </a:t>
            </a:r>
            <a:r>
              <a:rPr lang="ru-RU" sz="2400" dirty="0" smtClean="0"/>
              <a:t>неприкосновенности.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 smtClean="0"/>
              <a:t>Вторая чеченская война </a:t>
            </a:r>
            <a:r>
              <a:rPr lang="ru-RU" sz="2400" dirty="0" smtClean="0"/>
              <a:t>(контртеррористическая операция </a:t>
            </a:r>
            <a:r>
              <a:rPr lang="ru-RU" sz="2400" dirty="0"/>
              <a:t>на Северном Кавказе (</a:t>
            </a:r>
            <a:r>
              <a:rPr lang="ru-RU" sz="2400" dirty="0" smtClean="0"/>
              <a:t>КТО)). Началась в </a:t>
            </a:r>
            <a:r>
              <a:rPr lang="ru-RU" sz="2400" b="1" dirty="0"/>
              <a:t>1999 </a:t>
            </a:r>
            <a:r>
              <a:rPr lang="ru-RU" sz="2400" b="1" dirty="0" smtClean="0"/>
              <a:t>г.</a:t>
            </a:r>
            <a:r>
              <a:rPr lang="ru-RU" sz="2400" dirty="0" smtClean="0"/>
              <a:t> (дата </a:t>
            </a:r>
            <a:r>
              <a:rPr lang="ru-RU" sz="2400" dirty="0"/>
              <a:t>ввода </a:t>
            </a:r>
            <a:r>
              <a:rPr lang="ru-RU" sz="2400" dirty="0" smtClean="0"/>
              <a:t>ВС РФ </a:t>
            </a:r>
            <a:r>
              <a:rPr lang="ru-RU" sz="2400" dirty="0"/>
              <a:t>в Чечню). </a:t>
            </a:r>
            <a:endParaRPr lang="ru-RU" sz="2400" dirty="0" smtClean="0"/>
          </a:p>
          <a:p>
            <a:pPr algn="just"/>
            <a:r>
              <a:rPr lang="ru-RU" sz="2400" dirty="0" smtClean="0"/>
              <a:t>С </a:t>
            </a:r>
            <a:r>
              <a:rPr lang="ru-RU" sz="2400" b="1" dirty="0" smtClean="0"/>
              <a:t>2009 г</a:t>
            </a:r>
            <a:r>
              <a:rPr lang="ru-RU" sz="2400" dirty="0" smtClean="0"/>
              <a:t>. </a:t>
            </a:r>
            <a:r>
              <a:rPr lang="ru-RU" sz="2400" dirty="0"/>
              <a:t>режим КТО </a:t>
            </a:r>
            <a:r>
              <a:rPr lang="ru-RU" sz="2400" dirty="0" smtClean="0"/>
              <a:t>отменён.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/>
              <a:t>Монетизация льгот </a:t>
            </a:r>
            <a:r>
              <a:rPr lang="ru-RU" sz="2400" dirty="0"/>
              <a:t>(также отмена </a:t>
            </a:r>
            <a:r>
              <a:rPr lang="ru-RU" sz="2400" dirty="0" smtClean="0"/>
              <a:t>льгот) – замена </a:t>
            </a:r>
            <a:r>
              <a:rPr lang="ru-RU" sz="2400" dirty="0"/>
              <a:t>натуральных льгот денежными компенсациями, проведённая правительством России в </a:t>
            </a:r>
            <a:r>
              <a:rPr lang="ru-RU" sz="2400" b="1" dirty="0"/>
              <a:t>2005 г.</a:t>
            </a:r>
            <a:r>
              <a:rPr lang="ru-RU" sz="2400" dirty="0"/>
              <a:t> </a:t>
            </a:r>
            <a:r>
              <a:rPr lang="ru-RU" sz="2400" dirty="0" smtClean="0"/>
              <a:t>Данная </a:t>
            </a:r>
            <a:r>
              <a:rPr lang="ru-RU" sz="2400" dirty="0"/>
              <a:t>реформа обычно ассоциируется с именами министра здравоохранения и </a:t>
            </a:r>
            <a:r>
              <a:rPr lang="ru-RU" sz="2400" dirty="0" err="1"/>
              <a:t>соцразвития</a:t>
            </a:r>
            <a:r>
              <a:rPr lang="ru-RU" sz="2400" dirty="0"/>
              <a:t> </a:t>
            </a:r>
            <a:r>
              <a:rPr lang="ru-RU" sz="2400" dirty="0" smtClean="0"/>
              <a:t>М.Ю</a:t>
            </a:r>
            <a:r>
              <a:rPr lang="ru-RU" sz="2400" dirty="0"/>
              <a:t>. </a:t>
            </a:r>
            <a:r>
              <a:rPr lang="ru-RU" sz="2400" dirty="0" err="1"/>
              <a:t>Зурабова</a:t>
            </a:r>
            <a:r>
              <a:rPr lang="ru-RU" sz="2400" dirty="0"/>
              <a:t> и заместителя председателя правительства России </a:t>
            </a:r>
            <a:r>
              <a:rPr lang="ru-RU" sz="2400" dirty="0" smtClean="0"/>
              <a:t>А.Д</a:t>
            </a:r>
            <a:r>
              <a:rPr lang="ru-RU" sz="2400" dirty="0"/>
              <a:t>. Жукова.</a:t>
            </a:r>
          </a:p>
        </p:txBody>
      </p:sp>
    </p:spTree>
    <p:extLst>
      <p:ext uri="{BB962C8B-B14F-4D97-AF65-F5344CB8AC3E}">
        <p14:creationId xmlns:p14="http://schemas.microsoft.com/office/powerpoint/2010/main" val="233394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116632"/>
            <a:ext cx="2971800" cy="86409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В.В. Путин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70011"/>
            <a:ext cx="8856984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Стабилизационный фонд (СФ</a:t>
            </a:r>
            <a:r>
              <a:rPr lang="ru-RU" sz="2400" b="1" dirty="0" smtClean="0"/>
              <a:t>) </a:t>
            </a:r>
            <a:r>
              <a:rPr lang="ru-RU" sz="2400" dirty="0" smtClean="0"/>
              <a:t>– специальный </a:t>
            </a:r>
            <a:r>
              <a:rPr lang="ru-RU" sz="2400" dirty="0"/>
              <a:t>государственный фонд </a:t>
            </a:r>
            <a:r>
              <a:rPr lang="ru-RU" sz="2400" dirty="0" smtClean="0"/>
              <a:t>РФ, </a:t>
            </a:r>
            <a:r>
              <a:rPr lang="ru-RU" sz="2400" dirty="0"/>
              <a:t>создаваемый и используемый в целях стабилизации экономики.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Стабилизационный фонд выполняет следующие функции</a:t>
            </a:r>
            <a:r>
              <a:rPr lang="ru-RU" sz="2400" dirty="0" smtClean="0"/>
              <a:t>:</a:t>
            </a:r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/>
              <a:t>является встроенным </a:t>
            </a:r>
            <a:r>
              <a:rPr lang="ru-RU" sz="2400" i="1" dirty="0" smtClean="0"/>
              <a:t>стабилизатором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 smtClean="0"/>
              <a:t>обеспечивает </a:t>
            </a:r>
            <a:r>
              <a:rPr lang="ru-RU" sz="2400" i="1" dirty="0"/>
              <a:t>дополнительную устойчивость государственным </a:t>
            </a:r>
            <a:r>
              <a:rPr lang="ru-RU" sz="2400" i="1" dirty="0" smtClean="0"/>
              <a:t>финансам</a:t>
            </a:r>
            <a:endParaRPr lang="ru-RU" sz="2400" i="1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/>
              <a:t>может служить источником финансирования инвестиционных </a:t>
            </a:r>
            <a:r>
              <a:rPr lang="ru-RU" sz="2400" i="1" dirty="0" smtClean="0"/>
              <a:t>программ</a:t>
            </a:r>
            <a:endParaRPr lang="ru-RU" sz="2400" i="1" dirty="0"/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Стабилизационный фонд РФ </a:t>
            </a:r>
            <a:r>
              <a:rPr lang="ru-RU" sz="2400" dirty="0" smtClean="0"/>
              <a:t>создан в </a:t>
            </a:r>
            <a:r>
              <a:rPr lang="ru-RU" sz="2400" b="1" dirty="0" smtClean="0"/>
              <a:t>2004 г. </a:t>
            </a:r>
          </a:p>
          <a:p>
            <a:pPr algn="just"/>
            <a:r>
              <a:rPr lang="ru-RU" sz="2400" dirty="0" smtClean="0"/>
              <a:t>С 2008 г. </a:t>
            </a:r>
            <a:r>
              <a:rPr lang="ru-RU" sz="2400" dirty="0"/>
              <a:t>стабилизационный фонд был разделён на две части: Резервный </a:t>
            </a:r>
            <a:r>
              <a:rPr lang="ru-RU" sz="2400" dirty="0" smtClean="0"/>
              <a:t>фонд и </a:t>
            </a:r>
            <a:r>
              <a:rPr lang="ru-RU" sz="2400" dirty="0"/>
              <a:t>Фонд национального </a:t>
            </a:r>
            <a:r>
              <a:rPr lang="ru-RU" sz="2400" dirty="0" smtClean="0"/>
              <a:t>благосостояния.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072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116632"/>
            <a:ext cx="2971800" cy="86409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В.В. Путин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986" y="1096524"/>
            <a:ext cx="887551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2000 год </a:t>
            </a:r>
            <a:r>
              <a:rPr lang="ru-RU" sz="2400" dirty="0" smtClean="0"/>
              <a:t>– гибель АПЛ «Курск». Затонула </a:t>
            </a:r>
            <a:r>
              <a:rPr lang="ru-RU" sz="2400" dirty="0"/>
              <a:t>в Баренцевом море, в 175 </a:t>
            </a:r>
            <a:r>
              <a:rPr lang="ru-RU" sz="2400" dirty="0" smtClean="0"/>
              <a:t>км. </a:t>
            </a:r>
            <a:r>
              <a:rPr lang="ru-RU" sz="2400" dirty="0"/>
              <a:t>от </a:t>
            </a:r>
            <a:r>
              <a:rPr lang="ru-RU" sz="2400" dirty="0" smtClean="0"/>
              <a:t>Североморска. </a:t>
            </a:r>
            <a:r>
              <a:rPr lang="ru-RU" sz="2400" dirty="0"/>
              <a:t>Все 118 членов экипажа, находившиеся на борту, погибли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/>
              <a:t>Террористический акт на </a:t>
            </a:r>
            <a:r>
              <a:rPr lang="ru-RU" sz="2400" b="1" dirty="0" smtClean="0"/>
              <a:t>Дубровке</a:t>
            </a:r>
            <a:r>
              <a:rPr lang="ru-RU" sz="2400" b="1" dirty="0"/>
              <a:t>, также упоминаемый как «</a:t>
            </a:r>
            <a:r>
              <a:rPr lang="ru-RU" sz="2400" b="1" dirty="0" smtClean="0"/>
              <a:t>Норд-Ост» – </a:t>
            </a:r>
            <a:r>
              <a:rPr lang="ru-RU" sz="2400" dirty="0" smtClean="0"/>
              <a:t>теракт </a:t>
            </a:r>
            <a:r>
              <a:rPr lang="ru-RU" sz="2400" dirty="0"/>
              <a:t>на Дубровке в Москве, длившийся с </a:t>
            </a:r>
            <a:r>
              <a:rPr lang="ru-RU" sz="2400" b="1" dirty="0"/>
              <a:t>23 по 26 октября 2002 </a:t>
            </a:r>
            <a:r>
              <a:rPr lang="ru-RU" sz="2400" b="1" dirty="0" smtClean="0"/>
              <a:t>г., </a:t>
            </a:r>
            <a:r>
              <a:rPr lang="ru-RU" sz="2400" dirty="0"/>
              <a:t>в ходе которого группа вооружённых боевиков </a:t>
            </a:r>
            <a:r>
              <a:rPr lang="ru-RU" sz="2400" dirty="0" smtClean="0"/>
              <a:t>захватила </a:t>
            </a:r>
            <a:r>
              <a:rPr lang="ru-RU" sz="2400" dirty="0"/>
              <a:t>и удерживала заложников из числа зрителей мюзикла «Норд-Ост</a:t>
            </a:r>
            <a:r>
              <a:rPr lang="ru-RU" sz="2400" dirty="0" smtClean="0"/>
              <a:t>».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/>
              <a:t>Террористический акт в </a:t>
            </a:r>
            <a:r>
              <a:rPr lang="ru-RU" sz="2400" b="1" dirty="0" smtClean="0"/>
              <a:t>Беслане </a:t>
            </a:r>
            <a:r>
              <a:rPr lang="ru-RU" sz="2400" dirty="0" smtClean="0"/>
              <a:t>– захват </a:t>
            </a:r>
            <a:r>
              <a:rPr lang="ru-RU" sz="2400" dirty="0"/>
              <a:t>заложников в школе № 1 города Беслана (Северная Осетия), совершённый террористами утром </a:t>
            </a:r>
            <a:r>
              <a:rPr lang="ru-RU" sz="2400" b="1" dirty="0"/>
              <a:t>1 сентября 2004 </a:t>
            </a:r>
            <a:r>
              <a:rPr lang="ru-RU" sz="2400" b="1" dirty="0" smtClean="0"/>
              <a:t>г. </a:t>
            </a:r>
            <a:r>
              <a:rPr lang="ru-RU" sz="2400" dirty="0" smtClean="0"/>
              <a:t>В </a:t>
            </a:r>
            <a:r>
              <a:rPr lang="ru-RU" sz="2400" dirty="0"/>
              <a:t>течение двух с половиной дней террористы удерживали в заминированном здании 1128 </a:t>
            </a:r>
            <a:r>
              <a:rPr lang="ru-RU" sz="2400" dirty="0" smtClean="0"/>
              <a:t>заложников.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0725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116632"/>
            <a:ext cx="2971800" cy="86409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В.В. Путин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8856984" cy="50937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/>
              <a:t>Мюнхенская </a:t>
            </a:r>
            <a:r>
              <a:rPr lang="ru-RU" sz="2500" b="1" dirty="0"/>
              <a:t>речь </a:t>
            </a:r>
            <a:r>
              <a:rPr lang="ru-RU" sz="2500" b="1" dirty="0" smtClean="0"/>
              <a:t>В.В. Путин </a:t>
            </a:r>
            <a:r>
              <a:rPr lang="ru-RU" sz="2500" dirty="0" smtClean="0"/>
              <a:t>– речь</a:t>
            </a:r>
            <a:r>
              <a:rPr lang="ru-RU" sz="2500" dirty="0"/>
              <a:t>, произнесённая президентом </a:t>
            </a:r>
            <a:r>
              <a:rPr lang="ru-RU" sz="2500" dirty="0" smtClean="0"/>
              <a:t>РФ В.В</a:t>
            </a:r>
            <a:r>
              <a:rPr lang="ru-RU" sz="2500" dirty="0"/>
              <a:t>. Путиным на Мюнхенской конференции по вопросам политики </a:t>
            </a:r>
            <a:r>
              <a:rPr lang="ru-RU" sz="2500" dirty="0" smtClean="0"/>
              <a:t>безопасности в </a:t>
            </a:r>
            <a:r>
              <a:rPr lang="ru-RU" sz="2500" b="1" dirty="0" smtClean="0"/>
              <a:t>2007 г. </a:t>
            </a:r>
            <a:r>
              <a:rPr lang="ru-RU" sz="2500" dirty="0"/>
              <a:t>Выступление было посвящено </a:t>
            </a:r>
            <a:r>
              <a:rPr lang="ru-RU" sz="2500" dirty="0" err="1"/>
              <a:t>однополярности</a:t>
            </a:r>
            <a:r>
              <a:rPr lang="ru-RU" sz="2500" dirty="0"/>
              <a:t> современной мировой политики, видению места и роли России в современном мире с учётом нынешних реалий и угроз</a:t>
            </a:r>
            <a:r>
              <a:rPr lang="ru-RU" sz="2500" dirty="0" smtClean="0"/>
              <a:t>.</a:t>
            </a:r>
          </a:p>
          <a:p>
            <a:pPr algn="just"/>
            <a:endParaRPr lang="ru-RU" sz="2500" dirty="0" smtClean="0"/>
          </a:p>
          <a:p>
            <a:pPr algn="just"/>
            <a:r>
              <a:rPr lang="ru-RU" sz="2500" b="1" u="sng" dirty="0" smtClean="0"/>
              <a:t>Тезисы</a:t>
            </a:r>
            <a:r>
              <a:rPr lang="ru-RU" sz="2500" dirty="0" smtClean="0"/>
              <a:t>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500" dirty="0" smtClean="0"/>
              <a:t> для </a:t>
            </a:r>
            <a:r>
              <a:rPr lang="ru-RU" sz="2500" dirty="0"/>
              <a:t>современного мира однополярная модель не только неприемлема, но и вообще невозможна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500" dirty="0" smtClean="0"/>
              <a:t> единственным </a:t>
            </a:r>
            <a:r>
              <a:rPr lang="ru-RU" sz="2500" dirty="0"/>
              <a:t>механизмом принятия решений по использованию военной силы как последнего довода может быть только Устав </a:t>
            </a:r>
            <a:r>
              <a:rPr lang="ru-RU" sz="2500" dirty="0" smtClean="0"/>
              <a:t>ООН</a:t>
            </a:r>
          </a:p>
        </p:txBody>
      </p:sp>
    </p:spTree>
    <p:extLst>
      <p:ext uri="{BB962C8B-B14F-4D97-AF65-F5344CB8AC3E}">
        <p14:creationId xmlns:p14="http://schemas.microsoft.com/office/powerpoint/2010/main" val="170725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8012360" cy="86409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Борис Николаевич Ельцин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68760"/>
            <a:ext cx="8856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 Годы жизни: 1931 – 2007.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 10-й </a:t>
            </a:r>
            <a:r>
              <a:rPr lang="ru-RU" sz="2800" dirty="0"/>
              <a:t>председатель Верховного Совета </a:t>
            </a:r>
            <a:r>
              <a:rPr lang="ru-RU" sz="2800" dirty="0" smtClean="0"/>
              <a:t>РСФСР: 1990-1991 гг.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 Первый </a:t>
            </a:r>
            <a:r>
              <a:rPr lang="ru-RU" sz="2800" dirty="0"/>
              <a:t>президент Российской Федерации. </a:t>
            </a:r>
            <a:endParaRPr lang="ru-RU" sz="28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 Избирался </a:t>
            </a:r>
            <a:r>
              <a:rPr lang="ru-RU" sz="2800" dirty="0"/>
              <a:t>президентом два </a:t>
            </a:r>
            <a:r>
              <a:rPr lang="ru-RU" sz="2800" dirty="0" smtClean="0"/>
              <a:t>раза: в 1991 г. </a:t>
            </a:r>
            <a:r>
              <a:rPr lang="ru-RU" sz="2800" dirty="0"/>
              <a:t>и </a:t>
            </a:r>
            <a:r>
              <a:rPr lang="ru-RU" sz="2800" dirty="0" smtClean="0"/>
              <a:t>в 1996 г., </a:t>
            </a:r>
            <a:r>
              <a:rPr lang="ru-RU" sz="2800" dirty="0"/>
              <a:t>занимал эту должность с 10 июля 1991 года по 31 декабря 1999 </a:t>
            </a:r>
            <a:r>
              <a:rPr lang="ru-RU" sz="2800" dirty="0" smtClean="0"/>
              <a:t>года. </a:t>
            </a:r>
            <a:endParaRPr lang="ru-RU" sz="2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 Вошёл </a:t>
            </a:r>
            <a:r>
              <a:rPr lang="ru-RU" sz="2800" dirty="0"/>
              <a:t>в историю как первый всенародно избранный глава России, радикальный реформатор общественно-политического и экономического устройства России</a:t>
            </a:r>
            <a:r>
              <a:rPr lang="ru-RU" sz="2800" dirty="0" smtClean="0"/>
              <a:t>.</a:t>
            </a:r>
          </a:p>
        </p:txBody>
      </p:sp>
      <p:pic>
        <p:nvPicPr>
          <p:cNvPr id="1026" name="Picture 2" descr="http://www.gosrf.ru/images/345/67/768/8765/f3/45/76/5524508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43427" cy="50679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4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116632"/>
            <a:ext cx="2971800" cy="86409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В.В. Путин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6"/>
            <a:ext cx="8856984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XXXII саммит глав государств и правительств </a:t>
            </a:r>
            <a:r>
              <a:rPr lang="ru-RU" sz="2400" b="1" dirty="0"/>
              <a:t>«Большой восьмёрки» </a:t>
            </a:r>
            <a:r>
              <a:rPr lang="ru-RU" sz="2400" dirty="0"/>
              <a:t>проходил </a:t>
            </a:r>
            <a:r>
              <a:rPr lang="ru-RU" sz="2400" b="1" dirty="0" smtClean="0"/>
              <a:t>Санкт-Петербурге</a:t>
            </a:r>
            <a:r>
              <a:rPr lang="ru-RU" sz="2400" dirty="0" smtClean="0"/>
              <a:t> в </a:t>
            </a:r>
            <a:r>
              <a:rPr lang="ru-RU" sz="2400" dirty="0"/>
              <a:t>Константиновском дворце в Стрельне с 15 по 17 июля </a:t>
            </a:r>
            <a:r>
              <a:rPr lang="ru-RU" sz="2400" b="1" dirty="0"/>
              <a:t>2006 года</a:t>
            </a:r>
            <a:r>
              <a:rPr lang="ru-RU" sz="2400" b="1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/>
              <a:t>Укрепление вертикали </a:t>
            </a:r>
            <a:r>
              <a:rPr lang="ru-RU" sz="2400" b="1" dirty="0" smtClean="0"/>
              <a:t>власти </a:t>
            </a:r>
            <a:r>
              <a:rPr lang="ru-RU" sz="2400" dirty="0" smtClean="0"/>
              <a:t>– комплекс </a:t>
            </a:r>
            <a:r>
              <a:rPr lang="ru-RU" sz="2400" dirty="0"/>
              <a:t>мер, предпринятых в России в период президентства </a:t>
            </a:r>
            <a:r>
              <a:rPr lang="ru-RU" sz="2400" dirty="0" smtClean="0"/>
              <a:t>В.В</a:t>
            </a:r>
            <a:r>
              <a:rPr lang="ru-RU" sz="2400" dirty="0"/>
              <a:t>. Путина с целью централизации и укрепления власти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/>
              <a:t>Дело </a:t>
            </a:r>
            <a:r>
              <a:rPr lang="ru-RU" sz="2400" b="1" dirty="0" smtClean="0"/>
              <a:t>ЮКОСа </a:t>
            </a:r>
            <a:r>
              <a:rPr lang="ru-RU" sz="2400" dirty="0" smtClean="0"/>
              <a:t>– часто </a:t>
            </a:r>
            <a:r>
              <a:rPr lang="ru-RU" sz="2400" dirty="0"/>
              <a:t>употребляющееся название начавшихся в 2003 г. событий, связанных с уголовным преследованием основных </a:t>
            </a:r>
            <a:r>
              <a:rPr lang="ru-RU" sz="2400" dirty="0" smtClean="0"/>
              <a:t>совладельцев </a:t>
            </a:r>
            <a:r>
              <a:rPr lang="ru-RU" sz="2400" dirty="0"/>
              <a:t>нефтяной компании «ЮКОС» М. Ходорковского и П. </a:t>
            </a:r>
            <a:r>
              <a:rPr lang="ru-RU" sz="2400" dirty="0" smtClean="0"/>
              <a:t>Лебедева и ряда </a:t>
            </a:r>
            <a:r>
              <a:rPr lang="ru-RU" sz="2400" dirty="0"/>
              <a:t>сотрудников </a:t>
            </a:r>
            <a:r>
              <a:rPr lang="ru-RU" sz="2400" dirty="0" smtClean="0"/>
              <a:t>компании, а </a:t>
            </a:r>
            <a:r>
              <a:rPr lang="ru-RU" sz="2400" dirty="0"/>
              <a:t>также процедуры банкротства компании «ЮКОС» в результате доначисления ей значительной суммы налогов за прошлые периоды.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71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116632"/>
            <a:ext cx="2971800" cy="86409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В.В. Путин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732" y="1161032"/>
            <a:ext cx="8913764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В </a:t>
            </a:r>
            <a:r>
              <a:rPr lang="ru-RU" sz="2400" dirty="0"/>
              <a:t>течение </a:t>
            </a:r>
            <a:r>
              <a:rPr lang="ru-RU" sz="2400" dirty="0" smtClean="0"/>
              <a:t>2004-2007 гг. правительство В.В. Путина </a:t>
            </a:r>
            <a:r>
              <a:rPr lang="ru-RU" sz="2400" dirty="0"/>
              <a:t>предпринимает ряд шагов по досрочному погашению </a:t>
            </a:r>
            <a:r>
              <a:rPr lang="ru-RU" sz="2400" dirty="0" smtClean="0"/>
              <a:t>внешнего долга.</a:t>
            </a:r>
          </a:p>
          <a:p>
            <a:pPr algn="just"/>
            <a:endParaRPr lang="ru-RU" sz="24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 2005 г. – досрочные </a:t>
            </a:r>
            <a:r>
              <a:rPr lang="ru-RU" sz="2400" dirty="0"/>
              <a:t>выплаты долга МВФ в 2005 </a:t>
            </a:r>
            <a:r>
              <a:rPr lang="ru-RU" sz="2400" dirty="0" smtClean="0"/>
              <a:t>г. </a:t>
            </a:r>
            <a:r>
              <a:rPr lang="ru-RU" sz="2400" dirty="0"/>
              <a:t>(3,33 </a:t>
            </a:r>
            <a:r>
              <a:rPr lang="ru-RU" sz="2400" dirty="0" smtClean="0"/>
              <a:t>млрд. </a:t>
            </a:r>
            <a:r>
              <a:rPr lang="ru-RU" sz="2400" dirty="0"/>
              <a:t>долл.) из средств стабфонда повлекли за собой повышение кредитного рейтинга до инвестиционного</a:t>
            </a:r>
            <a:r>
              <a:rPr lang="ru-RU" sz="2400" dirty="0" smtClean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 В </a:t>
            </a:r>
            <a:r>
              <a:rPr lang="ru-RU" sz="2400" dirty="0"/>
              <a:t>феврале 2005 </a:t>
            </a:r>
            <a:r>
              <a:rPr lang="ru-RU" sz="2400" dirty="0" smtClean="0"/>
              <a:t>г. В.В. Путин </a:t>
            </a:r>
            <a:r>
              <a:rPr lang="ru-RU" sz="2400" dirty="0"/>
              <a:t>высказался за досрочное погашение внешнего долга РФ, </a:t>
            </a:r>
            <a:r>
              <a:rPr lang="ru-RU" sz="2400" dirty="0" smtClean="0"/>
              <a:t>составлявшего 115 млрд. </a:t>
            </a:r>
            <a:r>
              <a:rPr lang="ru-RU" sz="2400" dirty="0"/>
              <a:t>долл.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 Досрочные выплаты 22,5 млрд. долл. Парижскому клубу кредиторов – 2006 г.;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 2007 г. – досрочно </a:t>
            </a:r>
            <a:r>
              <a:rPr lang="ru-RU" sz="2400" dirty="0"/>
              <a:t>погашен госдолг перед </a:t>
            </a:r>
            <a:r>
              <a:rPr lang="ru-RU" sz="2400" dirty="0" smtClean="0"/>
              <a:t>США </a:t>
            </a:r>
            <a:r>
              <a:rPr lang="ru-RU" sz="2400" dirty="0"/>
              <a:t>по </a:t>
            </a:r>
            <a:r>
              <a:rPr lang="ru-RU" sz="2400" dirty="0" err="1"/>
              <a:t>сельхозкредиту</a:t>
            </a:r>
            <a:r>
              <a:rPr lang="ru-RU" sz="2400" dirty="0"/>
              <a:t> 1998 </a:t>
            </a:r>
            <a:r>
              <a:rPr lang="ru-RU" sz="2400" dirty="0" smtClean="0"/>
              <a:t>г. (343,25 млн. долл.).</a:t>
            </a:r>
            <a:endParaRPr lang="ru-RU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 В </a:t>
            </a:r>
            <a:r>
              <a:rPr lang="ru-RU" sz="2400" dirty="0"/>
              <a:t>настоящий момент внешнего долга у России практически нет.</a:t>
            </a:r>
          </a:p>
        </p:txBody>
      </p:sp>
    </p:spTree>
    <p:extLst>
      <p:ext uri="{BB962C8B-B14F-4D97-AF65-F5344CB8AC3E}">
        <p14:creationId xmlns:p14="http://schemas.microsoft.com/office/powerpoint/2010/main" val="20217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48464" cy="86409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В.В. Путин. Внешняя политика.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24744"/>
            <a:ext cx="8928992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 Россия – является постоянным членом </a:t>
            </a:r>
            <a:r>
              <a:rPr lang="ru-RU" sz="2400" b="1" dirty="0" smtClean="0"/>
              <a:t>Совета </a:t>
            </a:r>
            <a:r>
              <a:rPr lang="ru-RU" sz="2400" b="1" dirty="0"/>
              <a:t>безопасности </a:t>
            </a:r>
            <a:r>
              <a:rPr lang="ru-RU" sz="2400" b="1" dirty="0" smtClean="0"/>
              <a:t>ООН </a:t>
            </a:r>
            <a:r>
              <a:rPr lang="ru-RU" sz="2400" dirty="0" smtClean="0"/>
              <a:t>(несет </a:t>
            </a:r>
            <a:r>
              <a:rPr lang="ru-RU" sz="2400" dirty="0"/>
              <a:t>особую ответственность за поддержание международного мира и </a:t>
            </a:r>
            <a:r>
              <a:rPr lang="ru-RU" sz="2400" dirty="0" smtClean="0"/>
              <a:t>безопасности).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 Россия входит в </a:t>
            </a:r>
            <a:r>
              <a:rPr lang="ru-RU" sz="2400" b="1" dirty="0" smtClean="0"/>
              <a:t>«Большую </a:t>
            </a:r>
            <a:r>
              <a:rPr lang="ru-RU" sz="2400" b="1" dirty="0"/>
              <a:t>двадцатку» </a:t>
            </a:r>
            <a:r>
              <a:rPr lang="ru-RU" sz="2400" dirty="0"/>
              <a:t>экономически развитых государств, ранее также входила в «Большую восьмёрку» (в 2014 </a:t>
            </a:r>
            <a:r>
              <a:rPr lang="ru-RU" sz="2400" dirty="0" smtClean="0"/>
              <a:t>г. </a:t>
            </a:r>
            <a:r>
              <a:rPr lang="ru-RU" sz="2400" dirty="0"/>
              <a:t>членство </a:t>
            </a:r>
            <a:r>
              <a:rPr lang="ru-RU" sz="2400" dirty="0" smtClean="0"/>
              <a:t>приостановлено</a:t>
            </a:r>
            <a:r>
              <a:rPr lang="ru-RU" sz="2400" dirty="0"/>
              <a:t>), является </a:t>
            </a:r>
            <a:r>
              <a:rPr lang="ru-RU" sz="2400" dirty="0" smtClean="0"/>
              <a:t>членом других международных </a:t>
            </a:r>
            <a:r>
              <a:rPr lang="ru-RU" sz="2400" dirty="0"/>
              <a:t>организаций, включая </a:t>
            </a:r>
            <a:r>
              <a:rPr lang="ru-RU" sz="2400" b="1" dirty="0" smtClean="0"/>
              <a:t>ОБСЕ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algn="just">
              <a:buFont typeface="Wingdings" panose="05000000000000000000" pitchFamily="2" charset="2"/>
              <a:buChar char="q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 Особое </a:t>
            </a:r>
            <a:r>
              <a:rPr lang="ru-RU" sz="2400" dirty="0"/>
              <a:t>место занимают организации, созданные на пространстве бывшего СССР в основном при ведущей роли России: </a:t>
            </a:r>
            <a:r>
              <a:rPr lang="ru-RU" sz="2400" b="1" dirty="0"/>
              <a:t>СНГ, </a:t>
            </a:r>
            <a:r>
              <a:rPr lang="ru-RU" sz="2400" b="1" dirty="0" err="1"/>
              <a:t>ЕврАзЭС</a:t>
            </a:r>
            <a:r>
              <a:rPr lang="ru-RU" sz="2400" b="1" dirty="0"/>
              <a:t>, ОДКБ, ШОС</a:t>
            </a:r>
            <a:r>
              <a:rPr lang="ru-RU" sz="2400" b="1" dirty="0" smtClean="0"/>
              <a:t>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just">
              <a:buFont typeface="Wingdings" panose="05000000000000000000" pitchFamily="2" charset="2"/>
              <a:buChar char="q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 Россия </a:t>
            </a:r>
            <a:r>
              <a:rPr lang="ru-RU" sz="2400" dirty="0"/>
              <a:t>вместе с Белоруссией составляют </a:t>
            </a:r>
            <a:r>
              <a:rPr lang="ru-RU" sz="2400" b="1" dirty="0"/>
              <a:t>Союзное государство России и Белоруссии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2555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364288" cy="86409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В.В. Путин. Современники.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68760"/>
            <a:ext cx="8928992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3200" b="1" dirty="0" smtClean="0"/>
              <a:t> </a:t>
            </a:r>
            <a:r>
              <a:rPr lang="vi-VN" sz="3200" b="1" dirty="0" smtClean="0"/>
              <a:t>В</a:t>
            </a:r>
            <a:r>
              <a:rPr lang="ru-RU" sz="3200" b="1" dirty="0" smtClean="0"/>
              <a:t>.П. </a:t>
            </a:r>
            <a:r>
              <a:rPr lang="vi-VN" sz="3200" b="1" dirty="0" smtClean="0"/>
              <a:t>Лукин</a:t>
            </a:r>
            <a:r>
              <a:rPr lang="ru-RU" sz="3200" b="1" dirty="0" smtClean="0"/>
              <a:t> </a:t>
            </a:r>
            <a:r>
              <a:rPr lang="ru-RU" sz="3200" dirty="0" smtClean="0"/>
              <a:t>– уполномоченный </a:t>
            </a:r>
            <a:r>
              <a:rPr lang="ru-RU" sz="3200" dirty="0"/>
              <a:t>по правам человека в Российской Федерации (</a:t>
            </a:r>
            <a:r>
              <a:rPr lang="ru-RU" sz="3200" dirty="0" smtClean="0"/>
              <a:t>2004-2014 гг.).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b="1" dirty="0" smtClean="0"/>
              <a:t> С.В. Лавров </a:t>
            </a:r>
            <a:r>
              <a:rPr lang="ru-RU" sz="3200" dirty="0" smtClean="0"/>
              <a:t>– министр иностранных дел  с 2004 года.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b="1" dirty="0" smtClean="0"/>
              <a:t> В.И. Чуркин </a:t>
            </a:r>
            <a:r>
              <a:rPr lang="ru-RU" sz="3200" dirty="0" smtClean="0"/>
              <a:t>– постоянный представитель РФ при ООН с 2006 года.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b="1" dirty="0" smtClean="0"/>
              <a:t> А.И. Кудрин </a:t>
            </a:r>
            <a:r>
              <a:rPr lang="ru-RU" sz="3200" dirty="0" smtClean="0"/>
              <a:t>– министр финансов (2000-2011 гг.).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b="1" dirty="0" smtClean="0"/>
              <a:t> Б.В. Грызлов </a:t>
            </a:r>
            <a:r>
              <a:rPr lang="ru-RU" sz="3200" dirty="0" smtClean="0"/>
              <a:t>– председатель Государственной Думы РФ (2003-2011 гг.).</a:t>
            </a:r>
          </a:p>
        </p:txBody>
      </p:sp>
    </p:spTree>
    <p:extLst>
      <p:ext uri="{BB962C8B-B14F-4D97-AF65-F5344CB8AC3E}">
        <p14:creationId xmlns:p14="http://schemas.microsoft.com/office/powerpoint/2010/main" val="68646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364288" cy="86409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В.В. Путин. Современники.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68760"/>
            <a:ext cx="8928992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400" b="1" dirty="0" smtClean="0"/>
              <a:t> </a:t>
            </a:r>
            <a:r>
              <a:rPr lang="ru-RU" sz="2800" b="1" dirty="0" smtClean="0"/>
              <a:t>М.М. Касьянов </a:t>
            </a:r>
            <a:r>
              <a:rPr lang="ru-RU" sz="2800" dirty="0" smtClean="0"/>
              <a:t>– председатель </a:t>
            </a:r>
            <a:r>
              <a:rPr lang="ru-RU" sz="2800" dirty="0"/>
              <a:t>Правительства </a:t>
            </a:r>
            <a:r>
              <a:rPr lang="ru-RU" sz="2800" dirty="0" smtClean="0"/>
              <a:t>РФ в 2000 – 2004 гг. С 2006 г. – председатель </a:t>
            </a:r>
            <a:r>
              <a:rPr lang="ru-RU" sz="2800" dirty="0"/>
              <a:t>«Российского народно-демократического союза</a:t>
            </a:r>
            <a:r>
              <a:rPr lang="ru-RU" sz="2800" dirty="0" smtClean="0"/>
              <a:t>».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/>
              <a:t> </a:t>
            </a:r>
            <a:r>
              <a:rPr lang="ru-RU" sz="2800" b="1" dirty="0" smtClean="0"/>
              <a:t>М.Е. Фрадков </a:t>
            </a:r>
            <a:r>
              <a:rPr lang="ru-RU" sz="2800" dirty="0" smtClean="0"/>
              <a:t>– председатель </a:t>
            </a:r>
            <a:r>
              <a:rPr lang="ru-RU" sz="2800" dirty="0"/>
              <a:t>Правительства РФ в </a:t>
            </a:r>
            <a:r>
              <a:rPr lang="ru-RU" sz="2800" dirty="0" smtClean="0"/>
              <a:t>2004-2007 гг. </a:t>
            </a:r>
            <a:r>
              <a:rPr lang="ru-RU" sz="2800" dirty="0"/>
              <a:t>С</a:t>
            </a:r>
            <a:r>
              <a:rPr lang="ru-RU" sz="2800" dirty="0" smtClean="0"/>
              <a:t> </a:t>
            </a:r>
            <a:r>
              <a:rPr lang="ru-RU" sz="2800" dirty="0"/>
              <a:t>2007 </a:t>
            </a:r>
            <a:r>
              <a:rPr lang="ru-RU" sz="2800" dirty="0" smtClean="0"/>
              <a:t>г. – директор </a:t>
            </a:r>
            <a:r>
              <a:rPr lang="ru-RU" sz="2800" dirty="0"/>
              <a:t>Службы внешней разведки </a:t>
            </a:r>
            <a:r>
              <a:rPr lang="ru-RU" sz="2800" dirty="0" smtClean="0"/>
              <a:t>РФ.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/>
              <a:t> </a:t>
            </a:r>
            <a:r>
              <a:rPr lang="ru-RU" sz="2800" b="1" dirty="0" smtClean="0"/>
              <a:t>Г.А. Явлинский </a:t>
            </a:r>
            <a:r>
              <a:rPr lang="ru-RU" sz="2800" dirty="0" smtClean="0"/>
              <a:t>– в 1993-2008 гг. лидер партии «Яблоко».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/>
              <a:t> </a:t>
            </a:r>
            <a:r>
              <a:rPr lang="ru-RU" sz="2800" b="1" dirty="0" smtClean="0"/>
              <a:t>Ю.М. Лужков </a:t>
            </a:r>
            <a:r>
              <a:rPr lang="ru-RU" sz="2800" dirty="0" smtClean="0"/>
              <a:t>– в 1992-2010 гг. мэр Москвы.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/>
              <a:t> </a:t>
            </a:r>
            <a:r>
              <a:rPr lang="ru-RU" sz="2800" b="1" dirty="0" smtClean="0"/>
              <a:t>В.И. Матвиенко </a:t>
            </a:r>
            <a:r>
              <a:rPr lang="ru-RU" sz="2800" dirty="0" smtClean="0"/>
              <a:t>– в 2003-2011 гг. губернатор Санкт-Петербурга. С 2011 г. Председатель </a:t>
            </a:r>
            <a:r>
              <a:rPr lang="ru-RU" sz="2800" dirty="0"/>
              <a:t>Совета Федерации </a:t>
            </a:r>
            <a:r>
              <a:rPr lang="ru-RU" sz="2800" dirty="0" smtClean="0"/>
              <a:t>ФС РФ. Член </a:t>
            </a:r>
            <a:r>
              <a:rPr lang="ru-RU" sz="2800" dirty="0"/>
              <a:t>бюро </a:t>
            </a:r>
            <a:r>
              <a:rPr lang="ru-RU" sz="2800" dirty="0" smtClean="0"/>
              <a:t>партии </a:t>
            </a:r>
            <a:r>
              <a:rPr lang="ru-RU" sz="2800" dirty="0"/>
              <a:t>«Единая Россия</a:t>
            </a:r>
            <a:r>
              <a:rPr lang="ru-RU" sz="2800" dirty="0" smtClean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61446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116632"/>
            <a:ext cx="2761928" cy="86409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1991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24744"/>
            <a:ext cx="8882608" cy="56938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charset="2"/>
              <a:buChar char="q"/>
            </a:pPr>
            <a:r>
              <a:rPr lang="ru-RU" sz="2800" dirty="0">
                <a:solidFill>
                  <a:srgbClr val="222222"/>
                </a:solidFill>
                <a:latin typeface="Times New Roman" charset="0"/>
                <a:ea typeface="Times New Roman" charset="0"/>
                <a:cs typeface="Times New Roman" charset="0"/>
              </a:rPr>
              <a:t>23 августа 1991 года Президент РСФСР Ельцин </a:t>
            </a:r>
            <a:r>
              <a:rPr lang="ru-RU" sz="2800" dirty="0" smtClean="0">
                <a:solidFill>
                  <a:srgbClr val="222222"/>
                </a:solidFill>
                <a:latin typeface="Times New Roman" charset="0"/>
                <a:ea typeface="Times New Roman" charset="0"/>
                <a:cs typeface="Times New Roman" charset="0"/>
              </a:rPr>
              <a:t>Б.Н</a:t>
            </a:r>
            <a:r>
              <a:rPr lang="ru-RU" sz="2800" dirty="0">
                <a:solidFill>
                  <a:srgbClr val="222222"/>
                </a:solidFill>
                <a:latin typeface="Times New Roman" charset="0"/>
                <a:ea typeface="Times New Roman" charset="0"/>
                <a:cs typeface="Times New Roman" charset="0"/>
              </a:rPr>
              <a:t>. подписал указ «О приостановлении деятельности Коммунистической партии РСФСР</a:t>
            </a:r>
            <a:r>
              <a:rPr lang="ru-RU" sz="2800" dirty="0" smtClean="0">
                <a:solidFill>
                  <a:srgbClr val="222222"/>
                </a:solidFill>
                <a:latin typeface="Times New Roman" charset="0"/>
                <a:ea typeface="Times New Roman" charset="0"/>
                <a:cs typeface="Times New Roman" charset="0"/>
              </a:rPr>
              <a:t>».</a:t>
            </a:r>
          </a:p>
          <a:p>
            <a:pPr marL="342900" indent="-342900" algn="just">
              <a:buFont typeface="Wingdings" charset="2"/>
              <a:buChar char="q"/>
            </a:pPr>
            <a:endParaRPr lang="ru-RU" sz="2800" dirty="0">
              <a:solidFill>
                <a:srgbClr val="22222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 algn="just">
              <a:buFont typeface="Wingdings" charset="2"/>
              <a:buChar char="q"/>
            </a:pP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25 декабря 1991 в 19 часов 38 минут Горбачев подписал указ о сложении с себя полномочий Президента СССР и над Кремлём </a:t>
            </a: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произошла смена </a:t>
            </a: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флага СССР на российский </a:t>
            </a:r>
            <a:r>
              <a:rPr lang="ru-RU" sz="2800" dirty="0" err="1">
                <a:latin typeface="Times New Roman" charset="0"/>
                <a:ea typeface="Times New Roman" charset="0"/>
                <a:cs typeface="Times New Roman" charset="0"/>
              </a:rPr>
              <a:t>триколор</a:t>
            </a: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342900" indent="-342900" algn="just">
              <a:buFont typeface="Wingdings" charset="2"/>
              <a:buChar char="q"/>
            </a:pP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 algn="just">
              <a:buFont typeface="Wingdings" charset="2"/>
              <a:buChar char="q"/>
            </a:pP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В тот же день Верховный Совет РСФСР принял Закон об изменении наименования государства: РСФСР была переименована в Российскую Федерацию (</a:t>
            </a: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Россию).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788224" cy="86409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Егор Тимурович Гайдар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856984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 Годы жизни: 1956 – 2009 гг.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Российский </a:t>
            </a:r>
            <a:r>
              <a:rPr lang="ru-RU" sz="2400" dirty="0"/>
              <a:t>государственный и политический деятель, экономист, доктор экономических наук</a:t>
            </a:r>
            <a:r>
              <a:rPr lang="ru-RU" sz="2400" dirty="0" smtClean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 Один </a:t>
            </a:r>
            <a:r>
              <a:rPr lang="ru-RU" sz="2400" dirty="0"/>
              <a:t>из основных руководителей и идеологов экономических реформ начала 1990-х в России. В </a:t>
            </a:r>
            <a:r>
              <a:rPr lang="ru-RU" sz="2400" dirty="0" smtClean="0"/>
              <a:t>1991-1994 </a:t>
            </a:r>
            <a:r>
              <a:rPr lang="ru-RU" sz="2400" dirty="0"/>
              <a:t>годы занимал высокие посты в правительстве России, в том числе в течение 6 месяцев был и. о. председателя правительства. Принимал участие в подготовке Беловежского соглашения. Под руководством Гайдара начался переход от плановой к рыночной экономике, были проведены либерализация цен, реорганизация налоговой системы, либерализация внешней торговли, начата приватизация</a:t>
            </a:r>
            <a:r>
              <a:rPr lang="ru-RU" sz="2400" dirty="0" smtClean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 Основатель </a:t>
            </a:r>
            <a:r>
              <a:rPr lang="ru-RU" sz="2400" dirty="0"/>
              <a:t>и один из руководителей партий «Демократический выбор России» и «Союз правых сил». </a:t>
            </a:r>
            <a:endParaRPr lang="ru-RU" sz="2400" dirty="0" smtClean="0"/>
          </a:p>
        </p:txBody>
      </p:sp>
      <p:pic>
        <p:nvPicPr>
          <p:cNvPr id="2050" name="Picture 2" descr="http://2ch.pm/ga/src/688421/1429218811847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9"/>
          <a:stretch/>
        </p:blipFill>
        <p:spPr bwMode="auto">
          <a:xfrm>
            <a:off x="-1" y="0"/>
            <a:ext cx="4697339" cy="68418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olternews.ru/wp-content/uploads/2012/12/gayd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/>
          <a:stretch/>
        </p:blipFill>
        <p:spPr bwMode="auto">
          <a:xfrm>
            <a:off x="4108361" y="0"/>
            <a:ext cx="5035639" cy="68418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63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24744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128" y="188640"/>
            <a:ext cx="8945012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000" b="1" dirty="0"/>
              <a:t>Реформы правительства </a:t>
            </a:r>
            <a:r>
              <a:rPr lang="ru-RU" sz="3000" b="1" dirty="0" smtClean="0"/>
              <a:t>Ельцина-Гайдара </a:t>
            </a:r>
            <a:r>
              <a:rPr lang="ru-RU" sz="3000" dirty="0" smtClean="0"/>
              <a:t>– преобразования </a:t>
            </a:r>
            <a:r>
              <a:rPr lang="ru-RU" sz="3000"/>
              <a:t>в </a:t>
            </a:r>
            <a:r>
              <a:rPr lang="ru-RU" sz="3000" smtClean="0"/>
              <a:t>экономике, </a:t>
            </a:r>
            <a:r>
              <a:rPr lang="ru-RU" sz="3000" dirty="0"/>
              <a:t>совершённые правительством России под руководством </a:t>
            </a:r>
            <a:r>
              <a:rPr lang="ru-RU" sz="3000" dirty="0" smtClean="0"/>
              <a:t>Б.Н. Ельцина </a:t>
            </a:r>
            <a:r>
              <a:rPr lang="ru-RU" sz="3000" dirty="0"/>
              <a:t>и </a:t>
            </a:r>
            <a:r>
              <a:rPr lang="ru-RU" sz="3000" dirty="0" smtClean="0"/>
              <a:t>Е.Т. Гайдара </a:t>
            </a:r>
            <a:r>
              <a:rPr lang="ru-RU" sz="3000" dirty="0"/>
              <a:t>в период </a:t>
            </a:r>
            <a:r>
              <a:rPr lang="ru-RU" sz="3000" dirty="0" smtClean="0"/>
              <a:t>с ноября </a:t>
            </a:r>
            <a:r>
              <a:rPr lang="ru-RU" sz="3000" dirty="0"/>
              <a:t>1991 </a:t>
            </a:r>
            <a:r>
              <a:rPr lang="ru-RU" sz="3000" dirty="0" smtClean="0"/>
              <a:t>г. по декабрь </a:t>
            </a:r>
            <a:r>
              <a:rPr lang="ru-RU" sz="3000" dirty="0"/>
              <a:t>1992 </a:t>
            </a:r>
            <a:r>
              <a:rPr lang="ru-RU" sz="3000" dirty="0" smtClean="0"/>
              <a:t>г.</a:t>
            </a:r>
          </a:p>
          <a:p>
            <a:pPr algn="just"/>
            <a:endParaRPr lang="ru-RU" sz="30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000" dirty="0" smtClean="0"/>
              <a:t> либерализация розничных цен (отпуск цен)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000" dirty="0" smtClean="0"/>
              <a:t> либерализация </a:t>
            </a:r>
            <a:r>
              <a:rPr lang="ru-RU" sz="3000" dirty="0"/>
              <a:t>внешней </a:t>
            </a:r>
            <a:r>
              <a:rPr lang="ru-RU" sz="3000" dirty="0" smtClean="0"/>
              <a:t>торговли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000" dirty="0"/>
              <a:t> </a:t>
            </a:r>
            <a:r>
              <a:rPr lang="ru-RU" sz="3000" dirty="0" smtClean="0"/>
              <a:t>урегулирование </a:t>
            </a:r>
            <a:r>
              <a:rPr lang="ru-RU" sz="3000" dirty="0"/>
              <a:t>внешнего долга </a:t>
            </a:r>
            <a:endParaRPr lang="ru-RU" sz="30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000" dirty="0"/>
              <a:t> </a:t>
            </a:r>
            <a:r>
              <a:rPr lang="ru-RU" sz="3000" dirty="0" smtClean="0"/>
              <a:t>налоговая </a:t>
            </a:r>
            <a:r>
              <a:rPr lang="ru-RU" sz="3000" dirty="0"/>
              <a:t>реформа, включая введение НДС и налогов на добычу </a:t>
            </a:r>
            <a:r>
              <a:rPr lang="ru-RU" sz="3000" dirty="0" smtClean="0"/>
              <a:t>нефти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000" dirty="0" smtClean="0"/>
              <a:t> переход </a:t>
            </a:r>
            <a:r>
              <a:rPr lang="ru-RU" sz="3000" dirty="0"/>
              <a:t>от плана к </a:t>
            </a:r>
            <a:r>
              <a:rPr lang="ru-RU" sz="3000" dirty="0" smtClean="0"/>
              <a:t>госзаказу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000" dirty="0" smtClean="0"/>
              <a:t> приватизация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000" dirty="0" smtClean="0"/>
              <a:t> создание </a:t>
            </a:r>
            <a:r>
              <a:rPr lang="ru-RU" sz="3000" dirty="0"/>
              <a:t>негосударственных пенсионных </a:t>
            </a:r>
            <a:r>
              <a:rPr lang="ru-RU" sz="3000" dirty="0" smtClean="0"/>
              <a:t>фондов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944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32240" cy="86409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Федеративный договор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52937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600" b="1" dirty="0"/>
              <a:t>Федеративный </a:t>
            </a:r>
            <a:r>
              <a:rPr lang="ru-RU" sz="2600" b="1" dirty="0" smtClean="0"/>
              <a:t>договор </a:t>
            </a:r>
            <a:r>
              <a:rPr lang="ru-RU" sz="2600" dirty="0" smtClean="0"/>
              <a:t>– нормативный договор, </a:t>
            </a:r>
            <a:r>
              <a:rPr lang="ru-RU" sz="2600" dirty="0"/>
              <a:t>один из основных источников конституционного права </a:t>
            </a:r>
            <a:r>
              <a:rPr lang="ru-RU" sz="2600" dirty="0" smtClean="0"/>
              <a:t>РФ в </a:t>
            </a:r>
            <a:r>
              <a:rPr lang="ru-RU" sz="2600" dirty="0"/>
              <a:t>области регулирования федеративных отношений. Состоит из трёх самостоятельных договоров о разграничении предметов ведения и полномочий внутри Федерации между федеральными органами власти и органами власти субъектов </a:t>
            </a:r>
            <a:r>
              <a:rPr lang="ru-RU" sz="2600" dirty="0" smtClean="0"/>
              <a:t>Федерации.</a:t>
            </a:r>
          </a:p>
          <a:p>
            <a:pPr algn="just"/>
            <a:r>
              <a:rPr lang="ru-RU" sz="2600" dirty="0" smtClean="0"/>
              <a:t>Федеративный </a:t>
            </a:r>
            <a:r>
              <a:rPr lang="ru-RU" sz="2600" dirty="0"/>
              <a:t>договор регулирует общественные отношения в сфере построения Федерации и взаимоотношения её с субъектами, а также отношениями между субъектами </a:t>
            </a:r>
            <a:r>
              <a:rPr lang="ru-RU" sz="2600" dirty="0" smtClean="0"/>
              <a:t>РФ.</a:t>
            </a:r>
            <a:endParaRPr lang="ru-RU" sz="2600" dirty="0"/>
          </a:p>
          <a:p>
            <a:pPr algn="just"/>
            <a:r>
              <a:rPr lang="ru-RU" sz="2600" dirty="0" smtClean="0"/>
              <a:t>Документы </a:t>
            </a:r>
            <a:r>
              <a:rPr lang="ru-RU" sz="2600" dirty="0"/>
              <a:t>были подписаны </a:t>
            </a:r>
            <a:r>
              <a:rPr lang="ru-RU" sz="2600" b="1" dirty="0"/>
              <a:t>31 марта 1992 </a:t>
            </a:r>
            <a:r>
              <a:rPr lang="ru-RU" sz="2600" b="1" dirty="0" smtClean="0"/>
              <a:t>г. </a:t>
            </a:r>
            <a:r>
              <a:rPr lang="ru-RU" sz="2600" dirty="0" smtClean="0"/>
              <a:t>представителями РФ </a:t>
            </a:r>
            <a:r>
              <a:rPr lang="ru-RU" sz="2600" dirty="0"/>
              <a:t>с одной стороны и представителями субъектов </a:t>
            </a:r>
            <a:r>
              <a:rPr lang="ru-RU" sz="2600" dirty="0" smtClean="0"/>
              <a:t>РФ.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07700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04448" cy="79208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Политический кризис. 1992-1993 гг.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056" y="1124744"/>
            <a:ext cx="8804448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3000" dirty="0" smtClean="0">
                <a:latin typeface="Times New Roman" charset="0"/>
                <a:ea typeface="Times New Roman" charset="0"/>
                <a:cs typeface="Times New Roman" charset="0"/>
              </a:rPr>
              <a:t>Это противостояние </a:t>
            </a:r>
            <a:r>
              <a:rPr lang="ru-RU" sz="3000" dirty="0">
                <a:latin typeface="Times New Roman" charset="0"/>
                <a:ea typeface="Times New Roman" charset="0"/>
                <a:cs typeface="Times New Roman" charset="0"/>
              </a:rPr>
              <a:t>между двумя политическими силами: </a:t>
            </a:r>
            <a:endParaRPr lang="ru-RU" sz="3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indent="457200" algn="just"/>
            <a:r>
              <a:rPr lang="ru-RU" sz="3000" b="1" dirty="0" smtClean="0">
                <a:latin typeface="Times New Roman" charset="0"/>
                <a:ea typeface="Times New Roman" charset="0"/>
                <a:cs typeface="Times New Roman" charset="0"/>
              </a:rPr>
              <a:t>с </a:t>
            </a:r>
            <a:r>
              <a:rPr lang="ru-RU" sz="3000" b="1" dirty="0">
                <a:latin typeface="Times New Roman" charset="0"/>
                <a:ea typeface="Times New Roman" charset="0"/>
                <a:cs typeface="Times New Roman" charset="0"/>
              </a:rPr>
              <a:t>одной </a:t>
            </a:r>
            <a:r>
              <a:rPr lang="ru-RU" sz="3000" b="1" dirty="0" smtClean="0">
                <a:latin typeface="Times New Roman" charset="0"/>
                <a:ea typeface="Times New Roman" charset="0"/>
                <a:cs typeface="Times New Roman" charset="0"/>
              </a:rPr>
              <a:t>стороны </a:t>
            </a:r>
            <a:r>
              <a:rPr lang="mr-IN" sz="30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3000" dirty="0" smtClean="0">
                <a:latin typeface="Times New Roman" charset="0"/>
                <a:ea typeface="Times New Roman" charset="0"/>
                <a:cs typeface="Times New Roman" charset="0"/>
              </a:rPr>
              <a:t> президент </a:t>
            </a:r>
            <a:r>
              <a:rPr lang="ru-RU" sz="3000" dirty="0">
                <a:latin typeface="Times New Roman" charset="0"/>
                <a:ea typeface="Times New Roman" charset="0"/>
                <a:cs typeface="Times New Roman" charset="0"/>
              </a:rPr>
              <a:t>Российской Федерации </a:t>
            </a:r>
            <a:r>
              <a:rPr lang="ru-RU" sz="3000" dirty="0" smtClean="0">
                <a:latin typeface="Times New Roman" charset="0"/>
                <a:ea typeface="Times New Roman" charset="0"/>
                <a:cs typeface="Times New Roman" charset="0"/>
              </a:rPr>
              <a:t>Б.Н</a:t>
            </a:r>
            <a:r>
              <a:rPr lang="ru-RU" sz="3000" dirty="0">
                <a:latin typeface="Times New Roman" charset="0"/>
                <a:ea typeface="Times New Roman" charset="0"/>
                <a:cs typeface="Times New Roman" charset="0"/>
              </a:rPr>
              <a:t>. Ельцин, правительство во главе с председателем </a:t>
            </a:r>
            <a:r>
              <a:rPr lang="ru-RU" sz="3000" dirty="0" smtClean="0">
                <a:latin typeface="Times New Roman" charset="0"/>
                <a:ea typeface="Times New Roman" charset="0"/>
                <a:cs typeface="Times New Roman" charset="0"/>
              </a:rPr>
              <a:t>В.С</a:t>
            </a:r>
            <a:r>
              <a:rPr lang="ru-RU" sz="3000" dirty="0">
                <a:latin typeface="Times New Roman" charset="0"/>
                <a:ea typeface="Times New Roman" charset="0"/>
                <a:cs typeface="Times New Roman" charset="0"/>
              </a:rPr>
              <a:t>. Черномырдиным, мэр Москвы </a:t>
            </a:r>
            <a:r>
              <a:rPr lang="ru-RU" sz="3000" dirty="0" smtClean="0">
                <a:latin typeface="Times New Roman" charset="0"/>
                <a:ea typeface="Times New Roman" charset="0"/>
                <a:cs typeface="Times New Roman" charset="0"/>
              </a:rPr>
              <a:t>Ю.М</a:t>
            </a:r>
            <a:r>
              <a:rPr lang="ru-RU" sz="3000" dirty="0">
                <a:latin typeface="Times New Roman" charset="0"/>
                <a:ea typeface="Times New Roman" charset="0"/>
                <a:cs typeface="Times New Roman" charset="0"/>
              </a:rPr>
              <a:t>. Лужков и ряд региональных руководителей, часть народных </a:t>
            </a:r>
            <a:r>
              <a:rPr lang="ru-RU" sz="3000" dirty="0" smtClean="0">
                <a:latin typeface="Times New Roman" charset="0"/>
                <a:ea typeface="Times New Roman" charset="0"/>
                <a:cs typeface="Times New Roman" charset="0"/>
              </a:rPr>
              <a:t>депутатов </a:t>
            </a:r>
            <a:r>
              <a:rPr lang="mr-IN" sz="30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3000" dirty="0" smtClean="0">
                <a:latin typeface="Times New Roman" charset="0"/>
                <a:ea typeface="Times New Roman" charset="0"/>
                <a:cs typeface="Times New Roman" charset="0"/>
              </a:rPr>
              <a:t> сторонники </a:t>
            </a:r>
            <a:r>
              <a:rPr lang="ru-RU" sz="3000" dirty="0">
                <a:latin typeface="Times New Roman" charset="0"/>
                <a:ea typeface="Times New Roman" charset="0"/>
                <a:cs typeface="Times New Roman" charset="0"/>
              </a:rPr>
              <a:t>Ельцина; </a:t>
            </a:r>
            <a:endParaRPr lang="ru-RU" sz="3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indent="457200" algn="just"/>
            <a:r>
              <a:rPr lang="ru-RU" sz="3000" b="1" dirty="0" smtClean="0">
                <a:latin typeface="Times New Roman" charset="0"/>
                <a:ea typeface="Times New Roman" charset="0"/>
                <a:cs typeface="Times New Roman" charset="0"/>
              </a:rPr>
              <a:t>с </a:t>
            </a:r>
            <a:r>
              <a:rPr lang="ru-RU" sz="3000" b="1" dirty="0">
                <a:latin typeface="Times New Roman" charset="0"/>
                <a:ea typeface="Times New Roman" charset="0"/>
                <a:cs typeface="Times New Roman" charset="0"/>
              </a:rPr>
              <a:t>другой </a:t>
            </a:r>
            <a:r>
              <a:rPr lang="ru-RU" sz="3000" b="1" dirty="0" smtClean="0">
                <a:latin typeface="Times New Roman" charset="0"/>
                <a:ea typeface="Times New Roman" charset="0"/>
                <a:cs typeface="Times New Roman" charset="0"/>
              </a:rPr>
              <a:t>стороны </a:t>
            </a:r>
            <a:r>
              <a:rPr lang="mr-IN" sz="30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3000" dirty="0" smtClean="0">
                <a:latin typeface="Times New Roman" charset="0"/>
                <a:ea typeface="Times New Roman" charset="0"/>
                <a:cs typeface="Times New Roman" charset="0"/>
              </a:rPr>
              <a:t> руководство </a:t>
            </a:r>
            <a:r>
              <a:rPr lang="ru-RU" sz="3000" dirty="0">
                <a:latin typeface="Times New Roman" charset="0"/>
                <a:ea typeface="Times New Roman" charset="0"/>
                <a:cs typeface="Times New Roman" charset="0"/>
              </a:rPr>
              <a:t>Верховного Совета и большая часть народных депутатов во главе с </a:t>
            </a:r>
            <a:r>
              <a:rPr lang="ru-RU" sz="3000" dirty="0" smtClean="0">
                <a:latin typeface="Times New Roman" charset="0"/>
                <a:ea typeface="Times New Roman" charset="0"/>
                <a:cs typeface="Times New Roman" charset="0"/>
              </a:rPr>
              <a:t>Р.И</a:t>
            </a:r>
            <a:r>
              <a:rPr lang="ru-RU" sz="3000" dirty="0">
                <a:latin typeface="Times New Roman" charset="0"/>
                <a:ea typeface="Times New Roman" charset="0"/>
                <a:cs typeface="Times New Roman" charset="0"/>
              </a:rPr>
              <a:t>. Хасбулатовым, а также вице-президент России </a:t>
            </a:r>
            <a:r>
              <a:rPr lang="ru-RU" sz="3000" dirty="0" smtClean="0">
                <a:latin typeface="Times New Roman" charset="0"/>
                <a:ea typeface="Times New Roman" charset="0"/>
                <a:cs typeface="Times New Roman" charset="0"/>
              </a:rPr>
              <a:t>А.В</a:t>
            </a:r>
            <a:r>
              <a:rPr lang="ru-RU" sz="3000" dirty="0">
                <a:latin typeface="Times New Roman" charset="0"/>
                <a:ea typeface="Times New Roman" charset="0"/>
                <a:cs typeface="Times New Roman" charset="0"/>
              </a:rPr>
              <a:t>. Руцкой и некоторые другие представители законодательной власти. </a:t>
            </a:r>
          </a:p>
        </p:txBody>
      </p:sp>
    </p:spTree>
    <p:extLst>
      <p:ext uri="{BB962C8B-B14F-4D97-AF65-F5344CB8AC3E}">
        <p14:creationId xmlns:p14="http://schemas.microsoft.com/office/powerpoint/2010/main" val="146658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11" y="116632"/>
            <a:ext cx="8804448" cy="79208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Политический кризис. 1992-1993 гг.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73" t="9452" r="7824" b="7150"/>
          <a:stretch/>
        </p:blipFill>
        <p:spPr>
          <a:xfrm>
            <a:off x="2666764" y="2168860"/>
            <a:ext cx="3846743" cy="252028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-13664" y="1664804"/>
            <a:ext cx="2562968" cy="352839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</a:rPr>
              <a:t>Законодательная власть</a:t>
            </a:r>
          </a:p>
          <a:p>
            <a:pPr algn="ctr"/>
            <a:r>
              <a:rPr lang="ru-RU" sz="2000" dirty="0" smtClean="0"/>
              <a:t>Верховный Совет и Съезд народных депутатов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30967" y="1664804"/>
            <a:ext cx="2562968" cy="352839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</a:rPr>
              <a:t>Исполнительная власть </a:t>
            </a:r>
          </a:p>
          <a:p>
            <a:pPr algn="ctr"/>
            <a:r>
              <a:rPr lang="ru-RU" sz="2200" dirty="0" smtClean="0"/>
              <a:t>Президент РФ и Правительство РФ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15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415</TotalTime>
  <Words>2413</Words>
  <Application>Microsoft Macintosh PowerPoint</Application>
  <PresentationFormat>Экран (4:3)</PresentationFormat>
  <Paragraphs>172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Calibri</vt:lpstr>
      <vt:lpstr>Impact</vt:lpstr>
      <vt:lpstr>Times New Roman</vt:lpstr>
      <vt:lpstr>Wingdings</vt:lpstr>
      <vt:lpstr>Arial</vt:lpstr>
      <vt:lpstr>NewsPrint</vt:lpstr>
      <vt:lpstr>Российская Федерация</vt:lpstr>
      <vt:lpstr>Президентство Б.Н. Ельцина: 1991-1999 гг.</vt:lpstr>
      <vt:lpstr>Борис Николаевич Ельцин</vt:lpstr>
      <vt:lpstr>1991 год</vt:lpstr>
      <vt:lpstr>Егор Тимурович Гайдар</vt:lpstr>
      <vt:lpstr>Презентация PowerPoint</vt:lpstr>
      <vt:lpstr>Федеративный договор</vt:lpstr>
      <vt:lpstr>Политический кризис. 1992-1993 гг.</vt:lpstr>
      <vt:lpstr>Политический кризис. 1992-1993 гг.</vt:lpstr>
      <vt:lpstr>Хронология политического кризиса</vt:lpstr>
      <vt:lpstr>Политический кризис. 1992-1993 гг.</vt:lpstr>
      <vt:lpstr>Виктор Степанович Черномырдин</vt:lpstr>
      <vt:lpstr>Современники</vt:lpstr>
      <vt:lpstr>Первая чеченская война. 1994-1996 гг.</vt:lpstr>
      <vt:lpstr>Выборы президента РФ. 1996 г.</vt:lpstr>
      <vt:lpstr>Выборы президента РФ. 1996 г.</vt:lpstr>
      <vt:lpstr>Презентация PowerPoint</vt:lpstr>
      <vt:lpstr>Выборы президента РФ. 1996 г.</vt:lpstr>
      <vt:lpstr>Взгляд в будущее</vt:lpstr>
      <vt:lpstr>Второй срок. 1996-1999 гг.</vt:lpstr>
      <vt:lpstr>Второй срок. 1996-1999 гг.</vt:lpstr>
      <vt:lpstr>Экономический кризис. 1998 год.</vt:lpstr>
      <vt:lpstr>Государственная Дума РФ</vt:lpstr>
      <vt:lpstr>Политические партии РФ</vt:lpstr>
      <vt:lpstr>Президентство В.В. Путина: 2000-2008 гг.</vt:lpstr>
      <vt:lpstr>В.В. Путин</vt:lpstr>
      <vt:lpstr>В.В. Путин</vt:lpstr>
      <vt:lpstr>В.В. Путин</vt:lpstr>
      <vt:lpstr>В.В. Путин</vt:lpstr>
      <vt:lpstr>В.В. Путин</vt:lpstr>
      <vt:lpstr>В.В. Путин</vt:lpstr>
      <vt:lpstr>В.В. Путин. Внешняя политика.</vt:lpstr>
      <vt:lpstr>В.В. Путин. Современники.</vt:lpstr>
      <vt:lpstr>В.В. Путин. Современники.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работа в формате ЕГЭ на тему: «Московское царство в XVI столетии»</dc:title>
  <dc:creator>Яков</dc:creator>
  <cp:lastModifiedBy>mvideo klient</cp:lastModifiedBy>
  <cp:revision>41</cp:revision>
  <dcterms:created xsi:type="dcterms:W3CDTF">2015-06-03T10:27:36Z</dcterms:created>
  <dcterms:modified xsi:type="dcterms:W3CDTF">2019-02-21T21:07:49Z</dcterms:modified>
</cp:coreProperties>
</file>