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Lobster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Lobster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d347592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d347592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dcd3d0a57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cdcd3d0a57_2_1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cdcd3d0a57_2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cdcd3d0a57_2_1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dcd3d0a57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cdcd3d0a57_2_1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dcd3d0a57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cdcd3d0a57_2_1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dcd3d0a57_2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cdcd3d0a57_2_1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dcd3d0a57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cdcd3d0a57_2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dcd3d0a57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cdcd3d0a57_2_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dcd3d0a57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cdcd3d0a57_2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dcd3d0a57_2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cdcd3d0a57_2_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dcd3d0a57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cdcd3d0a57_2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dcd3d0a57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cdcd3d0a57_2_1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dcd3d0a57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cdcd3d0a57_2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dcd3d0a57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cdcd3d0a57_2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676400" y="400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1676400" y="1885950"/>
            <a:ext cx="71628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y Documents\My Webs\soniacoleman\PowerPoint Templates\Templates11\Black Rainbow\blackrainbow_title.jpg" id="67" name="Google Shape;6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191"/>
            <a:ext cx="6858001" cy="514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type="ctrTitle"/>
          </p:nvPr>
        </p:nvSpPr>
        <p:spPr>
          <a:xfrm>
            <a:off x="2057400" y="1333500"/>
            <a:ext cx="60960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2292350" y="3514725"/>
            <a:ext cx="58611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0B957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0" type="dt"/>
          </p:nvPr>
        </p:nvSpPr>
        <p:spPr>
          <a:xfrm>
            <a:off x="1295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1" type="ftr"/>
          </p:nvPr>
        </p:nvSpPr>
        <p:spPr>
          <a:xfrm>
            <a:off x="37338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7162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1676400" y="400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676400" y="1885950"/>
            <a:ext cx="35052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0B957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5334000" y="1885950"/>
            <a:ext cx="35052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0B957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89" name="Google Shape;89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0" name="Google Shape;90;p19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91" name="Google Shape;91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0B957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1676400" y="400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00B957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0B957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B957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B957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0B957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0B957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B957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B957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B957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0B957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1676400" y="400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3914850" y="-352500"/>
            <a:ext cx="26859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857800" y="1590750"/>
            <a:ext cx="41721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2200200" y="-123750"/>
            <a:ext cx="4172100" cy="5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B957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676400" y="400050"/>
            <a:ext cx="71628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676400" y="1885950"/>
            <a:ext cx="7162800" cy="26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B957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0B957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0B95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0B957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12144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732213" y="4686300"/>
            <a:ext cx="2668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081838" y="4686300"/>
            <a:ext cx="1757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B95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15.gif"/><Relationship Id="rId5" Type="http://schemas.openxmlformats.org/officeDocument/2006/relationships/hyperlink" Target="http://www.youtube.com/watch?v=abd1NWTWfEs" TargetMode="External"/><Relationship Id="rId6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hyperlink" Target="https://learningapps.org/watch?v=pseq4dfzc18" TargetMode="External"/><Relationship Id="rId5" Type="http://schemas.openxmlformats.org/officeDocument/2006/relationships/image" Target="../media/image1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hyperlink" Target="https://4exam.ru/test/1265/" TargetMode="External"/><Relationship Id="rId6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wlD6VuCdkoo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1900675" y="486050"/>
            <a:ext cx="6239100" cy="3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1417650" y="760550"/>
            <a:ext cx="70707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1417650" y="1577250"/>
            <a:ext cx="70707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высшей квалификационной категории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1262300" y="3034300"/>
            <a:ext cx="7812000" cy="13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Древнего мира 5 класс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«Земельная и военная реформы в Риме»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/>
          <p:nvPr/>
        </p:nvSpPr>
        <p:spPr>
          <a:xfrm>
            <a:off x="1357300" y="2183625"/>
            <a:ext cx="7644000" cy="2638200"/>
          </a:xfrm>
          <a:prstGeom prst="star12">
            <a:avLst>
              <a:gd fmla="val 37500" name="adj"/>
            </a:avLst>
          </a:prstGeom>
          <a:solidFill>
            <a:srgbClr val="99FFCC"/>
          </a:solidFill>
          <a:ln cap="flat" cmpd="sng" w="25400">
            <a:solidFill>
              <a:srgbClr val="818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4"/>
          <p:cNvSpPr/>
          <p:nvPr/>
        </p:nvSpPr>
        <p:spPr>
          <a:xfrm rot="-928726">
            <a:off x="1377353" y="2661067"/>
            <a:ext cx="7711293" cy="72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u="sng" cap="none">
                <a:solidFill>
                  <a:srgbClr val="FF00FF"/>
                </a:solidFill>
                <a:latin typeface="Lobster"/>
                <a:ea typeface="Lobster"/>
                <a:cs typeface="Lobster"/>
                <a:sym typeface="Lobs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ФИЗКУЛЬТМИНУТКА</a:t>
            </a:r>
            <a:endParaRPr b="1" sz="5400" cap="none">
              <a:solidFill>
                <a:srgbClr val="FF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descr="cartoon_291.gif" id="199" name="Google Shape;19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2305" y="3417214"/>
            <a:ext cx="967978" cy="1343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Физкультминутка от проекта «Инфоурок»&#10;&#10;🔹 Не можете разобраться в теме урока? Занимайтесь с лучшими репетиторами страны удалённо уже сегодня: https://iu.ru/&#10;&#10;Качественная и полезная физминутка для детей, которая прекрасно подойдет для использования на школьных уроках или внеклассных мероприятиях.&#10;&#10;_______________________________________&#10;&#10;★Инфоурок★&#10;Крупнейший в России образовательный онлайн-проект&#10;&#10;МЫ ПРЕДЛАГАЕМ:&#10;&#10;✓ Курсы дополнительного образования детей и взрослых: https://infourok.ru/&#10;✓ Тесты для учителей и воспитателей: https://infourok.ru/tests&#10;✓ Самые массовые международные дистанционные олимпиады: https://infourok.ru/konkurs&#10;✓ Видеоуроки по 14 предметам: https://infourok.ru/videouroki&#10;✓ Каталог репетиторов: https://infourok.ru/tutor/ru&#10;✓ Библиотека методических материалов для учителей: https://infourok.ru/biblioteka&#10;&#10;Адрес редакции и издательства: 214011, РФ, &#10;г. Смоленск, ул. Верхне-Сенная, 4. &#10;info@infourok.ru&#10;&#10;© 2012–2017 Издатель: Проект «Инфоурок»" id="200" name="Google Shape;200;p34" title="Физкультминутка (рекомендовано учителям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5450" y="66500"/>
            <a:ext cx="3713550" cy="278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/>
          <p:nvPr/>
        </p:nvSpPr>
        <p:spPr>
          <a:xfrm>
            <a:off x="1427223" y="0"/>
            <a:ext cx="7399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Реформы </a:t>
            </a:r>
            <a:r>
              <a:rPr b="1" lang="ru" sz="3000">
                <a:solidFill>
                  <a:srgbClr val="FFA5A5"/>
                </a:solidFill>
              </a:rPr>
              <a:t>Братьев Гракх</a:t>
            </a:r>
            <a:endParaRPr b="1" sz="30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1362325" y="3191000"/>
            <a:ext cx="77817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Продажа хлеба бедным гражданам по самым низким ценам;</a:t>
            </a:r>
            <a:endParaRPr sz="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</a:rPr>
              <a:t>2.    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колоний на завоёванных территориях;</a:t>
            </a:r>
            <a:endParaRPr sz="700"/>
          </a:p>
          <a:p>
            <a:pPr indent="-2984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AutoNum type="arabicPeriod" startAt="3"/>
            </a:pPr>
            <a:r>
              <a:rPr b="1" lang="ru" sz="2100">
                <a:solidFill>
                  <a:schemeClr val="lt1"/>
                </a:solidFill>
              </a:rPr>
              <a:t>  </a:t>
            </a:r>
            <a:r>
              <a:rPr b="1" lang="ru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Переселение в колонии бедного и безземельного римского населения и наделение его землёй;</a:t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2004400" y="2677800"/>
            <a:ext cx="4178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A5A5"/>
                </a:solidFill>
              </a:rPr>
              <a:t>Реформы Гая Гракха</a:t>
            </a:r>
            <a:endParaRPr b="1" sz="2500">
              <a:solidFill>
                <a:srgbClr val="FFA5A5"/>
              </a:solidFill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1939050" y="692400"/>
            <a:ext cx="5265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>
                <a:solidFill>
                  <a:srgbClr val="FFA5A5"/>
                </a:solidFill>
              </a:rPr>
              <a:t>Реформы Тиберия Гракха</a:t>
            </a:r>
            <a:endParaRPr/>
          </a:p>
        </p:txBody>
      </p:sp>
      <p:sp>
        <p:nvSpPr>
          <p:cNvPr id="209" name="Google Shape;209;p35"/>
          <p:cNvSpPr txBox="1"/>
          <p:nvPr/>
        </p:nvSpPr>
        <p:spPr>
          <a:xfrm>
            <a:off x="1349225" y="1118200"/>
            <a:ext cx="75555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b="1" lang="ru" sz="2000">
                <a:solidFill>
                  <a:schemeClr val="lt1"/>
                </a:solidFill>
              </a:rPr>
              <a:t>Ограничить размеры земельного участка богатых семей;</a:t>
            </a:r>
            <a:endParaRPr b="1" sz="2000">
              <a:solidFill>
                <a:schemeClr val="lt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b="1" lang="ru" sz="2000">
                <a:solidFill>
                  <a:schemeClr val="lt1"/>
                </a:solidFill>
              </a:rPr>
              <a:t>Забрать излишки земли у богатых и раздать бедным;</a:t>
            </a:r>
            <a:endParaRPr b="1" sz="2000">
              <a:solidFill>
                <a:schemeClr val="lt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AutoNum type="arabicPeriod"/>
            </a:pPr>
            <a:r>
              <a:rPr b="1" lang="ru" sz="2000">
                <a:solidFill>
                  <a:schemeClr val="lt1"/>
                </a:solidFill>
              </a:rPr>
              <a:t>Запретить продажу земли;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/>
          <p:nvPr/>
        </p:nvSpPr>
        <p:spPr>
          <a:xfrm>
            <a:off x="1103462" y="0"/>
            <a:ext cx="80340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37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923224" y="535767"/>
            <a:ext cx="8220900" cy="44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Подумайте, почему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Гай Марий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lang="ru" sz="37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мог укрепить мощь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Римского государства, 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и почему это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b="1" lang="ru" sz="37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е удалось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7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Братьям Гракхам?</a:t>
            </a:r>
            <a:endParaRPr b="1" sz="37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_1.jpg_2.jpg" id="216" name="Google Shape;21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925540" y="1125131"/>
            <a:ext cx="847200" cy="85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gracchi.jpg" id="217" name="Google Shape;21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206" y="3107535"/>
            <a:ext cx="1792800" cy="1178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/>
          <p:nvPr/>
        </p:nvSpPr>
        <p:spPr>
          <a:xfrm>
            <a:off x="1571604" y="0"/>
            <a:ext cx="7333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3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Реформы Гая Мария</a:t>
            </a:r>
            <a:endParaRPr b="1" sz="43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_1.jpg_2.jpg" id="223" name="Google Shape;2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290" y="1371876"/>
            <a:ext cx="2595726" cy="28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/>
        </p:nvSpPr>
        <p:spPr>
          <a:xfrm>
            <a:off x="1357290" y="696503"/>
            <a:ext cx="788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107г. до н.э.- </a:t>
            </a:r>
            <a:r>
              <a:rPr b="1" lang="ru" sz="30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начало военной  реформы.</a:t>
            </a:r>
            <a:endParaRPr b="1" sz="300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4156875" y="1197750"/>
            <a:ext cx="50460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Разрешено служить в армии </a:t>
            </a:r>
            <a:endParaRPr sz="1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всем гражданам Рима;</a:t>
            </a:r>
            <a:endParaRPr sz="1200"/>
          </a:p>
          <a:p>
            <a:pPr indent="-330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2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Сокращён срок службы до 16 лет;</a:t>
            </a:r>
            <a:endParaRPr sz="1200"/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3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Оружием обеспечивало </a:t>
            </a:r>
            <a:endParaRPr sz="1200"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государство;</a:t>
            </a:r>
            <a:endParaRPr sz="1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4.   Полководец платит солдатам </a:t>
            </a:r>
            <a:endParaRPr sz="1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за службу:</a:t>
            </a:r>
            <a:endParaRPr sz="1200"/>
          </a:p>
          <a:p>
            <a:pPr indent="-444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AutoNum type="arabicPeriod" startAt="5"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окончании службы </a:t>
            </a:r>
            <a:endParaRPr sz="1200"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легионер имел право</a:t>
            </a:r>
            <a:endParaRPr sz="1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получить участок земли;</a:t>
            </a:r>
            <a:endParaRPr b="1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/>
          <p:nvPr/>
        </p:nvSpPr>
        <p:spPr>
          <a:xfrm>
            <a:off x="4007825" y="517373"/>
            <a:ext cx="4505700" cy="17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Решите тест.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Удачи!</a:t>
            </a:r>
            <a:endParaRPr b="1" sz="54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025" y="155925"/>
            <a:ext cx="2409812" cy="24158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/>
          <p:nvPr/>
        </p:nvSpPr>
        <p:spPr>
          <a:xfrm>
            <a:off x="3258075" y="4433525"/>
            <a:ext cx="450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u="sng">
                <a:solidFill>
                  <a:schemeClr val="hlink"/>
                </a:solidFill>
                <a:hlinkClick r:id="rId4"/>
              </a:rPr>
              <a:t>https://learningapps.org/watch?v=pseq4dfzc18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3350" y="2732037"/>
            <a:ext cx="1556964" cy="1556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1881450" y="0"/>
            <a:ext cx="7062300" cy="50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5400" u="none" cap="none" strike="noStrik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§ 21,</a:t>
            </a:r>
            <a:endParaRPr b="0" i="0" sz="5400" u="none" cap="none" strike="noStrike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2900">
                <a:solidFill>
                  <a:srgbClr val="66CCFF"/>
                </a:solidFill>
              </a:rPr>
              <a:t>Подготовьте небольшое сообщение о римской армии по плану: </a:t>
            </a:r>
            <a:endParaRPr b="1" sz="2900">
              <a:solidFill>
                <a:srgbClr val="66CC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2900">
                <a:solidFill>
                  <a:srgbClr val="66CCFF"/>
                </a:solidFill>
              </a:rPr>
              <a:t>а) виды войск; </a:t>
            </a:r>
            <a:endParaRPr b="1" sz="2900">
              <a:solidFill>
                <a:srgbClr val="66CC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2900">
                <a:solidFill>
                  <a:srgbClr val="66CCFF"/>
                </a:solidFill>
              </a:rPr>
              <a:t>б) вооружение; </a:t>
            </a:r>
            <a:endParaRPr b="1" sz="2900">
              <a:solidFill>
                <a:srgbClr val="66CC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ru" sz="2900">
                <a:solidFill>
                  <a:srgbClr val="66CCFF"/>
                </a:solidFill>
              </a:rPr>
              <a:t>                    в) тактика; </a:t>
            </a:r>
            <a:endParaRPr b="1" sz="2900">
              <a:solidFill>
                <a:srgbClr val="66CC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900">
                <a:solidFill>
                  <a:srgbClr val="66CCFF"/>
                </a:solidFill>
              </a:rPr>
              <a:t>г) дисциплина.</a:t>
            </a:r>
            <a:endParaRPr b="1" sz="2900">
              <a:solidFill>
                <a:srgbClr val="66CC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66CC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 cap="none" strike="noStrike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/>
          <p:nvPr/>
        </p:nvSpPr>
        <p:spPr>
          <a:xfrm>
            <a:off x="1454657" y="116728"/>
            <a:ext cx="7689300" cy="22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700" u="none" cap="none" strike="noStrike">
                <a:solidFill>
                  <a:srgbClr val="99FFCC"/>
                </a:solidFill>
                <a:latin typeface="Arial"/>
                <a:ea typeface="Arial"/>
                <a:cs typeface="Arial"/>
                <a:sym typeface="Arial"/>
              </a:rPr>
              <a:t>ДАВАЙТЕ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700" u="none" cap="none" strike="noStrike">
                <a:solidFill>
                  <a:srgbClr val="99FFCC"/>
                </a:solidFill>
                <a:latin typeface="Arial"/>
                <a:ea typeface="Arial"/>
                <a:cs typeface="Arial"/>
                <a:sym typeface="Arial"/>
              </a:rPr>
              <a:t>ПОВТОРИМ!</a:t>
            </a:r>
            <a:endParaRPr b="1" i="0" sz="6700" u="none" cap="none" strike="noStrike">
              <a:solidFill>
                <a:srgbClr val="99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12.jpg"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32500" t="0"/>
          <a:stretch/>
        </p:blipFill>
        <p:spPr>
          <a:xfrm>
            <a:off x="6715649" y="2510922"/>
            <a:ext cx="2234221" cy="2482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b1f85efefff.jpg" id="145" name="Google Shape;14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1730" y="2452872"/>
            <a:ext cx="2185985" cy="249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3626688" y="43019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 u="sng">
                <a:solidFill>
                  <a:schemeClr val="hlink"/>
                </a:solidFill>
                <a:hlinkClick r:id="rId5"/>
              </a:rPr>
              <a:t>https://4exam.ru/test/1265/</a:t>
            </a:r>
            <a:endParaRPr b="1" sz="1700">
              <a:solidFill>
                <a:schemeClr val="lt1"/>
              </a:solidFill>
            </a:endParaRPr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8515" y="2800903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/>
          <p:nvPr/>
        </p:nvSpPr>
        <p:spPr>
          <a:xfrm>
            <a:off x="1749650" y="253900"/>
            <a:ext cx="67266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ЗЕМЕЛЬНАЯ </a:t>
            </a:r>
            <a:r>
              <a:rPr lang="ru" sz="3000"/>
              <a:t> </a:t>
            </a:r>
            <a:r>
              <a:rPr b="1" i="0" lang="ru" sz="3000" u="none" cap="none" strike="noStrik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И ВОЕННАЯ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РЕФОРМЫ В РИМЕ</a:t>
            </a:r>
            <a:endParaRPr b="1" i="0" sz="3000" u="none" cap="none" strike="noStrike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050" y="1367350"/>
            <a:ext cx="3452725" cy="27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950" y="1367350"/>
            <a:ext cx="2709775" cy="27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/>
          <p:nvPr/>
        </p:nvSpPr>
        <p:spPr>
          <a:xfrm>
            <a:off x="1495834" y="0"/>
            <a:ext cx="7262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Цели и задачи урока</a:t>
            </a:r>
            <a:endParaRPr b="1" i="0" sz="4100" u="none" cap="none" strike="noStrik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1357290" y="642924"/>
            <a:ext cx="24192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600" u="none" cap="none" strike="noStrike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Знать:</a:t>
            </a:r>
            <a:endParaRPr b="1" i="0" sz="3600" u="none" cap="none" strike="noStrike">
              <a:solidFill>
                <a:srgbClr val="EBEB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4572000" y="2411014"/>
            <a:ext cx="2466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100" u="none" cap="none" strike="noStrike">
                <a:solidFill>
                  <a:srgbClr val="99FFCC"/>
                </a:solidFill>
                <a:latin typeface="Arial"/>
                <a:ea typeface="Arial"/>
                <a:cs typeface="Arial"/>
                <a:sym typeface="Arial"/>
              </a:rPr>
              <a:t>Уметь:</a:t>
            </a:r>
            <a:endParaRPr b="1" i="0" sz="4100" u="none" cap="none" strike="noStrike">
              <a:solidFill>
                <a:srgbClr val="99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1465425" y="1178700"/>
            <a:ext cx="7678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r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Положение Рима после Пунических войн;</a:t>
            </a:r>
            <a:endParaRPr sz="8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⮚"/>
            </a:pPr>
            <a:r>
              <a:rPr b="1" i="0" lang="ru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Причины проведения и результаты земельной и военной реформ;</a:t>
            </a:r>
            <a:endParaRPr sz="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1570200" y="3234600"/>
            <a:ext cx="7573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350" lvl="0" marL="0" marR="0" rtl="0" algn="l"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Pts val="2100"/>
              <a:buFont typeface="Noto Sans Symbols"/>
              <a:buChar char="✔"/>
            </a:pPr>
            <a:r>
              <a:rPr b="1" lang="ru" sz="21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Находить причинно-следственные связи между событиями;</a:t>
            </a:r>
            <a:endParaRPr sz="700"/>
          </a:p>
          <a:p>
            <a:pPr indent="-133350" lvl="0" marL="0" marR="0" rtl="0" algn="l">
              <a:spcBef>
                <a:spcPts val="0"/>
              </a:spcBef>
              <a:spcAft>
                <a:spcPts val="0"/>
              </a:spcAft>
              <a:buClr>
                <a:srgbClr val="66CCFF"/>
              </a:buClr>
              <a:buSzPts val="2100"/>
              <a:buFont typeface="Noto Sans Symbols"/>
              <a:buChar char="✔"/>
            </a:pPr>
            <a:r>
              <a:rPr b="1" lang="ru" sz="21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Характеризовать изменения, происходящие в стране;</a:t>
            </a:r>
            <a:endParaRPr b="1" sz="2100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/>
          <p:nvPr/>
        </p:nvSpPr>
        <p:spPr>
          <a:xfrm>
            <a:off x="928662" y="0"/>
            <a:ext cx="8398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200" cap="none">
                <a:solidFill>
                  <a:srgbClr val="99FFCC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4200" cap="none">
              <a:solidFill>
                <a:srgbClr val="99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0"/>
          <p:cNvSpPr/>
          <p:nvPr/>
        </p:nvSpPr>
        <p:spPr>
          <a:xfrm>
            <a:off x="1798500" y="980249"/>
            <a:ext cx="6659100" cy="3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>
                <a:solidFill>
                  <a:srgbClr val="FFA5A5"/>
                </a:solidFill>
              </a:rPr>
              <a:t>Как изменилось римское общество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1" lang="ru" sz="39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осле завоевательных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Пунических войн</a:t>
            </a:r>
            <a:r>
              <a:rPr b="1" lang="ru" sz="3900">
                <a:solidFill>
                  <a:srgbClr val="FFA5A5"/>
                </a:solidFill>
              </a:rPr>
              <a:t>.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Стр.</a:t>
            </a:r>
            <a:r>
              <a:rPr b="1" lang="ru" sz="3900">
                <a:solidFill>
                  <a:srgbClr val="FFA5A5"/>
                </a:solidFill>
              </a:rPr>
              <a:t>88</a:t>
            </a:r>
            <a:endParaRPr b="1" sz="39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storiya_dragotsennostyei_2.jpg" id="170" name="Google Shape;17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290" y="3696899"/>
            <a:ext cx="1697259" cy="1285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17-017-Trud-i-zhizn-rabov-v-Rime-s.228.jpg" id="171" name="Google Shape;171;p30"/>
          <p:cNvPicPr preferRelativeResize="0"/>
          <p:nvPr/>
        </p:nvPicPr>
        <p:blipFill rotWithShape="1">
          <a:blip r:embed="rId4">
            <a:alphaModFix/>
          </a:blip>
          <a:srcRect b="14583" l="16406" r="17969" t="29166"/>
          <a:stretch/>
        </p:blipFill>
        <p:spPr>
          <a:xfrm>
            <a:off x="7000892" y="4018370"/>
            <a:ext cx="2000263" cy="96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/>
          <p:nvPr/>
        </p:nvSpPr>
        <p:spPr>
          <a:xfrm>
            <a:off x="1334850" y="0"/>
            <a:ext cx="77043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FFA5A5"/>
                </a:solidFill>
              </a:rPr>
              <a:t>Изменения</a:t>
            </a:r>
            <a:r>
              <a:rPr b="1" lang="ru" sz="34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b="1" lang="ru" sz="3400">
                <a:solidFill>
                  <a:srgbClr val="FFA5A5"/>
                </a:solidFill>
              </a:rPr>
              <a:t>р</a:t>
            </a:r>
            <a:r>
              <a:rPr b="1" lang="ru" sz="34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им</a:t>
            </a:r>
            <a:r>
              <a:rPr b="1" lang="ru" sz="3400">
                <a:solidFill>
                  <a:srgbClr val="FFA5A5"/>
                </a:solidFill>
              </a:rPr>
              <a:t>ском обществе</a:t>
            </a:r>
            <a:endParaRPr b="1" sz="34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1428725" y="642925"/>
            <a:ext cx="7704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</a:t>
            </a:r>
            <a:r>
              <a:rPr lang="ru" sz="2400">
                <a:solidFill>
                  <a:srgbClr val="FFFFFF"/>
                </a:solidFill>
              </a:rPr>
              <a:t>си</a:t>
            </a:r>
            <a:r>
              <a:rPr lang="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ление могущества Рима;</a:t>
            </a:r>
            <a:endParaRPr sz="200"/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Увеличение количества рабов;</a:t>
            </a:r>
            <a:endParaRPr sz="200"/>
          </a:p>
          <a:p>
            <a:pPr indent="-2667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Разорение небогатой части римского  населения;</a:t>
            </a:r>
            <a:endParaRPr sz="200"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000" y="1828400"/>
            <a:ext cx="6565351" cy="323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1349550" y="1987750"/>
            <a:ext cx="7225375" cy="29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/>
          <p:nvPr/>
        </p:nvSpPr>
        <p:spPr>
          <a:xfrm>
            <a:off x="1494450" y="0"/>
            <a:ext cx="75522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</a:rPr>
              <a:t>Порассуждаем </a:t>
            </a:r>
            <a:r>
              <a:rPr b="1" lang="ru" sz="30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b="1" sz="30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2"/>
          <p:cNvSpPr/>
          <p:nvPr/>
        </p:nvSpPr>
        <p:spPr>
          <a:xfrm>
            <a:off x="1349550" y="507025"/>
            <a:ext cx="7697100" cy="16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5A5"/>
              </a:buClr>
              <a:buSzPts val="1800"/>
              <a:buAutoNum type="arabicPeriod"/>
            </a:pPr>
            <a:r>
              <a:rPr b="1" lang="ru" sz="1800">
                <a:solidFill>
                  <a:srgbClr val="FFA5A5"/>
                </a:solidFill>
              </a:rPr>
              <a:t>Кто мог служить в римской армии</a:t>
            </a:r>
            <a:r>
              <a:rPr b="1" lang="ru" sz="18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1" sz="18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5A5"/>
              </a:buClr>
              <a:buSzPts val="1800"/>
              <a:buAutoNum type="arabicPeriod"/>
            </a:pPr>
            <a:r>
              <a:rPr b="1" lang="ru" sz="1800">
                <a:solidFill>
                  <a:srgbClr val="FFA5A5"/>
                </a:solidFill>
              </a:rPr>
              <a:t>Как разорение крестьян могло повлиять на военное могущество Рима?</a:t>
            </a:r>
            <a:endParaRPr b="1" sz="1800">
              <a:solidFill>
                <a:srgbClr val="FFA5A5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5A5"/>
              </a:buClr>
              <a:buSzPts val="1800"/>
              <a:buAutoNum type="arabicPeriod"/>
            </a:pPr>
            <a:r>
              <a:rPr b="1" lang="ru" sz="1800">
                <a:solidFill>
                  <a:srgbClr val="FFA5A5"/>
                </a:solidFill>
              </a:rPr>
              <a:t>Что может произойти если земледельцы потеряют землю? </a:t>
            </a:r>
            <a:endParaRPr b="1" sz="1800">
              <a:solidFill>
                <a:srgbClr val="FFA5A5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5A5"/>
              </a:buClr>
              <a:buSzPts val="1800"/>
              <a:buAutoNum type="arabicPeriod"/>
            </a:pPr>
            <a:r>
              <a:rPr b="1" lang="ru" sz="1800">
                <a:solidFill>
                  <a:srgbClr val="FFA5A5"/>
                </a:solidFill>
              </a:rPr>
              <a:t>Кто может спасти крестьян и Рим?</a:t>
            </a:r>
            <a:endParaRPr b="1" sz="1800">
              <a:solidFill>
                <a:srgbClr val="FFA5A5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cap="none">
              <a:solidFill>
                <a:srgbClr val="FF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/>
          <p:nvPr/>
        </p:nvSpPr>
        <p:spPr>
          <a:xfrm>
            <a:off x="1388700" y="1017500"/>
            <a:ext cx="77553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133 г. до н.э.-</a:t>
            </a:r>
            <a:r>
              <a:rPr b="1" lang="ru" sz="5400" cap="none">
                <a:solidFill>
                  <a:srgbClr val="FF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" sz="2400" cap="non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избрание </a:t>
            </a:r>
            <a:r>
              <a:rPr b="1" lang="ru" sz="2400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народным </a:t>
            </a:r>
            <a:r>
              <a:rPr b="1" lang="ru" sz="2400" cap="none">
                <a:solidFill>
                  <a:srgbClr val="66CCFF"/>
                </a:solidFill>
                <a:latin typeface="Arial"/>
                <a:ea typeface="Arial"/>
                <a:cs typeface="Arial"/>
                <a:sym typeface="Arial"/>
              </a:rPr>
              <a:t>трибуном Тиберия Гракха.</a:t>
            </a:r>
            <a:endParaRPr b="1" sz="2400" cap="none">
              <a:solidFill>
                <a:srgbClr val="66CC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rgbClr val="FFA5A5"/>
                </a:solidFill>
              </a:rPr>
              <a:t>123 г. до н. э.</a:t>
            </a:r>
            <a:r>
              <a:rPr b="1" lang="ru" sz="2400">
                <a:solidFill>
                  <a:srgbClr val="66CCFF"/>
                </a:solidFill>
              </a:rPr>
              <a:t> народным трибуном был выбран Гай Гракх.</a:t>
            </a:r>
            <a:endParaRPr b="1" sz="2400">
              <a:solidFill>
                <a:srgbClr val="66CCFF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6CCFF"/>
              </a:solidFill>
            </a:endParaRPr>
          </a:p>
        </p:txBody>
      </p:sp>
      <p:pic>
        <p:nvPicPr>
          <p:cNvPr id="191" name="Google Shape;191;p33" title="56 Земельный закон братьев Гракхов 5 кл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5300" y="1995025"/>
            <a:ext cx="3617600" cy="29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3"/>
          <p:cNvSpPr txBox="1"/>
          <p:nvPr/>
        </p:nvSpPr>
        <p:spPr>
          <a:xfrm>
            <a:off x="5201550" y="2278100"/>
            <a:ext cx="3772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Как деятельность братьев-реформаторов изменила жизнь населения Рима?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lt1"/>
                </a:solidFill>
              </a:rPr>
              <a:t>Какая судьба постигла Гракхов и почему?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ack Rainbow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