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obst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585d5967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585d5967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585d5967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585d5967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585d5967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585d5967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585d5967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585d5967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585d5967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585d5967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585d596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585d596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585d5967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585d5967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fd71c40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fd71c40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fd71c40c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fd71c40c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d71c40c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d71c40c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fd71c40c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fd71c40c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d71c40c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d71c40c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d71c40c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fd71c40c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fd71c40c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fd71c40c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585d596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585d596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hyperlink" Target="https://ru.wikipedia.org/wiki/%D0%91%D0%BE%D0%B8_%D0%BF%D0%BE%D0%B4_%D0%93%D0%BE%D1%80%D0%BA%D0%B0%D0%BC%D0%B8" TargetMode="External"/><Relationship Id="rId5" Type="http://schemas.openxmlformats.org/officeDocument/2006/relationships/hyperlink" Target="https://litvin.pl/gravury/boj-pri-milovidakh-kak-vosstavshie-kosinery-litviny-otbivalis-ot-tsarskikh-soldat-letom-1863-goda" TargetMode="External"/><Relationship Id="rId6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3100" y="260350"/>
            <a:ext cx="8993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Восстание 1863—1864 гг</a:t>
            </a:r>
            <a:r>
              <a:rPr b="1"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1240525" y="0"/>
            <a:ext cx="693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Ход восстания.</a:t>
            </a:r>
            <a:endParaRPr sz="26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230100" y="471550"/>
            <a:ext cx="86838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Центральный комитет начал восстание в царстве Польском  </a:t>
            </a: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10 января 1863 г.</a:t>
            </a:r>
            <a:r>
              <a:rPr lang="ru" sz="2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без согласования с Литовским провинциальным комитетом.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Поводом</a:t>
            </a: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для выступления послужило проведение рекрутского набора по спискам, в которые были включены все «неблагонадежные»  молодые  люди.  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 февраля 1863 г.</a:t>
            </a:r>
            <a:r>
              <a:rPr lang="ru" sz="2800">
                <a:solidFill>
                  <a:srgbClr val="C0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ЛПК провозгласил себя Временным правительством Литвы и Беларуси и обнародовал программные документы, которые дублировали программу польских повстанцев.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55475" y="413500"/>
            <a:ext cx="8553300" cy="28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obster"/>
              <a:buChar char="➢"/>
            </a:pPr>
            <a:r>
              <a:rPr b="1"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Население призывалось к вооруженной борьбе, </a:t>
            </a:r>
            <a:endParaRPr b="1" sz="19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obster"/>
              <a:buChar char="➢"/>
            </a:pPr>
            <a:r>
              <a:rPr b="1"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жители объявлялись равноправными гражданами независимо от сословной принадлежности, национальности и вероисповедания.</a:t>
            </a:r>
            <a:endParaRPr b="1" sz="19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obster"/>
              <a:buChar char="➢"/>
            </a:pPr>
            <a:r>
              <a:rPr b="1"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Декларировалась безвозмездная передача в собственность крестьян земельных наделов, находящихся в их пользовании, а с помещиками за землю рассчитывалось государство.</a:t>
            </a:r>
            <a:endParaRPr b="1" sz="19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obster"/>
              <a:buChar char="➢"/>
            </a:pPr>
            <a:r>
              <a:rPr b="1"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Рекрутство заменялось 3-летней всеобщей воинской повинностью.</a:t>
            </a:r>
            <a:endParaRPr b="1" sz="19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Lobster"/>
              <a:buChar char="➢"/>
            </a:pPr>
            <a:r>
              <a:rPr b="1"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Восстанавливалась униатская церковь.</a:t>
            </a:r>
            <a:endParaRPr b="1" sz="19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87075" y="0"/>
            <a:ext cx="888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Программные требования </a:t>
            </a:r>
            <a:r>
              <a:rPr lang="ru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восставших</a:t>
            </a:r>
            <a:endParaRPr sz="2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" y="0"/>
            <a:ext cx="90826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246650" y="217650"/>
            <a:ext cx="8749200" cy="30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Большинство  местных  отрядов  повстанцев  в  западных  уездах  Беларуси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сформировалось в </a:t>
            </a:r>
            <a:r>
              <a:rPr b="1"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марте — апреле 1863 г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 В их состав вошли </a:t>
            </a:r>
            <a:r>
              <a:rPr b="1" lang="ru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мелкая шляхта, учащаяся и студенческая молодежь, ремесленники, крестьяне, офицеры, оставившие царскую армию.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Эти отряды возглавили на Гродненщине Ф. Рожанский и В. Врублевский — будущий генерал Парижской Коммуны. Руководителем местных отрядов в Минской губернии стал один из последователей К. Калиновского Антон Трусов.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 Брестчине сражался отряд, возглавляемый местным шляхтичем, бывшим подполковником российской армии, участником Крымской войны Ромуальдом Траугуттом.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342450" y="290175"/>
            <a:ext cx="8459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Значительной акцией повстанцев стал </a:t>
            </a:r>
            <a:r>
              <a:rPr lang="ru" sz="18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4"/>
              </a:rPr>
              <a:t>захват города Горки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5 (17) мая — 13 (25) мая 1863 года</a:t>
            </a:r>
            <a:r>
              <a:rPr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 В нем участвовали студенты Горы-Горецкого земледельческого института. Наиболее активно действовали повстанцы на западе благодаря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непосредственным усилиям К. Калиновского как комиссара Гродненского воеводства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(губернии). Масштабностью и жестокостью характеризовалась битва под </a:t>
            </a:r>
            <a:r>
              <a:rPr lang="ru" sz="1800" u="sng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  <a:hlinkClick r:id="rId5"/>
              </a:rPr>
              <a:t>Миловидами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 в Слонимском уезде.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На Брестчине сражался отряд, возглавляемый местным шляхтичем, бывшим подполковником российской армии, участником Крымской войны Ромуальдом Траугуттом.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6">
            <a:alphaModFix/>
          </a:blip>
          <a:srcRect b="47326" l="0" r="0" t="0"/>
          <a:stretch/>
        </p:blipFill>
        <p:spPr>
          <a:xfrm>
            <a:off x="2082050" y="2711150"/>
            <a:ext cx="2310600" cy="22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/>
        </p:nvSpPr>
        <p:spPr>
          <a:xfrm>
            <a:off x="377250" y="399000"/>
            <a:ext cx="86040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 марте 1863 г.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 руководству восстанием в Беларуси и Литве пришли </a:t>
            </a:r>
            <a:r>
              <a:rPr b="1" lang="ru" sz="18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«белые».</a:t>
            </a:r>
            <a:endParaRPr b="1" sz="2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Для подавления восстания была послана 200-тысячная регулярная армия.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 мае 1863 г</a:t>
            </a:r>
            <a:r>
              <a:rPr b="1" lang="ru" sz="2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в Вильну прибыл новый генерал-губернатор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Михаил Николаевич Муравьев.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 Начались публичные казни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повстанцев, возросло количество арестов.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Шляхта и католическое духовенство, напуганные</a:t>
            </a:r>
            <a:endParaRPr b="1" sz="18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жестокими репрессиями, </a:t>
            </a: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летом 1863 г.</a:t>
            </a:r>
            <a:r>
              <a:rPr b="1"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18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отошли от</a:t>
            </a:r>
            <a:endParaRPr b="1" sz="18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70C0"/>
                </a:solidFill>
                <a:latin typeface="Lobster"/>
                <a:ea typeface="Lobster"/>
                <a:cs typeface="Lobster"/>
                <a:sym typeface="Lobster"/>
              </a:rPr>
              <a:t>восстания.</a:t>
            </a:r>
            <a:endParaRPr b="1" sz="1800">
              <a:solidFill>
                <a:srgbClr val="0070C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этих условиях К. Калиновский во второй раз возглавил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революционное движение на белорусско-литовских землях.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Однако уже было поздно… 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Осенью 1863 г.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вооруженная борьба в Беларуси прекратилась.     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675" y="1284050"/>
            <a:ext cx="2665500" cy="3257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6" y="0"/>
            <a:ext cx="9071379" cy="510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362725" y="326450"/>
            <a:ext cx="4954800" cy="44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 январе 1964 г.</a:t>
            </a:r>
            <a:r>
              <a:rPr b="1" lang="ru" sz="1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К. Калиновский был арестован.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тюрьме он написал и переправил на волю </a:t>
            </a:r>
            <a:r>
              <a:rPr b="1" lang="ru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«Письма из-под виселицы»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, в которых призывал белорусский народ продолжать борьбу.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22 марта 1864 г.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К. Калиновский был повешен на Лукишской площади в Вильно. Восстание 1863—1864 гг. было подавлено царскими властями.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 официальным данным, в Беларуси и Литве 128 повстанцев были казнены, более 850 осуждены на каторгу, около 12 тыс. человек сосланы и выселены из края. </a:t>
            </a:r>
            <a:endParaRPr b="1"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 txBox="1"/>
          <p:nvPr/>
        </p:nvSpPr>
        <p:spPr>
          <a:xfrm>
            <a:off x="1574250" y="0"/>
            <a:ext cx="653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Итоги восстания</a:t>
            </a:r>
            <a:endParaRPr sz="2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16625" y="615600"/>
            <a:ext cx="80670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bster"/>
              <a:buChar char="●"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 Гродненской, Виленской и Минской губерниях с </a:t>
            </a: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 мая 1863 г.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, а в Витебской и Могилевской губерниях с </a:t>
            </a: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1 января 1864 г.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прекращались  временнообязанные  отношения.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616625" y="1856100"/>
            <a:ext cx="8067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●"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Крестьяне,  независимо  от  согласия помещиков, срочно переводились на обязательный выкуп земельных наделов,  причем  размер  выкупных  платежей  снижался  на  20  %.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645650" y="2941600"/>
            <a:ext cx="8067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bster"/>
              <a:buChar char="●"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Тем, кто был лишён земли помещиками в предреформенный период, полностью или частично возвращались наделы.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836225" y="528550"/>
            <a:ext cx="7596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42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§ 14, </a:t>
            </a:r>
            <a:endParaRPr sz="42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задание 2 на стр.65 обязательно, </a:t>
            </a:r>
            <a:endParaRPr sz="42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200">
                <a:solidFill>
                  <a:srgbClr val="274E13"/>
                </a:solidFill>
                <a:latin typeface="Lobster"/>
                <a:ea typeface="Lobster"/>
                <a:cs typeface="Lobster"/>
                <a:sym typeface="Lobster"/>
              </a:rPr>
              <a:t>задание 7 по желанию.</a:t>
            </a:r>
            <a:endParaRPr sz="4200">
              <a:solidFill>
                <a:srgbClr val="274E13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341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131350" y="428475"/>
            <a:ext cx="70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latin typeface="Lobster"/>
                <a:ea typeface="Lobster"/>
                <a:cs typeface="Lobster"/>
                <a:sym typeface="Lobster"/>
              </a:rPr>
              <a:t>Восстание 1863—1864 гг.</a:t>
            </a:r>
            <a:endParaRPr b="1" sz="39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599550" y="276125"/>
            <a:ext cx="56562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После отмены крепостного права усилилось крестьянское движение.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Это было связано с недовольством крестьян условиями их освобождения и надеждами получить «настоящую свободу».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Восстание в Беларуси было направлено против самодержавия, остатков крепостничества и сословного неравенства.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Подъем крестьянского движения в Беларуси совпал с национально-освободительным восстанием, которое в 1863 г. охватило всю Польшу.На территории Литвы и Беларуси его возглавил </a:t>
            </a: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Викентий Константин (Кастусь) Калиновский.</a:t>
            </a:r>
            <a:endParaRPr sz="2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725" y="712500"/>
            <a:ext cx="2854000" cy="3180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39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745575" y="189325"/>
            <a:ext cx="7738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latin typeface="Lobster"/>
                <a:ea typeface="Lobster"/>
                <a:cs typeface="Lobster"/>
                <a:sym typeface="Lobster"/>
              </a:rPr>
              <a:t>В начале 1860-х гг. активизировалось общественно-политическое движение на территориях бывшей Речи Посполитой. В этом движении оформились две политические группировки: </a:t>
            </a:r>
            <a:endParaRPr sz="2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«красные»                                               и                                            «белые».</a:t>
            </a:r>
            <a:endParaRPr sz="2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938775" y="1522525"/>
            <a:ext cx="7352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Давайте выясним: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AutoNum type="arabicPeriod"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Чьи интересы отражала каждая из них?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AutoNum type="arabicPeriod"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Какие цели перед собой ставили?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AutoNum type="arabicPeriod"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Какими методами предлагали достичь поставленных целей?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220850" y="687575"/>
            <a:ext cx="695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AutoNum type="arabicPeriod"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состав организации «белых» входили в основном интеллигенция, землевладельцы, промышленники и буржуазия, придерживающиеся либеральных политических взглядов. Лидером организации “белых” был граф Анджей Зам</a:t>
            </a: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ойский.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0500" y="222625"/>
            <a:ext cx="1874075" cy="22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307700" y="2231975"/>
            <a:ext cx="6784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 Цели: 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Восстановление Речи Посполитой в границах 1772 г.; 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Свои надежды на восстановление независимости Речи Посполитой «белые» связывали с давлением на Россию западноевропейских государств. Для этого они наладили связь с правительствами Франции и Англии.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836175" y="4062750"/>
            <a:ext cx="454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3. Методы борьбы-мирные.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307700" y="47700"/>
            <a:ext cx="1506600" cy="599100"/>
          </a:xfrm>
          <a:prstGeom prst="roundRect">
            <a:avLst>
              <a:gd fmla="val 16667" name="adj"/>
            </a:avLst>
          </a:prstGeom>
          <a:solidFill>
            <a:srgbClr val="C1E2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Белые</a:t>
            </a:r>
            <a:endParaRPr sz="38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220850" y="687575"/>
            <a:ext cx="8480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bster"/>
              <a:buAutoNum type="arabicPeriod"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В состав организации входили: 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мелкая и безземельная шляхта, городские низы, интеллигенция, студенты, часть крестьян.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Наиболее значительными представителями «красных» были: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Константин Калиновский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Владислав Малаховский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Оскар Авейде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Стефан Бобровский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Игнацы Хмеленьский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Ярослав Домбровский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Агатон Гиллер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Зыгмунт Падлевский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307700" y="47700"/>
            <a:ext cx="2319300" cy="599100"/>
          </a:xfrm>
          <a:prstGeom prst="roundRect">
            <a:avLst>
              <a:gd fmla="val 16667" name="adj"/>
            </a:avLst>
          </a:prstGeom>
          <a:solidFill>
            <a:srgbClr val="C1E2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Красные</a:t>
            </a:r>
            <a:endParaRPr sz="3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775" y="1645450"/>
            <a:ext cx="1464900" cy="152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5650" y="1609150"/>
            <a:ext cx="1276800" cy="156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425" y="1550650"/>
            <a:ext cx="1408800" cy="1620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7750" y="1609150"/>
            <a:ext cx="1093800" cy="156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2350" y="3281699"/>
            <a:ext cx="1276800" cy="168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4225" y="3322650"/>
            <a:ext cx="1524000" cy="156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36350" y="3202649"/>
            <a:ext cx="1464900" cy="168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350050" y="3787625"/>
            <a:ext cx="388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Lobster"/>
                <a:ea typeface="Lobster"/>
                <a:cs typeface="Lobster"/>
                <a:sym typeface="Lobster"/>
              </a:rPr>
              <a:t>3. Методы борьбы-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Общенациональное польское восстание.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307700" y="47700"/>
            <a:ext cx="8078100" cy="599100"/>
          </a:xfrm>
          <a:prstGeom prst="roundRect">
            <a:avLst>
              <a:gd fmla="val 16667" name="adj"/>
            </a:avLst>
          </a:prstGeom>
          <a:solidFill>
            <a:srgbClr val="C1E2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Красные разделены на 2 крыла:</a:t>
            </a:r>
            <a:endParaRPr sz="38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73550" y="686325"/>
            <a:ext cx="3944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«Красные» умеренные,</a:t>
            </a:r>
            <a:endParaRPr b="1" sz="2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правые</a:t>
            </a:r>
            <a:endParaRPr b="1" sz="22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930500" y="646800"/>
            <a:ext cx="380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«Красные» революционные,</a:t>
            </a:r>
            <a:endParaRPr b="1" sz="2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левые</a:t>
            </a:r>
            <a:endParaRPr b="1" sz="22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28550" y="1598925"/>
            <a:ext cx="3888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 Цели: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Равенство прав народов, восстановление РП в границах 1772г.; передача земли крестьянам,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отмена временнообязанного положения и выкупных платежей.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496625" y="1508700"/>
            <a:ext cx="43074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2. Цели: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Равенство прав на самоопределение;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создание демократического народного государства; 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ликвидация помещичьего землевладения, передача земли крестьянам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572000" y="3787625"/>
            <a:ext cx="423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3. Методы борьбы-к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рестьянская (народная) революция.</a:t>
            </a:r>
            <a:r>
              <a:rPr lang="ru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endParaRPr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50375" y="0"/>
            <a:ext cx="736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latin typeface="Lobster"/>
                <a:ea typeface="Lobster"/>
                <a:cs typeface="Lobster"/>
                <a:sym typeface="Lobster"/>
              </a:rPr>
              <a:t>Подготовка восстания началась весной 1862г.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123350" y="517350"/>
            <a:ext cx="88731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В</a:t>
            </a:r>
            <a:r>
              <a:rPr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есной 1862 г. </a:t>
            </a: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«белыми» в Варшаве был создан Центральный национальный комитет (ЦНК). 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Август 1862 г.</a:t>
            </a: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 с целью подготовки восстания в Беларуси и Литве «красными» в Вильно создан Литовский провинциальный комитет (ЛПК).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На протяжении 1862—1863 гг.</a:t>
            </a: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Кастусь Калиновский, Феликс Рожанский 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и Валерий Врублевский издавали нелегальную </a:t>
            </a:r>
            <a:r>
              <a:rPr lang="ru" sz="19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«Мужыцкую праўду»</a:t>
            </a: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, исполнявшую роль газеты. 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latin typeface="Lobster"/>
                <a:ea typeface="Lobster"/>
                <a:cs typeface="Lobster"/>
                <a:sym typeface="Lobster"/>
              </a:rPr>
              <a:t>Главная задача газеты показать</a:t>
            </a:r>
            <a:r>
              <a:rPr lang="ru" sz="2300">
                <a:solidFill>
                  <a:schemeClr val="dk1"/>
                </a:solidFill>
              </a:rPr>
              <a:t> </a:t>
            </a: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сущность крестьянской политики и суда, грабительский ха­рактер реформы.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Основным автором был К.Калиновский, </a:t>
            </a:r>
            <a:endParaRPr sz="20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использовавший псевдоним </a:t>
            </a:r>
            <a:r>
              <a:rPr lang="ru" sz="19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«Яська-гаспадар з-пад Вільні».</a:t>
            </a:r>
            <a:endParaRPr sz="19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075" y="3163000"/>
            <a:ext cx="2602225" cy="173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