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945675"/>
  <p:embeddedFontLst>
    <p:embeddedFont>
      <p:font typeface="Arimo"/>
      <p:regular r:id="rId20"/>
      <p:bold r:id="rId21"/>
      <p:italic r:id="rId22"/>
      <p:boldItalic r:id="rId23"/>
    </p:embeddedFont>
    <p:embeddedFont>
      <p:font typeface="Lobster"/>
      <p:regular r:id="rId24"/>
    </p:embeddedFont>
    <p:embeddedFont>
      <p:font typeface="EB Garamon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regular.fntdata"/><Relationship Id="rId22" Type="http://schemas.openxmlformats.org/officeDocument/2006/relationships/font" Target="fonts/Arimo-italic.fntdata"/><Relationship Id="rId21" Type="http://schemas.openxmlformats.org/officeDocument/2006/relationships/font" Target="fonts/Arimo-bold.fntdata"/><Relationship Id="rId24" Type="http://schemas.openxmlformats.org/officeDocument/2006/relationships/font" Target="fonts/Lobster-regular.fntdata"/><Relationship Id="rId23" Type="http://schemas.openxmlformats.org/officeDocument/2006/relationships/font" Target="fonts/Arim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bold.fntdata"/><Relationship Id="rId25" Type="http://schemas.openxmlformats.org/officeDocument/2006/relationships/font" Target="fonts/EBGaramond-regular.fntdata"/><Relationship Id="rId28" Type="http://schemas.openxmlformats.org/officeDocument/2006/relationships/font" Target="fonts/EBGaramond-boldItalic.fntdata"/><Relationship Id="rId27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1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7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9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264584" y="39688"/>
            <a:ext cx="944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 rot="5400000">
            <a:off x="3924300" y="-1206500"/>
            <a:ext cx="5562600" cy="99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 rot="5400000">
            <a:off x="7000611" y="1869811"/>
            <a:ext cx="6513512" cy="285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 rot="5400000">
            <a:off x="1189302" y="-885030"/>
            <a:ext cx="6513512" cy="8362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64584" y="39688"/>
            <a:ext cx="944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727200" y="990600"/>
            <a:ext cx="995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64584" y="39688"/>
            <a:ext cx="944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727200" y="990600"/>
            <a:ext cx="487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»"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6807200" y="990600"/>
            <a:ext cx="487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»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  <a:defRPr b="1" sz="1600"/>
            </a:lvl9pPr>
          </a:lstStyle>
          <a:p/>
        </p:txBody>
      </p:sp>
      <p:sp>
        <p:nvSpPr>
          <p:cNvPr id="32" name="Google Shape;32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264584" y="39688"/>
            <a:ext cx="944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»"/>
              <a:defRPr sz="20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My Documents\presbackgrounds\purple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264584" y="39688"/>
            <a:ext cx="944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727200" y="990600"/>
            <a:ext cx="995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Char char="•"/>
              <a:defRPr b="0" i="0" sz="3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Char char="–"/>
              <a:defRPr b="0" i="0" sz="2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–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»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»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»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»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»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1271464" y="764704"/>
            <a:ext cx="1066228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62699"/>
                </a:solidFill>
                <a:latin typeface="EB Garamond"/>
                <a:ea typeface="EB Garamond"/>
                <a:cs typeface="EB Garamond"/>
                <a:sym typeface="EB Garamond"/>
              </a:rPr>
              <a:t>Домашнее задание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262699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BFFFE"/>
                </a:solidFill>
                <a:latin typeface="Arimo"/>
                <a:ea typeface="Arimo"/>
                <a:cs typeface="Arimo"/>
                <a:sym typeface="Arimo"/>
              </a:rPr>
              <a:t>§ 28, подготовиться к обобщению по разделу II, вопросы стр.136-142. </a:t>
            </a:r>
            <a:endParaRPr b="1" i="0" sz="5400" u="none" cap="none" strike="noStrike">
              <a:solidFill>
                <a:srgbClr val="FBFFFE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1549821" y="315446"/>
            <a:ext cx="10369200" cy="23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Ситуация в Беларуси и на Западном фронте была связана с ходом событий в России. Повсеместно создавались Советы солдатских и рабочих депутатов.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4 марта 1917г. </a:t>
            </a: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по инициативе Минского Совета была создана народная милиция под руководством М.В.Фрунзе, которая взяла под контроль почту и телеграф. </a:t>
            </a:r>
            <a:endParaRPr sz="1800"/>
          </a:p>
        </p:txBody>
      </p:sp>
      <p:pic>
        <p:nvPicPr>
          <p:cNvPr id="105" name="Google Shape;105;p22"/>
          <p:cNvPicPr preferRelativeResize="0"/>
          <p:nvPr/>
        </p:nvPicPr>
        <p:blipFill rotWithShape="1">
          <a:blip r:embed="rId3">
            <a:alphaModFix/>
          </a:blip>
          <a:srcRect b="0" l="0" r="0" t="44168"/>
          <a:stretch/>
        </p:blipFill>
        <p:spPr>
          <a:xfrm>
            <a:off x="0" y="3029116"/>
            <a:ext cx="12192000" cy="3828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/>
          <p:nvPr/>
        </p:nvSpPr>
        <p:spPr>
          <a:xfrm>
            <a:off x="1573479" y="178962"/>
            <a:ext cx="102252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В Беларуси, как и в целом в России,  постепенно сложилась политическая обстановка, которую можно охарактеризовать как </a:t>
            </a:r>
            <a:r>
              <a:rPr b="1" i="1" lang="ru-RU" sz="37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двоевластие. </a:t>
            </a:r>
            <a:endParaRPr sz="1900"/>
          </a:p>
        </p:txBody>
      </p:sp>
      <p:sp>
        <p:nvSpPr>
          <p:cNvPr id="111" name="Google Shape;111;p23"/>
          <p:cNvSpPr/>
          <p:nvPr/>
        </p:nvSpPr>
        <p:spPr>
          <a:xfrm>
            <a:off x="1290814" y="2670220"/>
            <a:ext cx="52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Органы буржуазной власти </a:t>
            </a:r>
            <a:endParaRPr/>
          </a:p>
        </p:txBody>
      </p:sp>
      <p:sp>
        <p:nvSpPr>
          <p:cNvPr id="112" name="Google Shape;112;p23"/>
          <p:cNvSpPr/>
          <p:nvPr/>
        </p:nvSpPr>
        <p:spPr>
          <a:xfrm>
            <a:off x="1450925" y="4400575"/>
            <a:ext cx="4933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2F2F2"/>
                </a:solidFill>
                <a:latin typeface="EB Garamond"/>
                <a:ea typeface="EB Garamond"/>
                <a:cs typeface="EB Garamond"/>
                <a:sym typeface="EB Garamond"/>
              </a:rPr>
              <a:t>городские и уездные комитеты общественной безопасности.</a:t>
            </a:r>
            <a:endParaRPr b="1" sz="2800">
              <a:solidFill>
                <a:srgbClr val="F2F2F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6384032" y="2718602"/>
            <a:ext cx="56569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Органы революционной власти</a:t>
            </a:r>
            <a:endParaRPr b="1" sz="2800" cap="none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4" name="Google Shape;114;p23"/>
          <p:cNvSpPr/>
          <p:nvPr/>
        </p:nvSpPr>
        <p:spPr>
          <a:xfrm>
            <a:off x="6656179" y="3886984"/>
            <a:ext cx="5112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rgbClr val="F2F2F2"/>
                </a:solidFill>
                <a:latin typeface="EB Garamond"/>
                <a:ea typeface="EB Garamond"/>
                <a:cs typeface="EB Garamond"/>
                <a:sym typeface="EB Garamond"/>
              </a:rPr>
              <a:t>Советы рабочих, солдатских и крестьянских депутатов. </a:t>
            </a:r>
            <a:endParaRPr b="1" sz="3100">
              <a:solidFill>
                <a:srgbClr val="F2F2F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5" name="Google Shape;115;p23"/>
          <p:cNvSpPr/>
          <p:nvPr/>
        </p:nvSpPr>
        <p:spPr>
          <a:xfrm>
            <a:off x="983432" y="5714990"/>
            <a:ext cx="11161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CCFF"/>
                </a:solidFill>
                <a:latin typeface="Lobster"/>
                <a:ea typeface="Lobster"/>
                <a:cs typeface="Lobster"/>
                <a:sym typeface="Lobster"/>
              </a:rPr>
              <a:t>Особенностью положения в Беларуси было то, что Советы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CCFF"/>
                </a:solidFill>
                <a:latin typeface="Lobster"/>
                <a:ea typeface="Lobster"/>
                <a:cs typeface="Lobster"/>
                <a:sym typeface="Lobster"/>
              </a:rPr>
              <a:t>поддерживали Временное правительство.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116" name="Google Shape;116;p23"/>
          <p:cNvCxnSpPr/>
          <p:nvPr/>
        </p:nvCxnSpPr>
        <p:spPr>
          <a:xfrm flipH="1">
            <a:off x="3576029" y="1722287"/>
            <a:ext cx="2808000" cy="1083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17" name="Google Shape;117;p23"/>
          <p:cNvCxnSpPr/>
          <p:nvPr/>
        </p:nvCxnSpPr>
        <p:spPr>
          <a:xfrm>
            <a:off x="6384029" y="1717487"/>
            <a:ext cx="2526300" cy="10929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18" name="Google Shape;118;p23"/>
          <p:cNvSpPr/>
          <p:nvPr/>
        </p:nvSpPr>
        <p:spPr>
          <a:xfrm>
            <a:off x="3083941" y="3886975"/>
            <a:ext cx="1192800" cy="51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8461106" y="3210945"/>
            <a:ext cx="1347900" cy="608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1556050" y="3191750"/>
            <a:ext cx="451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E599"/>
                </a:solidFill>
                <a:latin typeface="EB Garamond"/>
                <a:ea typeface="EB Garamond"/>
                <a:cs typeface="EB Garamond"/>
                <a:sym typeface="EB Garamond"/>
              </a:rPr>
              <a:t>Временное правительство</a:t>
            </a:r>
            <a:endParaRPr b="1" sz="3000">
              <a:solidFill>
                <a:srgbClr val="FFE5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/>
          <p:nvPr/>
        </p:nvSpPr>
        <p:spPr>
          <a:xfrm>
            <a:off x="435275" y="19450"/>
            <a:ext cx="11578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Деятельность политических партий и организаций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359075" y="1267775"/>
            <a:ext cx="11578200" cy="4109700"/>
          </a:xfrm>
          <a:prstGeom prst="rect">
            <a:avLst/>
          </a:prstGeom>
          <a:solidFill>
            <a:srgbClr val="AD9FD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   </a:t>
            </a:r>
            <a:r>
              <a:rPr b="1" lang="ru-RU" sz="24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ru-RU" sz="3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Активизируется деятельность общероссийских партий:</a:t>
            </a:r>
            <a:endParaRPr sz="1600"/>
          </a:p>
          <a:p>
            <a:pPr indent="-1905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000"/>
              <a:buFont typeface="Noto Sans Symbols"/>
              <a:buChar char="⮚"/>
            </a:pPr>
            <a:r>
              <a:rPr b="1" lang="ru-RU" sz="30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ru-RU" sz="33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ru-RU" sz="3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Май 1917г.</a:t>
            </a:r>
            <a:r>
              <a:rPr b="1" lang="ru-RU" sz="3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возобновляет работу кадетская  организация в      </a:t>
            </a:r>
            <a:endParaRPr b="1" sz="3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Минске;</a:t>
            </a:r>
            <a:endParaRPr sz="1900">
              <a:solidFill>
                <a:schemeClr val="dk1"/>
              </a:solidFill>
            </a:endParaRPr>
          </a:p>
          <a:p>
            <a:pPr indent="-2095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Char char="⮚"/>
            </a:pPr>
            <a:r>
              <a:rPr b="1" lang="ru-RU" sz="3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Создаются комитеты кадетов </a:t>
            </a:r>
            <a:r>
              <a:rPr b="1" lang="ru-RU" sz="3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 Гомеле, Витебске, Могилёве;</a:t>
            </a:r>
            <a:endParaRPr sz="1900">
              <a:solidFill>
                <a:schemeClr val="lt1"/>
              </a:solidFill>
            </a:endParaRPr>
          </a:p>
          <a:p>
            <a:pPr indent="-2095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Char char="⮚"/>
            </a:pPr>
            <a:r>
              <a:rPr b="1" lang="ru-RU" sz="3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Формируются кадетские организации </a:t>
            </a:r>
            <a:r>
              <a:rPr b="1" lang="ru-RU" sz="3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на Западном фронте;</a:t>
            </a:r>
            <a:endParaRPr sz="1900">
              <a:solidFill>
                <a:schemeClr val="lt1"/>
              </a:solidFill>
            </a:endParaRPr>
          </a:p>
          <a:p>
            <a:pPr indent="-2095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Char char="⮚"/>
            </a:pPr>
            <a:r>
              <a:rPr b="1" lang="ru-RU" sz="3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</a:t>
            </a:r>
            <a:r>
              <a:rPr b="1" lang="ru-RU" sz="3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Растёт влияние эсеров и меньшевиков;</a:t>
            </a:r>
            <a:endParaRPr sz="1900">
              <a:solidFill>
                <a:schemeClr val="lt1"/>
              </a:solidFill>
            </a:endParaRPr>
          </a:p>
          <a:p>
            <a:pPr indent="-2095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Char char="⮚"/>
            </a:pPr>
            <a:r>
              <a:rPr b="1" lang="ru-RU" sz="3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После  февральской революции </a:t>
            </a:r>
            <a:r>
              <a:rPr b="1" lang="ru-RU" sz="3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активизирует деятельность Бунд; </a:t>
            </a:r>
            <a:endParaRPr b="1" sz="33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2869333" y="5797000"/>
            <a:ext cx="740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cap="none">
                <a:solidFill>
                  <a:srgbClr val="D9EAD3"/>
                </a:solidFill>
                <a:latin typeface="Lobster"/>
                <a:ea typeface="Lobster"/>
                <a:cs typeface="Lobster"/>
                <a:sym typeface="Lobster"/>
              </a:rPr>
              <a:t>Каковы позиции этих партий ?</a:t>
            </a:r>
            <a:endParaRPr sz="4300" cap="none">
              <a:solidFill>
                <a:srgbClr val="D9EAD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200" y="125750"/>
            <a:ext cx="10669074" cy="66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/>
        </p:nvSpPr>
        <p:spPr>
          <a:xfrm>
            <a:off x="24150" y="173550"/>
            <a:ext cx="12143700" cy="6510900"/>
          </a:xfrm>
          <a:prstGeom prst="rect">
            <a:avLst/>
          </a:prstGeom>
          <a:solidFill>
            <a:srgbClr val="AD9FD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00">
                <a:solidFill>
                  <a:srgbClr val="660033"/>
                </a:solidFill>
                <a:latin typeface="EB Garamond"/>
                <a:ea typeface="EB Garamond"/>
                <a:cs typeface="EB Garamond"/>
                <a:sym typeface="EB Garamond"/>
              </a:rPr>
              <a:t>Возобновляется деятельность белорусских </a:t>
            </a:r>
            <a:endParaRPr sz="1900">
              <a:solidFill>
                <a:srgbClr val="66003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00">
                <a:solidFill>
                  <a:srgbClr val="660033"/>
                </a:solidFill>
                <a:latin typeface="EB Garamond"/>
                <a:ea typeface="EB Garamond"/>
                <a:cs typeface="EB Garamond"/>
                <a:sym typeface="EB Garamond"/>
              </a:rPr>
              <a:t>национальных организаций: </a:t>
            </a:r>
            <a:endParaRPr sz="1900">
              <a:solidFill>
                <a:srgbClr val="66003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    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Белорусской Социалистической Грамады;</a:t>
            </a:r>
            <a:endParaRPr sz="2100">
              <a:solidFill>
                <a:schemeClr val="lt1"/>
              </a:solidFill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EB Garamond"/>
              <a:buChar char="✔"/>
            </a:pP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есной 1917г-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создаётся Белорусская народная партия социалистов во    </a:t>
            </a:r>
            <a:endParaRPr b="1" sz="2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главе с Р.А.Скирмунтом;</a:t>
            </a:r>
            <a:endParaRPr sz="2100">
              <a:solidFill>
                <a:schemeClr val="dk1"/>
              </a:solidFill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EB Garamond"/>
              <a:buChar char="✔"/>
            </a:pP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25-27 марта (7-9 апреля) 1917г.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на I-м съезде белорусских  национальных  </a:t>
            </a:r>
            <a:endParaRPr sz="2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орг. избирается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Белорусский  Национальный  комитет (БНК)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,который  </a:t>
            </a:r>
            <a:endParaRPr sz="2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возглавляет Р.А.Скирмунт; </a:t>
            </a:r>
            <a:endParaRPr b="1" sz="2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EB Garamond"/>
              <a:buChar char="✔"/>
            </a:pP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8-10 (21-23) июля 1917г.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на II-м съезде вместо БНК  создаётся   </a:t>
            </a:r>
            <a:endParaRPr b="1" sz="2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Центральная Рада белорусских организаций,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которая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с октября 1917г.  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переименовывается в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ВБР;</a:t>
            </a:r>
            <a:endParaRPr sz="2100">
              <a:solidFill>
                <a:schemeClr val="lt1"/>
              </a:solidFill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EB Garamond"/>
              <a:buChar char="✔"/>
            </a:pP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Осенью 1917г.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создаётся Белорусская социал-демократическая рабочая  </a:t>
            </a:r>
            <a:endParaRPr sz="2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партия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(БСДРП);</a:t>
            </a:r>
            <a:endParaRPr sz="2100">
              <a:solidFill>
                <a:schemeClr val="lt1"/>
              </a:solidFill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EB Garamond"/>
              <a:buChar char="✔"/>
            </a:pP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Апрель-сентябрь</a:t>
            </a:r>
            <a:r>
              <a:rPr b="1" lang="ru-RU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 возобновляют деятельность (в Гомеле)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Полесский и  </a:t>
            </a:r>
            <a:endParaRPr sz="2100">
              <a:solidFill>
                <a:schemeClr val="lt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b="1" lang="ru-RU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Минский комитеты РСДРП;              </a:t>
            </a:r>
            <a:endParaRPr b="1" sz="27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631504" y="1772816"/>
            <a:ext cx="10225136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2CC"/>
                </a:solidFill>
                <a:latin typeface="EB Garamond"/>
                <a:ea typeface="EB Garamond"/>
                <a:cs typeface="EB Garamond"/>
                <a:sym typeface="EB Garamond"/>
              </a:rPr>
              <a:t>События Февральской революции 1917 г. в Беларуси.</a:t>
            </a:r>
            <a:endParaRPr>
              <a:solidFill>
                <a:srgbClr val="FFF2C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2CC"/>
                </a:solidFill>
                <a:latin typeface="EB Garamond"/>
                <a:ea typeface="EB Garamond"/>
                <a:cs typeface="EB Garamond"/>
                <a:sym typeface="EB Garamond"/>
              </a:rPr>
              <a:t> Обострение политической ситуации в Беларуси весной — летом 1917 г.</a:t>
            </a:r>
            <a:endParaRPr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2665863" y="1521656"/>
            <a:ext cx="7813022" cy="4462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6565FF"/>
                </a:solidFill>
                <a:latin typeface="EB Garamond"/>
                <a:ea typeface="EB Garamond"/>
                <a:cs typeface="EB Garamond"/>
                <a:sym typeface="EB Garamond"/>
              </a:rPr>
              <a:t>В 1914г. </a:t>
            </a:r>
            <a:r>
              <a:rPr b="1" i="0" lang="ru-RU" sz="4000" u="none" cap="none" strike="noStrike">
                <a:solidFill>
                  <a:srgbClr val="6565FF"/>
                </a:solidFill>
                <a:latin typeface="EB Garamond"/>
                <a:ea typeface="EB Garamond"/>
                <a:cs typeface="EB Garamond"/>
                <a:sym typeface="EB Garamond"/>
              </a:rPr>
              <a:t>Россия была втянута в Первую мировую войну.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5E0A78"/>
                </a:solidFill>
                <a:latin typeface="EB Garamond"/>
                <a:ea typeface="EB Garamond"/>
                <a:cs typeface="EB Garamond"/>
                <a:sym typeface="EB Garamond"/>
              </a:rPr>
              <a:t>С сентября 1915г.  основные военные действия разворачиваются на территории Беларуси.</a:t>
            </a:r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1524000" y="1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Беларусь накануне революции</a:t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1631500" y="804400"/>
            <a:ext cx="105606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b="1" i="0" lang="ru-RU" sz="27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огромное количество беженцев, превратившихся в массу нищих, голодных и бездомных, лишенных средств к существованию;</a:t>
            </a:r>
            <a:endParaRPr sz="1700"/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b="1" i="0" lang="ru-RU" sz="27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эпидемии;</a:t>
            </a:r>
            <a:endParaRPr sz="1700"/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b="1" i="0" lang="ru-RU" sz="27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упадок сельскохозяйственного производства (сокращение посевных площадей, поголовья скота);</a:t>
            </a:r>
            <a:endParaRPr sz="1700"/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b="1" i="0" lang="ru-RU" sz="27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реквизиции;</a:t>
            </a:r>
            <a:endParaRPr sz="1700"/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b="1" i="0" lang="ru-RU" sz="27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милитаризация промышленности; ненормированный рабочий день, отменены выходные и праздничные дни.</a:t>
            </a:r>
            <a:endParaRPr sz="1700"/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b="1" i="0" lang="ru-RU" sz="27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За прекращение работы без разрешения рабочих отправляли в штрафные роты. </a:t>
            </a:r>
            <a:endParaRPr b="1" i="0" sz="27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b="1" i="0" lang="ru-RU" sz="27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Широко практиковался низкооплачиваемый труд женщин, подростков, детей.</a:t>
            </a:r>
            <a:endParaRPr sz="1700"/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b="1" i="0" lang="ru-RU" sz="27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привлечение населения для строительства оборонительных сооружений;</a:t>
            </a:r>
            <a:endParaRPr b="1" i="0" sz="27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1631503" y="692696"/>
            <a:ext cx="1029714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D0E0E3"/>
                </a:solidFill>
                <a:latin typeface="EB Garamond"/>
                <a:ea typeface="EB Garamond"/>
                <a:cs typeface="EB Garamond"/>
                <a:sym typeface="EB Garamond"/>
              </a:rPr>
              <a:t>Октябрь 1916г</a:t>
            </a:r>
            <a:r>
              <a:rPr b="1" i="0" lang="ru-RU" sz="2800" u="none" cap="none" strike="noStrike">
                <a:solidFill>
                  <a:srgbClr val="D0E0E3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r>
              <a:rPr b="1" i="0" lang="ru-RU" sz="28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- выступление солдат и матросов на распределительном пункте в Гомеле.</a:t>
            </a:r>
            <a:endParaRPr b="1" sz="2800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10540" l="0" r="2666" t="7559"/>
          <a:stretch/>
        </p:blipFill>
        <p:spPr>
          <a:xfrm>
            <a:off x="1631503" y="1714293"/>
            <a:ext cx="741682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9048327" y="2420888"/>
            <a:ext cx="2952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rgbClr val="CFE2F3"/>
                </a:solidFill>
                <a:latin typeface="EB Garamond"/>
                <a:ea typeface="EB Garamond"/>
                <a:cs typeface="EB Garamond"/>
                <a:sym typeface="EB Garamond"/>
              </a:rPr>
              <a:t>Недовольство действиями правительства среди населения растёт.</a:t>
            </a:r>
            <a:endParaRPr b="1" sz="3100">
              <a:solidFill>
                <a:srgbClr val="CFE2F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3426313" y="194004"/>
            <a:ext cx="577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C1FEEF"/>
                </a:solidFill>
                <a:latin typeface="EB Garamond"/>
                <a:ea typeface="EB Garamond"/>
                <a:cs typeface="EB Garamond"/>
                <a:sym typeface="EB Garamond"/>
              </a:rPr>
              <a:t>Причины революции:</a:t>
            </a:r>
            <a:endParaRPr/>
          </a:p>
        </p:txBody>
      </p:sp>
      <p:sp>
        <p:nvSpPr>
          <p:cNvPr id="93" name="Google Shape;93;p20"/>
          <p:cNvSpPr txBox="1"/>
          <p:nvPr/>
        </p:nvSpPr>
        <p:spPr>
          <a:xfrm>
            <a:off x="1583154" y="820616"/>
            <a:ext cx="10297200" cy="5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После поражения революции 1905-1907гг. остались нерешёнными: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Аграрный вопрос</a:t>
            </a:r>
            <a:r>
              <a:rPr b="1" lang="ru-RU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ru-RU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(крестьяне так и не получили землю, сохранялось помещичье землевладение);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Национальный вопрос</a:t>
            </a:r>
            <a:r>
              <a:rPr b="1" lang="ru-RU" sz="2900">
                <a:solidFill>
                  <a:srgbClr val="FFC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ru-RU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(белорусские территории так и не получили автономии в составе России);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Вопрос о мире </a:t>
            </a:r>
            <a:r>
              <a:rPr b="1" lang="ru-RU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(за 3 года войны стало понятно носит империалистический характер и ведет к ещё большему ухудшению положения населения);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Вопрос о власти</a:t>
            </a:r>
            <a:r>
              <a:rPr b="1" lang="ru-RU" sz="2900">
                <a:solidFill>
                  <a:srgbClr val="C9DAF8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ru-RU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(самым большим пережитком крепостнических порядков было царское самодержавие, не желавшее предоставлять народу демократические права и свободы).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/>
        </p:nvSpPr>
        <p:spPr>
          <a:xfrm>
            <a:off x="1631504" y="764704"/>
            <a:ext cx="102252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23 февраля 1917г. </a:t>
            </a: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 Петрограде произошла демонстрация рабочих  с лозунгами «Долой войну!», «Долой самодержавие!», которая 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27 февраля</a:t>
            </a:r>
            <a:r>
              <a:rPr b="1" lang="ru-RU" sz="3200">
                <a:solidFill>
                  <a:srgbClr val="FFC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выступления переросли в вооружённое восстание.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2 марта 1917г. </a:t>
            </a: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Николай II отрекся от престола;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Власть перешла к буржуазному </a:t>
            </a:r>
            <a:r>
              <a:rPr b="1" lang="ru-RU" sz="32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Временному правительству, </a:t>
            </a: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которое впоследствии </a:t>
            </a:r>
            <a:endParaRPr b="1" sz="2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возглавил  А.Ф.Керенский. 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 России победила </a:t>
            </a:r>
            <a:endParaRPr b="1" sz="2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Февральская буржуазно-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демократическая революция.</a:t>
            </a:r>
            <a:endParaRPr sz="2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3">
            <a:alphaModFix/>
          </a:blip>
          <a:srcRect b="0" l="51648" r="0" t="53031"/>
          <a:stretch/>
        </p:blipFill>
        <p:spPr>
          <a:xfrm>
            <a:off x="6296975" y="3636975"/>
            <a:ext cx="5895024" cy="322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