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A3CED2-9BA1-4CA1-BB16-D2BAD232614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F04748-E445-43E1-A6F1-D688C6C4E5A6}">
      <dgm:prSet/>
      <dgm:spPr/>
      <dgm:t>
        <a:bodyPr/>
        <a:lstStyle/>
        <a:p>
          <a:r>
            <a:rPr lang="ru-RU"/>
            <a:t>Правовое государство</a:t>
          </a:r>
          <a:endParaRPr lang="en-US"/>
        </a:p>
      </dgm:t>
    </dgm:pt>
    <dgm:pt modelId="{83D17155-4C7C-4120-941C-B40F61993C1B}" type="parTrans" cxnId="{CDBEFC77-93EE-4546-A450-10E51CC64C6D}">
      <dgm:prSet/>
      <dgm:spPr/>
      <dgm:t>
        <a:bodyPr/>
        <a:lstStyle/>
        <a:p>
          <a:endParaRPr lang="en-US"/>
        </a:p>
      </dgm:t>
    </dgm:pt>
    <dgm:pt modelId="{BF3C3522-6514-4C57-BAC6-63139EB3C829}" type="sibTrans" cxnId="{CDBEFC77-93EE-4546-A450-10E51CC64C6D}">
      <dgm:prSet/>
      <dgm:spPr/>
      <dgm:t>
        <a:bodyPr/>
        <a:lstStyle/>
        <a:p>
          <a:endParaRPr lang="en-US"/>
        </a:p>
      </dgm:t>
    </dgm:pt>
    <dgm:pt modelId="{2557F8BA-0EF7-488C-B3AF-D25763EE7A07}">
      <dgm:prSet/>
      <dgm:spPr/>
      <dgm:t>
        <a:bodyPr/>
        <a:lstStyle/>
        <a:p>
          <a:r>
            <a:rPr lang="ru-RU"/>
            <a:t>Гражданское общество</a:t>
          </a:r>
          <a:endParaRPr lang="en-US"/>
        </a:p>
      </dgm:t>
    </dgm:pt>
    <dgm:pt modelId="{702C0CC9-C97D-4F87-8F6D-B7F253082A38}" type="parTrans" cxnId="{6134D9C5-2964-47A9-9E42-2C66583C10FA}">
      <dgm:prSet/>
      <dgm:spPr/>
      <dgm:t>
        <a:bodyPr/>
        <a:lstStyle/>
        <a:p>
          <a:endParaRPr lang="en-US"/>
        </a:p>
      </dgm:t>
    </dgm:pt>
    <dgm:pt modelId="{A1A18521-C891-4D07-9565-CF75825C07B1}" type="sibTrans" cxnId="{6134D9C5-2964-47A9-9E42-2C66583C10FA}">
      <dgm:prSet/>
      <dgm:spPr/>
      <dgm:t>
        <a:bodyPr/>
        <a:lstStyle/>
        <a:p>
          <a:endParaRPr lang="en-US"/>
        </a:p>
      </dgm:t>
    </dgm:pt>
    <dgm:pt modelId="{E964136D-AE71-44AF-AE8D-D4DD2FC2671B}">
      <dgm:prSet/>
      <dgm:spPr/>
      <dgm:t>
        <a:bodyPr/>
        <a:lstStyle/>
        <a:p>
          <a:r>
            <a:rPr lang="ru-RU" dirty="0"/>
            <a:t>Средства массовой информации</a:t>
          </a:r>
          <a:endParaRPr lang="en-US" dirty="0"/>
        </a:p>
      </dgm:t>
    </dgm:pt>
    <dgm:pt modelId="{D40A35BC-F558-4C91-98C9-F5782BF373A2}" type="parTrans" cxnId="{41F9A963-634B-4B56-81E2-C128E86C6C2B}">
      <dgm:prSet/>
      <dgm:spPr/>
      <dgm:t>
        <a:bodyPr/>
        <a:lstStyle/>
        <a:p>
          <a:endParaRPr lang="en-US"/>
        </a:p>
      </dgm:t>
    </dgm:pt>
    <dgm:pt modelId="{E97F44D3-9B97-4D7B-BE09-C5767DD7AF01}" type="sibTrans" cxnId="{41F9A963-634B-4B56-81E2-C128E86C6C2B}">
      <dgm:prSet/>
      <dgm:spPr/>
      <dgm:t>
        <a:bodyPr/>
        <a:lstStyle/>
        <a:p>
          <a:endParaRPr lang="en-US"/>
        </a:p>
      </dgm:t>
    </dgm:pt>
    <dgm:pt modelId="{02226168-9CC6-4974-9830-E8F3A2A74B5B}" type="pres">
      <dgm:prSet presAssocID="{DCA3CED2-9BA1-4CA1-BB16-D2BAD232614B}" presName="linear" presStyleCnt="0">
        <dgm:presLayoutVars>
          <dgm:animLvl val="lvl"/>
          <dgm:resizeHandles val="exact"/>
        </dgm:presLayoutVars>
      </dgm:prSet>
      <dgm:spPr/>
    </dgm:pt>
    <dgm:pt modelId="{30129D40-A766-48AB-8E48-A1774B8B06E0}" type="pres">
      <dgm:prSet presAssocID="{B5F04748-E445-43E1-A6F1-D688C6C4E5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53C6B24-D2FD-4386-841A-6E4663717C68}" type="pres">
      <dgm:prSet presAssocID="{BF3C3522-6514-4C57-BAC6-63139EB3C829}" presName="spacer" presStyleCnt="0"/>
      <dgm:spPr/>
    </dgm:pt>
    <dgm:pt modelId="{39378D99-B6E0-4061-BE9A-630240A1D249}" type="pres">
      <dgm:prSet presAssocID="{2557F8BA-0EF7-488C-B3AF-D25763EE7A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BC0AD3-377A-4DE9-8966-CE5EA3D0257D}" type="pres">
      <dgm:prSet presAssocID="{A1A18521-C891-4D07-9565-CF75825C07B1}" presName="spacer" presStyleCnt="0"/>
      <dgm:spPr/>
    </dgm:pt>
    <dgm:pt modelId="{8EA65070-2A60-4610-843A-FAC755803353}" type="pres">
      <dgm:prSet presAssocID="{E964136D-AE71-44AF-AE8D-D4DD2FC2671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53AB215-4D68-4E02-B501-BA475FB14845}" type="presOf" srcId="{2557F8BA-0EF7-488C-B3AF-D25763EE7A07}" destId="{39378D99-B6E0-4061-BE9A-630240A1D249}" srcOrd="0" destOrd="0" presId="urn:microsoft.com/office/officeart/2005/8/layout/vList2"/>
    <dgm:cxn modelId="{7352CC5B-CF7C-4242-A1F8-7AF7CB7008BD}" type="presOf" srcId="{B5F04748-E445-43E1-A6F1-D688C6C4E5A6}" destId="{30129D40-A766-48AB-8E48-A1774B8B06E0}" srcOrd="0" destOrd="0" presId="urn:microsoft.com/office/officeart/2005/8/layout/vList2"/>
    <dgm:cxn modelId="{41F9A963-634B-4B56-81E2-C128E86C6C2B}" srcId="{DCA3CED2-9BA1-4CA1-BB16-D2BAD232614B}" destId="{E964136D-AE71-44AF-AE8D-D4DD2FC2671B}" srcOrd="2" destOrd="0" parTransId="{D40A35BC-F558-4C91-98C9-F5782BF373A2}" sibTransId="{E97F44D3-9B97-4D7B-BE09-C5767DD7AF01}"/>
    <dgm:cxn modelId="{0BDBE255-1A62-4043-8511-170C2CA7E625}" type="presOf" srcId="{E964136D-AE71-44AF-AE8D-D4DD2FC2671B}" destId="{8EA65070-2A60-4610-843A-FAC755803353}" srcOrd="0" destOrd="0" presId="urn:microsoft.com/office/officeart/2005/8/layout/vList2"/>
    <dgm:cxn modelId="{CDBEFC77-93EE-4546-A450-10E51CC64C6D}" srcId="{DCA3CED2-9BA1-4CA1-BB16-D2BAD232614B}" destId="{B5F04748-E445-43E1-A6F1-D688C6C4E5A6}" srcOrd="0" destOrd="0" parTransId="{83D17155-4C7C-4120-941C-B40F61993C1B}" sibTransId="{BF3C3522-6514-4C57-BAC6-63139EB3C829}"/>
    <dgm:cxn modelId="{49492EBE-35DB-46C5-A241-7F2C51B24851}" type="presOf" srcId="{DCA3CED2-9BA1-4CA1-BB16-D2BAD232614B}" destId="{02226168-9CC6-4974-9830-E8F3A2A74B5B}" srcOrd="0" destOrd="0" presId="urn:microsoft.com/office/officeart/2005/8/layout/vList2"/>
    <dgm:cxn modelId="{6134D9C5-2964-47A9-9E42-2C66583C10FA}" srcId="{DCA3CED2-9BA1-4CA1-BB16-D2BAD232614B}" destId="{2557F8BA-0EF7-488C-B3AF-D25763EE7A07}" srcOrd="1" destOrd="0" parTransId="{702C0CC9-C97D-4F87-8F6D-B7F253082A38}" sibTransId="{A1A18521-C891-4D07-9565-CF75825C07B1}"/>
    <dgm:cxn modelId="{3A61AF15-0A3F-42F1-BE61-33E9047D7A7F}" type="presParOf" srcId="{02226168-9CC6-4974-9830-E8F3A2A74B5B}" destId="{30129D40-A766-48AB-8E48-A1774B8B06E0}" srcOrd="0" destOrd="0" presId="urn:microsoft.com/office/officeart/2005/8/layout/vList2"/>
    <dgm:cxn modelId="{C2493572-6CA5-4C12-BB3F-26133CE22387}" type="presParOf" srcId="{02226168-9CC6-4974-9830-E8F3A2A74B5B}" destId="{A53C6B24-D2FD-4386-841A-6E4663717C68}" srcOrd="1" destOrd="0" presId="urn:microsoft.com/office/officeart/2005/8/layout/vList2"/>
    <dgm:cxn modelId="{804451C4-C87B-434B-BFAC-EA6D829F96F6}" type="presParOf" srcId="{02226168-9CC6-4974-9830-E8F3A2A74B5B}" destId="{39378D99-B6E0-4061-BE9A-630240A1D249}" srcOrd="2" destOrd="0" presId="urn:microsoft.com/office/officeart/2005/8/layout/vList2"/>
    <dgm:cxn modelId="{54C6BFDC-4461-4DCF-ADF7-E3A06A987092}" type="presParOf" srcId="{02226168-9CC6-4974-9830-E8F3A2A74B5B}" destId="{D9BC0AD3-377A-4DE9-8966-CE5EA3D0257D}" srcOrd="3" destOrd="0" presId="urn:microsoft.com/office/officeart/2005/8/layout/vList2"/>
    <dgm:cxn modelId="{30C6AA6D-5321-49F1-9CBE-E2E69F9B5210}" type="presParOf" srcId="{02226168-9CC6-4974-9830-E8F3A2A74B5B}" destId="{8EA65070-2A60-4610-843A-FAC7558033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E1120-21FF-4C25-AF04-EB79D0AB03B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EEB29F6-683C-45E6-A0D8-D2D7BB5DE75E}">
      <dgm:prSet/>
      <dgm:spPr/>
      <dgm:t>
        <a:bodyPr/>
        <a:lstStyle/>
        <a:p>
          <a:r>
            <a:rPr lang="ru-RU"/>
            <a:t>Верховенство права</a:t>
          </a:r>
          <a:endParaRPr lang="en-US"/>
        </a:p>
      </dgm:t>
    </dgm:pt>
    <dgm:pt modelId="{00F62930-DE73-40D7-8D76-2E60384BE708}" type="parTrans" cxnId="{179CFA4D-51E9-413C-B57F-D531D36D0361}">
      <dgm:prSet/>
      <dgm:spPr/>
      <dgm:t>
        <a:bodyPr/>
        <a:lstStyle/>
        <a:p>
          <a:endParaRPr lang="en-US"/>
        </a:p>
      </dgm:t>
    </dgm:pt>
    <dgm:pt modelId="{FCC566D6-8AA3-41A5-8137-212A5391EA83}" type="sibTrans" cxnId="{179CFA4D-51E9-413C-B57F-D531D36D0361}">
      <dgm:prSet/>
      <dgm:spPr/>
      <dgm:t>
        <a:bodyPr/>
        <a:lstStyle/>
        <a:p>
          <a:endParaRPr lang="en-US"/>
        </a:p>
      </dgm:t>
    </dgm:pt>
    <dgm:pt modelId="{6DBE8D7F-2C0A-4495-B8B5-69265BB22276}">
      <dgm:prSet/>
      <dgm:spPr/>
      <dgm:t>
        <a:bodyPr/>
        <a:lstStyle/>
        <a:p>
          <a:r>
            <a:rPr lang="ru-RU"/>
            <a:t>Разделение властей</a:t>
          </a:r>
          <a:endParaRPr lang="en-US"/>
        </a:p>
      </dgm:t>
    </dgm:pt>
    <dgm:pt modelId="{DC516DB1-6F52-459B-91E3-47B7E678D857}" type="parTrans" cxnId="{79350D57-6404-4CD8-BA0B-4353BB3DBB6F}">
      <dgm:prSet/>
      <dgm:spPr/>
      <dgm:t>
        <a:bodyPr/>
        <a:lstStyle/>
        <a:p>
          <a:endParaRPr lang="en-US"/>
        </a:p>
      </dgm:t>
    </dgm:pt>
    <dgm:pt modelId="{56A5F981-F1E3-4861-99CC-64A1FA97B097}" type="sibTrans" cxnId="{79350D57-6404-4CD8-BA0B-4353BB3DBB6F}">
      <dgm:prSet/>
      <dgm:spPr/>
      <dgm:t>
        <a:bodyPr/>
        <a:lstStyle/>
        <a:p>
          <a:endParaRPr lang="en-US"/>
        </a:p>
      </dgm:t>
    </dgm:pt>
    <dgm:pt modelId="{D99F0F9F-63DC-45FC-BB4B-C1D643BFDBC2}">
      <dgm:prSet/>
      <dgm:spPr/>
      <dgm:t>
        <a:bodyPr/>
        <a:lstStyle/>
        <a:p>
          <a:r>
            <a:rPr lang="ru-RU"/>
            <a:t>Взаимная ответственность государства и личности</a:t>
          </a:r>
          <a:endParaRPr lang="en-US"/>
        </a:p>
      </dgm:t>
    </dgm:pt>
    <dgm:pt modelId="{2E1C24D8-A460-4C48-A683-780FA5D45AD7}" type="parTrans" cxnId="{F78D3BFC-38A1-4AD8-83F5-610338F4F882}">
      <dgm:prSet/>
      <dgm:spPr/>
      <dgm:t>
        <a:bodyPr/>
        <a:lstStyle/>
        <a:p>
          <a:endParaRPr lang="en-US"/>
        </a:p>
      </dgm:t>
    </dgm:pt>
    <dgm:pt modelId="{DBCD4B42-54F5-46AF-8847-B8E6847FA87E}" type="sibTrans" cxnId="{F78D3BFC-38A1-4AD8-83F5-610338F4F882}">
      <dgm:prSet/>
      <dgm:spPr/>
      <dgm:t>
        <a:bodyPr/>
        <a:lstStyle/>
        <a:p>
          <a:endParaRPr lang="en-US"/>
        </a:p>
      </dgm:t>
    </dgm:pt>
    <dgm:pt modelId="{0FD06883-D37D-4E0E-A596-FCFEAE49DD29}" type="pres">
      <dgm:prSet presAssocID="{D44E1120-21FF-4C25-AF04-EB79D0AB03BA}" presName="linear" presStyleCnt="0">
        <dgm:presLayoutVars>
          <dgm:animLvl val="lvl"/>
          <dgm:resizeHandles val="exact"/>
        </dgm:presLayoutVars>
      </dgm:prSet>
      <dgm:spPr/>
    </dgm:pt>
    <dgm:pt modelId="{209DAFE2-AA5E-42E4-AFE4-3A7D8F2AC097}" type="pres">
      <dgm:prSet presAssocID="{1EEB29F6-683C-45E6-A0D8-D2D7BB5DE75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C78F12C-F37B-43F1-81B5-EF455B56CE9A}" type="pres">
      <dgm:prSet presAssocID="{FCC566D6-8AA3-41A5-8137-212A5391EA83}" presName="spacer" presStyleCnt="0"/>
      <dgm:spPr/>
    </dgm:pt>
    <dgm:pt modelId="{D69877F6-8DB2-4D5E-9E2B-B2B87AFBA86C}" type="pres">
      <dgm:prSet presAssocID="{6DBE8D7F-2C0A-4495-B8B5-69265BB222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F9869D2-0F52-4851-9072-EDA677299CAB}" type="pres">
      <dgm:prSet presAssocID="{56A5F981-F1E3-4861-99CC-64A1FA97B097}" presName="spacer" presStyleCnt="0"/>
      <dgm:spPr/>
    </dgm:pt>
    <dgm:pt modelId="{B7F4A9F0-D905-42E1-8A24-42E11B5FCC0A}" type="pres">
      <dgm:prSet presAssocID="{D99F0F9F-63DC-45FC-BB4B-C1D643BFDBC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79CFA4D-51E9-413C-B57F-D531D36D0361}" srcId="{D44E1120-21FF-4C25-AF04-EB79D0AB03BA}" destId="{1EEB29F6-683C-45E6-A0D8-D2D7BB5DE75E}" srcOrd="0" destOrd="0" parTransId="{00F62930-DE73-40D7-8D76-2E60384BE708}" sibTransId="{FCC566D6-8AA3-41A5-8137-212A5391EA83}"/>
    <dgm:cxn modelId="{79350D57-6404-4CD8-BA0B-4353BB3DBB6F}" srcId="{D44E1120-21FF-4C25-AF04-EB79D0AB03BA}" destId="{6DBE8D7F-2C0A-4495-B8B5-69265BB22276}" srcOrd="1" destOrd="0" parTransId="{DC516DB1-6F52-459B-91E3-47B7E678D857}" sibTransId="{56A5F981-F1E3-4861-99CC-64A1FA97B097}"/>
    <dgm:cxn modelId="{EA51F191-2593-4EE4-9BC1-1E9A5E0B2534}" type="presOf" srcId="{D44E1120-21FF-4C25-AF04-EB79D0AB03BA}" destId="{0FD06883-D37D-4E0E-A596-FCFEAE49DD29}" srcOrd="0" destOrd="0" presId="urn:microsoft.com/office/officeart/2005/8/layout/vList2"/>
    <dgm:cxn modelId="{0E6D43A1-011C-436B-B1FF-5CB52E87E0EB}" type="presOf" srcId="{D99F0F9F-63DC-45FC-BB4B-C1D643BFDBC2}" destId="{B7F4A9F0-D905-42E1-8A24-42E11B5FCC0A}" srcOrd="0" destOrd="0" presId="urn:microsoft.com/office/officeart/2005/8/layout/vList2"/>
    <dgm:cxn modelId="{54CA5EC2-D2D3-4291-8625-ED77DDC09CD9}" type="presOf" srcId="{6DBE8D7F-2C0A-4495-B8B5-69265BB22276}" destId="{D69877F6-8DB2-4D5E-9E2B-B2B87AFBA86C}" srcOrd="0" destOrd="0" presId="urn:microsoft.com/office/officeart/2005/8/layout/vList2"/>
    <dgm:cxn modelId="{83DB78DD-6F11-4848-AF15-E2B16F454C33}" type="presOf" srcId="{1EEB29F6-683C-45E6-A0D8-D2D7BB5DE75E}" destId="{209DAFE2-AA5E-42E4-AFE4-3A7D8F2AC097}" srcOrd="0" destOrd="0" presId="urn:microsoft.com/office/officeart/2005/8/layout/vList2"/>
    <dgm:cxn modelId="{F78D3BFC-38A1-4AD8-83F5-610338F4F882}" srcId="{D44E1120-21FF-4C25-AF04-EB79D0AB03BA}" destId="{D99F0F9F-63DC-45FC-BB4B-C1D643BFDBC2}" srcOrd="2" destOrd="0" parTransId="{2E1C24D8-A460-4C48-A683-780FA5D45AD7}" sibTransId="{DBCD4B42-54F5-46AF-8847-B8E6847FA87E}"/>
    <dgm:cxn modelId="{DEA2302C-37E7-4FB5-B122-41CFF89A0D9B}" type="presParOf" srcId="{0FD06883-D37D-4E0E-A596-FCFEAE49DD29}" destId="{209DAFE2-AA5E-42E4-AFE4-3A7D8F2AC097}" srcOrd="0" destOrd="0" presId="urn:microsoft.com/office/officeart/2005/8/layout/vList2"/>
    <dgm:cxn modelId="{D41FA9DC-5C66-4DD5-A902-FB9439BC2AB5}" type="presParOf" srcId="{0FD06883-D37D-4E0E-A596-FCFEAE49DD29}" destId="{BC78F12C-F37B-43F1-81B5-EF455B56CE9A}" srcOrd="1" destOrd="0" presId="urn:microsoft.com/office/officeart/2005/8/layout/vList2"/>
    <dgm:cxn modelId="{5602B473-60C6-4638-982F-747310D1AE30}" type="presParOf" srcId="{0FD06883-D37D-4E0E-A596-FCFEAE49DD29}" destId="{D69877F6-8DB2-4D5E-9E2B-B2B87AFBA86C}" srcOrd="2" destOrd="0" presId="urn:microsoft.com/office/officeart/2005/8/layout/vList2"/>
    <dgm:cxn modelId="{41B90348-B583-4D7E-ADC8-0F6FA9223171}" type="presParOf" srcId="{0FD06883-D37D-4E0E-A596-FCFEAE49DD29}" destId="{AF9869D2-0F52-4851-9072-EDA677299CAB}" srcOrd="3" destOrd="0" presId="urn:microsoft.com/office/officeart/2005/8/layout/vList2"/>
    <dgm:cxn modelId="{6A955938-1E0F-459F-9173-32F88FB85308}" type="presParOf" srcId="{0FD06883-D37D-4E0E-A596-FCFEAE49DD29}" destId="{B7F4A9F0-D905-42E1-8A24-42E11B5FCC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DCA92C-C783-4E1F-A522-C4A1E36A98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C81A7E2-4AB7-4361-A6BC-933750B0CCDD}">
      <dgm:prSet/>
      <dgm:spPr/>
      <dgm:t>
        <a:bodyPr/>
        <a:lstStyle/>
        <a:p>
          <a:r>
            <a:rPr lang="ru-RU"/>
            <a:t>СМИ не просто отображают окружающую действительность, объективно фиксируя происходящие вокруг события, но прямо или опосредованно, в открытой или скрытой форме влияют на все политические процессы</a:t>
          </a:r>
          <a:endParaRPr lang="en-US"/>
        </a:p>
      </dgm:t>
    </dgm:pt>
    <dgm:pt modelId="{E2811FDA-E8DE-4C94-ADC1-4443E9E0BDEB}" type="parTrans" cxnId="{1A6006AE-81C5-49F5-84B5-6AEA8A17F678}">
      <dgm:prSet/>
      <dgm:spPr/>
      <dgm:t>
        <a:bodyPr/>
        <a:lstStyle/>
        <a:p>
          <a:endParaRPr lang="en-US"/>
        </a:p>
      </dgm:t>
    </dgm:pt>
    <dgm:pt modelId="{5E9A9211-8249-4C9E-BE62-D905C771E3A6}" type="sibTrans" cxnId="{1A6006AE-81C5-49F5-84B5-6AEA8A17F678}">
      <dgm:prSet/>
      <dgm:spPr/>
      <dgm:t>
        <a:bodyPr/>
        <a:lstStyle/>
        <a:p>
          <a:endParaRPr lang="en-US"/>
        </a:p>
      </dgm:t>
    </dgm:pt>
    <dgm:pt modelId="{7E43B7E4-27E2-4E39-A2F6-9C9AF2D8B854}">
      <dgm:prSet/>
      <dgm:spPr/>
      <dgm:t>
        <a:bodyPr/>
        <a:lstStyle/>
        <a:p>
          <a:r>
            <a:rPr lang="ru-RU"/>
            <a:t>Политики всё чаще используют СМИ для того, чтобы мобилизовывать граждан на те или иные действия, пропагандировать свои политические цели, привлекать сторонников</a:t>
          </a:r>
          <a:endParaRPr lang="en-US"/>
        </a:p>
      </dgm:t>
    </dgm:pt>
    <dgm:pt modelId="{DF10A2BF-F66F-42EA-861D-2A939D336521}" type="parTrans" cxnId="{1DE827FC-2415-4602-8990-2F446C48871E}">
      <dgm:prSet/>
      <dgm:spPr/>
      <dgm:t>
        <a:bodyPr/>
        <a:lstStyle/>
        <a:p>
          <a:endParaRPr lang="en-US"/>
        </a:p>
      </dgm:t>
    </dgm:pt>
    <dgm:pt modelId="{186E5E02-C902-4610-87B1-32DE31F71FC0}" type="sibTrans" cxnId="{1DE827FC-2415-4602-8990-2F446C48871E}">
      <dgm:prSet/>
      <dgm:spPr/>
      <dgm:t>
        <a:bodyPr/>
        <a:lstStyle/>
        <a:p>
          <a:endParaRPr lang="en-US"/>
        </a:p>
      </dgm:t>
    </dgm:pt>
    <dgm:pt modelId="{F18595A2-5777-4680-AE33-FFAC702197AA}">
      <dgm:prSet/>
      <dgm:spPr/>
      <dgm:t>
        <a:bodyPr/>
        <a:lstStyle/>
        <a:p>
          <a:r>
            <a:rPr lang="ru-RU"/>
            <a:t>Современные СМИ — это особый субъект политики, очень активный и влиятельный, с определённой позицией, серьёзным экономическим потенциалом</a:t>
          </a:r>
          <a:endParaRPr lang="en-US"/>
        </a:p>
      </dgm:t>
    </dgm:pt>
    <dgm:pt modelId="{07EECA24-22EF-4375-84A3-06A547F53A9D}" type="parTrans" cxnId="{610A4EDE-B6D5-4491-ABEC-EDAF844D2D93}">
      <dgm:prSet/>
      <dgm:spPr/>
      <dgm:t>
        <a:bodyPr/>
        <a:lstStyle/>
        <a:p>
          <a:endParaRPr lang="en-US"/>
        </a:p>
      </dgm:t>
    </dgm:pt>
    <dgm:pt modelId="{3B9A68DD-3A86-4CAB-9A2D-74AEE2CD4095}" type="sibTrans" cxnId="{610A4EDE-B6D5-4491-ABEC-EDAF844D2D93}">
      <dgm:prSet/>
      <dgm:spPr/>
      <dgm:t>
        <a:bodyPr/>
        <a:lstStyle/>
        <a:p>
          <a:endParaRPr lang="en-US"/>
        </a:p>
      </dgm:t>
    </dgm:pt>
    <dgm:pt modelId="{4E0C65A1-928F-472D-AC17-4231F5FEB16A}" type="pres">
      <dgm:prSet presAssocID="{72DCA92C-C783-4E1F-A522-C4A1E36A98A2}" presName="root" presStyleCnt="0">
        <dgm:presLayoutVars>
          <dgm:dir/>
          <dgm:resizeHandles val="exact"/>
        </dgm:presLayoutVars>
      </dgm:prSet>
      <dgm:spPr/>
    </dgm:pt>
    <dgm:pt modelId="{0EBE4B37-2010-4F22-98A4-16CBE12B8128}" type="pres">
      <dgm:prSet presAssocID="{6C81A7E2-4AB7-4361-A6BC-933750B0CCDD}" presName="compNode" presStyleCnt="0"/>
      <dgm:spPr/>
    </dgm:pt>
    <dgm:pt modelId="{5595F987-323C-4FAA-9648-BAE1D2D45A21}" type="pres">
      <dgm:prSet presAssocID="{6C81A7E2-4AB7-4361-A6BC-933750B0CCDD}" presName="bgRect" presStyleLbl="bgShp" presStyleIdx="0" presStyleCnt="3"/>
      <dgm:spPr/>
    </dgm:pt>
    <dgm:pt modelId="{21EE93B8-DE4F-41EE-82F1-AA05D9B80ECA}" type="pres">
      <dgm:prSet presAssocID="{6C81A7E2-4AB7-4361-A6BC-933750B0CCD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D8D0E114-7B10-4D75-B7CB-3F4E17092BF2}" type="pres">
      <dgm:prSet presAssocID="{6C81A7E2-4AB7-4361-A6BC-933750B0CCDD}" presName="spaceRect" presStyleCnt="0"/>
      <dgm:spPr/>
    </dgm:pt>
    <dgm:pt modelId="{3ED676D8-3201-4EB7-9263-04CF81482EFB}" type="pres">
      <dgm:prSet presAssocID="{6C81A7E2-4AB7-4361-A6BC-933750B0CCDD}" presName="parTx" presStyleLbl="revTx" presStyleIdx="0" presStyleCnt="3">
        <dgm:presLayoutVars>
          <dgm:chMax val="0"/>
          <dgm:chPref val="0"/>
        </dgm:presLayoutVars>
      </dgm:prSet>
      <dgm:spPr/>
    </dgm:pt>
    <dgm:pt modelId="{7832202D-8DA6-4215-99DC-77E564049853}" type="pres">
      <dgm:prSet presAssocID="{5E9A9211-8249-4C9E-BE62-D905C771E3A6}" presName="sibTrans" presStyleCnt="0"/>
      <dgm:spPr/>
    </dgm:pt>
    <dgm:pt modelId="{A6722DE4-A1F7-46A6-B2DD-21F855B97684}" type="pres">
      <dgm:prSet presAssocID="{7E43B7E4-27E2-4E39-A2F6-9C9AF2D8B854}" presName="compNode" presStyleCnt="0"/>
      <dgm:spPr/>
    </dgm:pt>
    <dgm:pt modelId="{079AA437-70B9-4DEA-B07C-BCC5BBD42C7D}" type="pres">
      <dgm:prSet presAssocID="{7E43B7E4-27E2-4E39-A2F6-9C9AF2D8B854}" presName="bgRect" presStyleLbl="bgShp" presStyleIdx="1" presStyleCnt="3"/>
      <dgm:spPr/>
    </dgm:pt>
    <dgm:pt modelId="{4DA6F658-27CB-402C-A767-A7D166AA1214}" type="pres">
      <dgm:prSet presAssocID="{7E43B7E4-27E2-4E39-A2F6-9C9AF2D8B85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В яблочко"/>
        </a:ext>
      </dgm:extLst>
    </dgm:pt>
    <dgm:pt modelId="{21419859-EAA3-40ED-9684-8CAA7562EB9A}" type="pres">
      <dgm:prSet presAssocID="{7E43B7E4-27E2-4E39-A2F6-9C9AF2D8B854}" presName="spaceRect" presStyleCnt="0"/>
      <dgm:spPr/>
    </dgm:pt>
    <dgm:pt modelId="{5E2F3CD3-B1F7-4E66-9B25-922208E2FED9}" type="pres">
      <dgm:prSet presAssocID="{7E43B7E4-27E2-4E39-A2F6-9C9AF2D8B854}" presName="parTx" presStyleLbl="revTx" presStyleIdx="1" presStyleCnt="3">
        <dgm:presLayoutVars>
          <dgm:chMax val="0"/>
          <dgm:chPref val="0"/>
        </dgm:presLayoutVars>
      </dgm:prSet>
      <dgm:spPr/>
    </dgm:pt>
    <dgm:pt modelId="{597330D0-4A00-4E5D-84D2-FF8FCB45C195}" type="pres">
      <dgm:prSet presAssocID="{186E5E02-C902-4610-87B1-32DE31F71FC0}" presName="sibTrans" presStyleCnt="0"/>
      <dgm:spPr/>
    </dgm:pt>
    <dgm:pt modelId="{0CC1A2DF-2862-471C-BE63-D08358BBE686}" type="pres">
      <dgm:prSet presAssocID="{F18595A2-5777-4680-AE33-FFAC702197AA}" presName="compNode" presStyleCnt="0"/>
      <dgm:spPr/>
    </dgm:pt>
    <dgm:pt modelId="{5F72EF38-1C79-43B6-AF09-3A16087F17ED}" type="pres">
      <dgm:prSet presAssocID="{F18595A2-5777-4680-AE33-FFAC702197AA}" presName="bgRect" presStyleLbl="bgShp" presStyleIdx="2" presStyleCnt="3"/>
      <dgm:spPr/>
    </dgm:pt>
    <dgm:pt modelId="{253B167F-2A69-433F-9C39-BEC5C48DA5AD}" type="pres">
      <dgm:prSet presAssocID="{F18595A2-5777-4680-AE33-FFAC702197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B1F28626-08B4-4529-9864-342790ED6D6A}" type="pres">
      <dgm:prSet presAssocID="{F18595A2-5777-4680-AE33-FFAC702197AA}" presName="spaceRect" presStyleCnt="0"/>
      <dgm:spPr/>
    </dgm:pt>
    <dgm:pt modelId="{3E044F9A-42BF-43AB-ADDD-97D1B96DC863}" type="pres">
      <dgm:prSet presAssocID="{F18595A2-5777-4680-AE33-FFAC702197A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D6BB30F-EACD-455B-901D-D3C86F998732}" type="presOf" srcId="{7E43B7E4-27E2-4E39-A2F6-9C9AF2D8B854}" destId="{5E2F3CD3-B1F7-4E66-9B25-922208E2FED9}" srcOrd="0" destOrd="0" presId="urn:microsoft.com/office/officeart/2018/2/layout/IconVerticalSolidList"/>
    <dgm:cxn modelId="{7D91C828-AC92-4806-8940-4D5F77D51FEA}" type="presOf" srcId="{F18595A2-5777-4680-AE33-FFAC702197AA}" destId="{3E044F9A-42BF-43AB-ADDD-97D1B96DC863}" srcOrd="0" destOrd="0" presId="urn:microsoft.com/office/officeart/2018/2/layout/IconVerticalSolidList"/>
    <dgm:cxn modelId="{25CD206E-66AE-445A-BF09-9C0F30377ADE}" type="presOf" srcId="{72DCA92C-C783-4E1F-A522-C4A1E36A98A2}" destId="{4E0C65A1-928F-472D-AC17-4231F5FEB16A}" srcOrd="0" destOrd="0" presId="urn:microsoft.com/office/officeart/2018/2/layout/IconVerticalSolidList"/>
    <dgm:cxn modelId="{1A6006AE-81C5-49F5-84B5-6AEA8A17F678}" srcId="{72DCA92C-C783-4E1F-A522-C4A1E36A98A2}" destId="{6C81A7E2-4AB7-4361-A6BC-933750B0CCDD}" srcOrd="0" destOrd="0" parTransId="{E2811FDA-E8DE-4C94-ADC1-4443E9E0BDEB}" sibTransId="{5E9A9211-8249-4C9E-BE62-D905C771E3A6}"/>
    <dgm:cxn modelId="{610A4EDE-B6D5-4491-ABEC-EDAF844D2D93}" srcId="{72DCA92C-C783-4E1F-A522-C4A1E36A98A2}" destId="{F18595A2-5777-4680-AE33-FFAC702197AA}" srcOrd="2" destOrd="0" parTransId="{07EECA24-22EF-4375-84A3-06A547F53A9D}" sibTransId="{3B9A68DD-3A86-4CAB-9A2D-74AEE2CD4095}"/>
    <dgm:cxn modelId="{1DE827FC-2415-4602-8990-2F446C48871E}" srcId="{72DCA92C-C783-4E1F-A522-C4A1E36A98A2}" destId="{7E43B7E4-27E2-4E39-A2F6-9C9AF2D8B854}" srcOrd="1" destOrd="0" parTransId="{DF10A2BF-F66F-42EA-861D-2A939D336521}" sibTransId="{186E5E02-C902-4610-87B1-32DE31F71FC0}"/>
    <dgm:cxn modelId="{A6BCA0FD-10E9-4F72-B027-71E8F907D60D}" type="presOf" srcId="{6C81A7E2-4AB7-4361-A6BC-933750B0CCDD}" destId="{3ED676D8-3201-4EB7-9263-04CF81482EFB}" srcOrd="0" destOrd="0" presId="urn:microsoft.com/office/officeart/2018/2/layout/IconVerticalSolidList"/>
    <dgm:cxn modelId="{0D618721-C7DB-4B41-90CD-E72F9E44685F}" type="presParOf" srcId="{4E0C65A1-928F-472D-AC17-4231F5FEB16A}" destId="{0EBE4B37-2010-4F22-98A4-16CBE12B8128}" srcOrd="0" destOrd="0" presId="urn:microsoft.com/office/officeart/2018/2/layout/IconVerticalSolidList"/>
    <dgm:cxn modelId="{96DCB413-8EE0-428C-AB8F-AF5FBEEC29AD}" type="presParOf" srcId="{0EBE4B37-2010-4F22-98A4-16CBE12B8128}" destId="{5595F987-323C-4FAA-9648-BAE1D2D45A21}" srcOrd="0" destOrd="0" presId="urn:microsoft.com/office/officeart/2018/2/layout/IconVerticalSolidList"/>
    <dgm:cxn modelId="{1E27AE06-641D-4DC8-8643-30E197962D93}" type="presParOf" srcId="{0EBE4B37-2010-4F22-98A4-16CBE12B8128}" destId="{21EE93B8-DE4F-41EE-82F1-AA05D9B80ECA}" srcOrd="1" destOrd="0" presId="urn:microsoft.com/office/officeart/2018/2/layout/IconVerticalSolidList"/>
    <dgm:cxn modelId="{1DA0B230-AE6F-4029-8B0B-C6D8E0E54623}" type="presParOf" srcId="{0EBE4B37-2010-4F22-98A4-16CBE12B8128}" destId="{D8D0E114-7B10-4D75-B7CB-3F4E17092BF2}" srcOrd="2" destOrd="0" presId="urn:microsoft.com/office/officeart/2018/2/layout/IconVerticalSolidList"/>
    <dgm:cxn modelId="{299B6FEC-E8F5-4F5B-94CC-B444E93EF24C}" type="presParOf" srcId="{0EBE4B37-2010-4F22-98A4-16CBE12B8128}" destId="{3ED676D8-3201-4EB7-9263-04CF81482EFB}" srcOrd="3" destOrd="0" presId="urn:microsoft.com/office/officeart/2018/2/layout/IconVerticalSolidList"/>
    <dgm:cxn modelId="{1370D8D3-F38E-4AFA-B4C2-793CDF410B77}" type="presParOf" srcId="{4E0C65A1-928F-472D-AC17-4231F5FEB16A}" destId="{7832202D-8DA6-4215-99DC-77E564049853}" srcOrd="1" destOrd="0" presId="urn:microsoft.com/office/officeart/2018/2/layout/IconVerticalSolidList"/>
    <dgm:cxn modelId="{3CF753C1-BDC2-41A3-ADB2-DF0447AFF5B5}" type="presParOf" srcId="{4E0C65A1-928F-472D-AC17-4231F5FEB16A}" destId="{A6722DE4-A1F7-46A6-B2DD-21F855B97684}" srcOrd="2" destOrd="0" presId="urn:microsoft.com/office/officeart/2018/2/layout/IconVerticalSolidList"/>
    <dgm:cxn modelId="{9F690007-6004-4F78-A4D7-32B4053731C7}" type="presParOf" srcId="{A6722DE4-A1F7-46A6-B2DD-21F855B97684}" destId="{079AA437-70B9-4DEA-B07C-BCC5BBD42C7D}" srcOrd="0" destOrd="0" presId="urn:microsoft.com/office/officeart/2018/2/layout/IconVerticalSolidList"/>
    <dgm:cxn modelId="{39FF0142-6719-4C46-ACB1-DF0DBBACE539}" type="presParOf" srcId="{A6722DE4-A1F7-46A6-B2DD-21F855B97684}" destId="{4DA6F658-27CB-402C-A767-A7D166AA1214}" srcOrd="1" destOrd="0" presId="urn:microsoft.com/office/officeart/2018/2/layout/IconVerticalSolidList"/>
    <dgm:cxn modelId="{723F0B1B-E388-4484-A4F7-F559DA9D9B74}" type="presParOf" srcId="{A6722DE4-A1F7-46A6-B2DD-21F855B97684}" destId="{21419859-EAA3-40ED-9684-8CAA7562EB9A}" srcOrd="2" destOrd="0" presId="urn:microsoft.com/office/officeart/2018/2/layout/IconVerticalSolidList"/>
    <dgm:cxn modelId="{6F2247A4-48F2-41EC-B1E6-51C1CB0F6116}" type="presParOf" srcId="{A6722DE4-A1F7-46A6-B2DD-21F855B97684}" destId="{5E2F3CD3-B1F7-4E66-9B25-922208E2FED9}" srcOrd="3" destOrd="0" presId="urn:microsoft.com/office/officeart/2018/2/layout/IconVerticalSolidList"/>
    <dgm:cxn modelId="{A9B0D33A-38A5-4802-9C0A-84F11691E106}" type="presParOf" srcId="{4E0C65A1-928F-472D-AC17-4231F5FEB16A}" destId="{597330D0-4A00-4E5D-84D2-FF8FCB45C195}" srcOrd="3" destOrd="0" presId="urn:microsoft.com/office/officeart/2018/2/layout/IconVerticalSolidList"/>
    <dgm:cxn modelId="{B96C70A6-D2B2-421E-B03A-5564063B5051}" type="presParOf" srcId="{4E0C65A1-928F-472D-AC17-4231F5FEB16A}" destId="{0CC1A2DF-2862-471C-BE63-D08358BBE686}" srcOrd="4" destOrd="0" presId="urn:microsoft.com/office/officeart/2018/2/layout/IconVerticalSolidList"/>
    <dgm:cxn modelId="{19D43151-6A20-4E44-AB85-3D2058C611EF}" type="presParOf" srcId="{0CC1A2DF-2862-471C-BE63-D08358BBE686}" destId="{5F72EF38-1C79-43B6-AF09-3A16087F17ED}" srcOrd="0" destOrd="0" presId="urn:microsoft.com/office/officeart/2018/2/layout/IconVerticalSolidList"/>
    <dgm:cxn modelId="{1D2E17A1-F589-4589-BFBF-5AA2D154F983}" type="presParOf" srcId="{0CC1A2DF-2862-471C-BE63-D08358BBE686}" destId="{253B167F-2A69-433F-9C39-BEC5C48DA5AD}" srcOrd="1" destOrd="0" presId="urn:microsoft.com/office/officeart/2018/2/layout/IconVerticalSolidList"/>
    <dgm:cxn modelId="{E753BEB5-F3D3-473E-AE7D-C7B93D48ED1F}" type="presParOf" srcId="{0CC1A2DF-2862-471C-BE63-D08358BBE686}" destId="{B1F28626-08B4-4529-9864-342790ED6D6A}" srcOrd="2" destOrd="0" presId="urn:microsoft.com/office/officeart/2018/2/layout/IconVerticalSolidList"/>
    <dgm:cxn modelId="{F8ED2EA8-E8F7-4968-AB06-78F9A4A5623E}" type="presParOf" srcId="{0CC1A2DF-2862-471C-BE63-D08358BBE686}" destId="{3E044F9A-42BF-43AB-ADDD-97D1B96DC8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29D40-A766-48AB-8E48-A1774B8B06E0}">
      <dsp:nvSpPr>
        <dsp:cNvPr id="0" name=""/>
        <dsp:cNvSpPr/>
      </dsp:nvSpPr>
      <dsp:spPr>
        <a:xfrm>
          <a:off x="0" y="3763"/>
          <a:ext cx="6263640" cy="174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Правовое государство</a:t>
          </a:r>
          <a:endParaRPr lang="en-US" sz="4400" kern="1200"/>
        </a:p>
      </dsp:txBody>
      <dsp:txXfrm>
        <a:off x="85326" y="89089"/>
        <a:ext cx="6092988" cy="1577254"/>
      </dsp:txXfrm>
    </dsp:sp>
    <dsp:sp modelId="{39378D99-B6E0-4061-BE9A-630240A1D249}">
      <dsp:nvSpPr>
        <dsp:cNvPr id="0" name=""/>
        <dsp:cNvSpPr/>
      </dsp:nvSpPr>
      <dsp:spPr>
        <a:xfrm>
          <a:off x="0" y="1878390"/>
          <a:ext cx="6263640" cy="17479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Гражданское общество</a:t>
          </a:r>
          <a:endParaRPr lang="en-US" sz="4400" kern="1200"/>
        </a:p>
      </dsp:txBody>
      <dsp:txXfrm>
        <a:off x="85326" y="1963716"/>
        <a:ext cx="6092988" cy="1577254"/>
      </dsp:txXfrm>
    </dsp:sp>
    <dsp:sp modelId="{8EA65070-2A60-4610-843A-FAC755803353}">
      <dsp:nvSpPr>
        <dsp:cNvPr id="0" name=""/>
        <dsp:cNvSpPr/>
      </dsp:nvSpPr>
      <dsp:spPr>
        <a:xfrm>
          <a:off x="0" y="3753017"/>
          <a:ext cx="6263640" cy="1747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Средства массовой информации</a:t>
          </a:r>
          <a:endParaRPr lang="en-US" sz="4400" kern="1200" dirty="0"/>
        </a:p>
      </dsp:txBody>
      <dsp:txXfrm>
        <a:off x="85326" y="3838343"/>
        <a:ext cx="6092988" cy="1577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DAFE2-AA5E-42E4-AFE4-3A7D8F2AC097}">
      <dsp:nvSpPr>
        <dsp:cNvPr id="0" name=""/>
        <dsp:cNvSpPr/>
      </dsp:nvSpPr>
      <dsp:spPr>
        <a:xfrm>
          <a:off x="0" y="253634"/>
          <a:ext cx="6263640" cy="15890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Верховенство права</a:t>
          </a:r>
          <a:endParaRPr lang="en-US" sz="4000" kern="1200"/>
        </a:p>
      </dsp:txBody>
      <dsp:txXfrm>
        <a:off x="77569" y="331203"/>
        <a:ext cx="6108502" cy="1433868"/>
      </dsp:txXfrm>
    </dsp:sp>
    <dsp:sp modelId="{D69877F6-8DB2-4D5E-9E2B-B2B87AFBA86C}">
      <dsp:nvSpPr>
        <dsp:cNvPr id="0" name=""/>
        <dsp:cNvSpPr/>
      </dsp:nvSpPr>
      <dsp:spPr>
        <a:xfrm>
          <a:off x="0" y="1957840"/>
          <a:ext cx="6263640" cy="15890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Разделение властей</a:t>
          </a:r>
          <a:endParaRPr lang="en-US" sz="4000" kern="1200"/>
        </a:p>
      </dsp:txBody>
      <dsp:txXfrm>
        <a:off x="77569" y="2035409"/>
        <a:ext cx="6108502" cy="1433868"/>
      </dsp:txXfrm>
    </dsp:sp>
    <dsp:sp modelId="{B7F4A9F0-D905-42E1-8A24-42E11B5FCC0A}">
      <dsp:nvSpPr>
        <dsp:cNvPr id="0" name=""/>
        <dsp:cNvSpPr/>
      </dsp:nvSpPr>
      <dsp:spPr>
        <a:xfrm>
          <a:off x="0" y="3662047"/>
          <a:ext cx="6263640" cy="15890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Взаимная ответственность государства и личности</a:t>
          </a:r>
          <a:endParaRPr lang="en-US" sz="4000" kern="1200"/>
        </a:p>
      </dsp:txBody>
      <dsp:txXfrm>
        <a:off x="77569" y="3739616"/>
        <a:ext cx="6108502" cy="1433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5F987-323C-4FAA-9648-BAE1D2D45A21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E93B8-DE4F-41EE-82F1-AA05D9B80ECA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676D8-3201-4EB7-9263-04CF81482EFB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СМИ не просто отображают окружающую действительность, объективно фиксируя происходящие вокруг события, но прямо или опосредованно, в открытой или скрытой форме влияют на все политические процессы</a:t>
          </a:r>
          <a:endParaRPr lang="en-US" sz="2200" kern="1200"/>
        </a:p>
      </dsp:txBody>
      <dsp:txXfrm>
        <a:off x="1437631" y="531"/>
        <a:ext cx="9077968" cy="1244702"/>
      </dsp:txXfrm>
    </dsp:sp>
    <dsp:sp modelId="{079AA437-70B9-4DEA-B07C-BCC5BBD42C7D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6F658-27CB-402C-A767-A7D166AA1214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F3CD3-B1F7-4E66-9B25-922208E2FED9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Политики всё чаще используют СМИ для того, чтобы мобилизовывать граждан на те или иные действия, пропагандировать свои политические цели, привлекать сторонников</a:t>
          </a:r>
          <a:endParaRPr lang="en-US" sz="2200" kern="1200"/>
        </a:p>
      </dsp:txBody>
      <dsp:txXfrm>
        <a:off x="1437631" y="1556410"/>
        <a:ext cx="9077968" cy="1244702"/>
      </dsp:txXfrm>
    </dsp:sp>
    <dsp:sp modelId="{5F72EF38-1C79-43B6-AF09-3A16087F17ED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B167F-2A69-433F-9C39-BEC5C48DA5AD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44F9A-42BF-43AB-ADDD-97D1B96DC863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Современные СМИ — это особый субъект политики, очень активный и влиятельный, с определённой позицией, серьёзным экономическим потенциалом</a:t>
          </a:r>
          <a:endParaRPr lang="en-US" sz="2200" kern="1200"/>
        </a:p>
      </dsp:txBody>
      <dsp:txXfrm>
        <a:off x="1437631" y="3112289"/>
        <a:ext cx="9077968" cy="124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B949B-CF24-8604-686D-21631DF27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9AC308-48F5-8EF4-3290-ECB966654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32735-6EB9-FB8B-0CCA-E657CCE8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BE465-9785-879E-88B2-74B81657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B6165F-42F2-9E4D-C098-DCC6DFE9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20E9-DF50-3E00-7951-9A7F4609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DC365B-1698-320A-80B6-F473C285E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6921-450D-B73D-F526-29DF54F8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B4CFCC-E109-252D-952E-489B8EC4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FE31F-06FD-14F2-BCC0-1E27860C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50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E86237-2C08-CC8F-2FAC-99CB7D925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8F66FC-665E-00FF-B0F9-A0C84045E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3FA122-91E2-CF59-4401-49605550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9D7BA-EC40-F2D4-5B15-7D4FD68F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526970-7180-A6DE-DD99-698DCB2C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F8526-9391-0276-913C-9AFADE29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6E56CA-203E-56E4-BD58-7C92D9DA9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1FB41-EBF2-BB1B-D742-CFEB1C30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732E0-3A1B-17E4-D393-1503CB8C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C4BDE-3163-0B18-9F5C-276E6831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59D2B-4330-B556-7B81-D3A00FCA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B26CEF-3740-A184-74A7-485166A9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378750-F6B6-9E62-A073-6E2B18A3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D6B0B7-2ACB-DE68-2612-E6C76606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D9DEF-939F-6AC6-D22E-58D4A88B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20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FB3C7-253E-5AAD-55B4-86062D41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A441FE-BFBE-77AA-EF5E-346FC648D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F44BB4-AF47-B090-DD4A-4DF3F7A89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A5D9F6-A61C-3FEC-E8AD-16D7E902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B2BB-C762-B494-96C9-1FBA80C3F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D4FD37-25A9-B669-2DBE-535B2502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5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E9954-9B57-5B77-EE8D-7056ED57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70BAFC-7F69-BC9B-7383-DE90B4D5A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9CE33B-8460-F6BB-5A2C-2830EACF1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DA8753-0421-A9CB-DCC9-B90728ED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069B52-484E-1BB4-B33D-C52FAF2CD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270CE-6989-C01B-548A-AF38BB06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04DFD0-54BD-2771-DD73-CEBDAE71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502FDA-04C0-4D33-432F-0EFB72E7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9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BE249-C87C-4CD6-A7D5-C56ADA9C4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F32FCB-52C1-B09F-8BB2-C3E5E728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94CE0-7ED2-9CFE-8F84-16A1FCBF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15F6AF-A7FB-2291-7D37-644F353F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8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5656E5-15F5-070C-48C7-4E1BC65F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98BCAC-B687-01AD-5755-5B1F982B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983630-6814-8B2F-A128-A99D0952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2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7F477-6C48-4285-AC4B-7FE35271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88EA8-CA56-B7BA-1A5C-8DC28AC02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BD39B0-F0D3-0237-AFE7-06E35176C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D7CCDC-E960-361A-5036-288E3D59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994520-E91A-9A0D-CF4D-B2721A88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F9B8F6-258E-5B32-B262-81B415A5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5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038DF-31F8-9865-5745-D308C27A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84648B-5B47-8AF3-4B67-58F9FC58E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310057-DC4A-2323-C63A-17F5D54B1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427C68-057C-65FF-8C15-FE7F7EB1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5130FC-68EF-67CC-7D48-F76B6F4E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65D5FD-9AF1-22E9-CD75-7D3A9794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4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4D79E-7CCF-DFEB-B46C-0370EE8A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0406F7-D077-6D01-6E1B-AB0B2AF7D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E0BD7-FA3F-1F9E-EE54-CE6B3AC74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6A150-052B-4458-A194-C1642C6EA4A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D73D6-7342-179E-C3B6-A93AE397E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22BCE-B770-7F9E-58E7-59ED16E1F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E225C-3640-43B3-A167-A5155593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11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1F159-17E1-45A5-6C71-8749B5810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9. Правовое государство и гражданское общество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AC9B7A-4EE5-1599-31FE-1AEAD5695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Учитель</a:t>
            </a:r>
            <a:r>
              <a:rPr lang="en-US" dirty="0"/>
              <a:t>:</a:t>
            </a:r>
            <a:r>
              <a:rPr lang="ru-RU" dirty="0"/>
              <a:t> Жигалов Р.И. ГУО СШ №38 г. Гомеля</a:t>
            </a:r>
          </a:p>
        </p:txBody>
      </p:sp>
    </p:spTree>
    <p:extLst>
      <p:ext uri="{BB962C8B-B14F-4D97-AF65-F5344CB8AC3E}">
        <p14:creationId xmlns:p14="http://schemas.microsoft.com/office/powerpoint/2010/main" val="124489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0141B-D024-2546-DDDF-36EBB2F4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600">
                <a:solidFill>
                  <a:schemeClr val="bg1"/>
                </a:solidFill>
              </a:rPr>
              <a:t>Принципы правового государства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26A43CDD-1C9E-E7EB-35DB-90FA51A2C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67092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376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7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DB762AA-9794-A5C3-5CC4-CC0D273C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Верховенство права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3F85158-6B0C-4652-256C-9102CE88D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EFFFF"/>
                </a:solidFill>
              </a:rPr>
              <a:t>Закон превыше всего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EFFFF"/>
                </a:solidFill>
              </a:rPr>
              <a:t>Равенство всех граждан перед законом и судом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EFFFF"/>
                </a:solidFill>
              </a:rPr>
              <a:t>Реальность их прав и свобод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EFFFF"/>
                </a:solidFill>
              </a:rPr>
              <a:t>Эффективный судебный механизм защиты этих прав</a:t>
            </a:r>
          </a:p>
        </p:txBody>
      </p:sp>
      <p:pic>
        <p:nvPicPr>
          <p:cNvPr id="3074" name="Picture 2" descr="Верховенство закона | ОБСЕ">
            <a:extLst>
              <a:ext uri="{FF2B5EF4-FFF2-40B4-BE49-F238E27FC236}">
                <a16:creationId xmlns:a16="http://schemas.microsoft.com/office/drawing/2014/main" id="{0C01067D-A5C5-649B-7259-E0941D09AF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68" y="1503740"/>
            <a:ext cx="6539075" cy="35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3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03139-956A-E63C-5C58-8B688F3B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Разделение властей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09D3DF-4578-FEE4-8540-565BD37EE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EFFFF"/>
                </a:solidFill>
              </a:rPr>
              <a:t>Разделение государственной власти на законодательную, исполнительную и судебную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EFFFF"/>
                </a:solidFill>
              </a:rPr>
              <a:t>Действие системы «сдержек и противовесов»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56DAFD-17D3-70AA-698A-B22EB085E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8268" y="1430175"/>
            <a:ext cx="6539075" cy="36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88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7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9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1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692BD-FAC5-A8C4-6DF6-12511045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Взаимная ответственность государства и личности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527F35-529D-035E-BE56-894A58EF3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EFFFF"/>
                </a:solidFill>
              </a:rPr>
              <a:t>Граждане, организации и учреждения несут ответственность перед государством за выполнение своих обязанностей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EFFFF"/>
                </a:solidFill>
              </a:rPr>
              <a:t>Государство, его должностные лица ответственны за свои действия перед гражданами </a:t>
            </a:r>
          </a:p>
        </p:txBody>
      </p:sp>
      <p:pic>
        <p:nvPicPr>
          <p:cNvPr id="4098" name="Picture 2" descr="Правовое государство — признаки, понятие и принципы">
            <a:extLst>
              <a:ext uri="{FF2B5EF4-FFF2-40B4-BE49-F238E27FC236}">
                <a16:creationId xmlns:a16="http://schemas.microsoft.com/office/drawing/2014/main" id="{5067E15D-C82A-90AE-8CA5-FB3F2FE19B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68" y="1348437"/>
            <a:ext cx="6539075" cy="384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6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57466-AB0F-9844-DBD8-7AE5A518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Гражданское общество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74F67-FC9C-E8F3-9A29-2A49144C2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1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9" name="Rectangle 512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D09C7-54A8-15CE-FA7A-B3AA894C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Гражданское общество</a:t>
            </a:r>
          </a:p>
        </p:txBody>
      </p:sp>
      <p:sp>
        <p:nvSpPr>
          <p:cNvPr id="5140" name="Rectangle 51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A009EF-FE20-8F47-B90C-86988E954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это особая сфера общественных отношений, система самостоятельных и относительно независимых от государства институтов, общественных интересов, отношений.</a:t>
            </a:r>
          </a:p>
        </p:txBody>
      </p:sp>
      <p:sp>
        <p:nvSpPr>
          <p:cNvPr id="5141" name="Rectangle 513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2" name="Rectangle 513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3" name="Rectangle 513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Гражданское общество — понятие, признаки и примеры">
            <a:extLst>
              <a:ext uri="{FF2B5EF4-FFF2-40B4-BE49-F238E27FC236}">
                <a16:creationId xmlns:a16="http://schemas.microsoft.com/office/drawing/2014/main" id="{0A2C4513-7487-6EC8-DC51-DDC5D5F6D8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659335"/>
            <a:ext cx="5628018" cy="33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9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97897-1644-8B08-DFF2-705515A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100"/>
              <a:t>Основные институты гражданского общества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54381-5469-2B8B-2BFE-3853335BC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ru-RU" sz="1800"/>
              <a:t>Партии</a:t>
            </a:r>
          </a:p>
          <a:p>
            <a:r>
              <a:rPr lang="ru-RU" sz="1800"/>
              <a:t>Общественные организации и движения</a:t>
            </a:r>
          </a:p>
          <a:p>
            <a:r>
              <a:rPr lang="ru-RU" sz="1800"/>
              <a:t>Профессиональные и творческие объединения</a:t>
            </a:r>
          </a:p>
          <a:p>
            <a:r>
              <a:rPr lang="ru-RU" sz="1800"/>
              <a:t>Церковь</a:t>
            </a:r>
          </a:p>
          <a:p>
            <a:r>
              <a:rPr lang="ru-RU" sz="1800"/>
              <a:t>Органы местного самоуправления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6" descr="Банк">
            <a:extLst>
              <a:ext uri="{FF2B5EF4-FFF2-40B4-BE49-F238E27FC236}">
                <a16:creationId xmlns:a16="http://schemas.microsoft.com/office/drawing/2014/main" id="{A7607318-F892-AE6A-616E-E2F133B3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676" y="650494"/>
            <a:ext cx="5324142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73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D8DF7-8C78-C145-4E38-0F071D44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100"/>
              <a:t>Характеристика гражданского общества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4C273A-6C1B-B15C-22CA-D4E2103C3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33" y="2190915"/>
            <a:ext cx="4282984" cy="3511943"/>
          </a:xfrm>
        </p:spPr>
        <p:txBody>
          <a:bodyPr anchor="ctr">
            <a:normAutofit/>
          </a:bodyPr>
          <a:lstStyle/>
          <a:p>
            <a:r>
              <a:rPr lang="ru-RU" sz="1400"/>
              <a:t>Наличие средств и центров коммуникации, следствием чего является формирование сферы общественной жизни и общественных отношений</a:t>
            </a:r>
          </a:p>
          <a:p>
            <a:r>
              <a:rPr lang="ru-RU" sz="1400"/>
              <a:t>Общественная жизнь свободных и равных личностей, чьи права защищены конституцией и законами</a:t>
            </a:r>
          </a:p>
          <a:p>
            <a:r>
              <a:rPr lang="ru-RU" sz="1400"/>
              <a:t>Независимые от государства добровольные объединения, ассоциации, союзы и политические партии</a:t>
            </a:r>
          </a:p>
          <a:p>
            <a:r>
              <a:rPr lang="ru-RU" sz="1400"/>
              <a:t>Деятельность, ориентированная на общественные интересы и публичную политику, последствиями которой являются сотрудничество и солидарность между людьми, общение на основе взаимного доверия</a:t>
            </a:r>
          </a:p>
          <a:p>
            <a:endParaRPr lang="ru-RU" sz="1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Защищенный ноутбук">
            <a:extLst>
              <a:ext uri="{FF2B5EF4-FFF2-40B4-BE49-F238E27FC236}">
                <a16:creationId xmlns:a16="http://schemas.microsoft.com/office/drawing/2014/main" id="{49922B5A-5E0C-BB8E-0701-ADE0BC4C4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676" y="650494"/>
            <a:ext cx="5324142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E1007-1488-B595-4C2D-FA2F7583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Взаимосвязь гражданского общества и правового государства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F72640-1676-0BEF-D483-347F0979B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616" y="858525"/>
            <a:ext cx="5055548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07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E189C-DB43-A14F-369A-3E993CE0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Средства массовой информации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104BF7-8504-7515-394E-278E66028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1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1DDB0-D744-38BD-987F-93821BE1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006F90-4D0C-A534-B44B-F4F15D1BD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52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0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1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E39902C-D943-F4BF-A052-C9752771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Средства массовой информации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DDA356-E284-3829-2969-D83904E86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EFFFF"/>
                </a:solidFill>
              </a:rPr>
              <a:t>это периодическое печатное издание, сетевое издание, телеканал, телепрограмма, радиоканал, радиопрограмма, видеопрограмма, иная форма периодического распространения массовой информации под постоянным наименованием, которое имеет государственную регистрацию.</a:t>
            </a:r>
          </a:p>
        </p:txBody>
      </p:sp>
      <p:pic>
        <p:nvPicPr>
          <p:cNvPr id="6146" name="Picture 2" descr="7 фактов о современных СМИ, которые нужно знать пиарщику">
            <a:extLst>
              <a:ext uri="{FF2B5EF4-FFF2-40B4-BE49-F238E27FC236}">
                <a16:creationId xmlns:a16="http://schemas.microsoft.com/office/drawing/2014/main" id="{273A272A-4DC9-1447-B4C5-6D4026ED49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68" y="1086874"/>
            <a:ext cx="6539075" cy="43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83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7E030-4C2C-B2AD-593E-68466EB2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«Средства массовой информации – четвертая ветвь власти»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04655-985E-9092-0DC3-0F3D6BA42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5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9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1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FCA51-E950-47B0-659F-950A8689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Теория повестки дня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B91CFA-5D2C-F272-516A-DA3B6596E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EFFFF"/>
                </a:solidFill>
              </a:rPr>
              <a:t>средства массовой информации оказывают значительное влияние на общественность непосредственно самим подбором того, что именно они освещают в новостях</a:t>
            </a:r>
          </a:p>
        </p:txBody>
      </p:sp>
      <p:pic>
        <p:nvPicPr>
          <p:cNvPr id="7170" name="Picture 2" descr="Медиарынок: главное, что нужно знать, если вы работаете со СМИ | Публикации  | AdIndex.ru">
            <a:extLst>
              <a:ext uri="{FF2B5EF4-FFF2-40B4-BE49-F238E27FC236}">
                <a16:creationId xmlns:a16="http://schemas.microsoft.com/office/drawing/2014/main" id="{7B6C4576-63AF-145A-E548-555EC095C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68" y="1062352"/>
            <a:ext cx="6539075" cy="44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42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17838-1A6D-A73F-A086-48006721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/>
              <a:t>Связь политики и СМИ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EFDBC6C-71FD-FF2B-8FF3-1897CE63A0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151331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126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BD653-E610-85C8-6A9C-161A723C4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442F2E-EEE8-A922-DCEC-89D43E61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0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A5BAA-E194-30CC-42C3-2750BF25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1D6C1-3701-D627-D707-9978344C6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49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4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C0DC8-F736-3215-49DF-3FBED909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C182962-C1C0-93B4-9641-D2E5DFC84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36020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504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D2573-7193-81D1-3D3F-CCCA0AA5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Правовое государство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79A985-BC83-0699-76F9-99A6C324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73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6760941-EF99-4F61-A95D-3C3E7C08D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 5">
            <a:extLst>
              <a:ext uri="{FF2B5EF4-FFF2-40B4-BE49-F238E27FC236}">
                <a16:creationId xmlns:a16="http://schemas.microsoft.com/office/drawing/2014/main" id="{44D9B9FF-D6DA-4F69-B4A0-BA1550D65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84269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6">
            <a:extLst>
              <a:ext uri="{FF2B5EF4-FFF2-40B4-BE49-F238E27FC236}">
                <a16:creationId xmlns:a16="http://schemas.microsoft.com/office/drawing/2014/main" id="{A7DC0AF9-0747-4070-A6D7-DF3681B9E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6839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 7">
            <a:extLst>
              <a:ext uri="{FF2B5EF4-FFF2-40B4-BE49-F238E27FC236}">
                <a16:creationId xmlns:a16="http://schemas.microsoft.com/office/drawing/2014/main" id="{74612EAD-0A8C-4C44-AFE1-3DF0669AC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8850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Rectangle 8">
            <a:extLst>
              <a:ext uri="{FF2B5EF4-FFF2-40B4-BE49-F238E27FC236}">
                <a16:creationId xmlns:a16="http://schemas.microsoft.com/office/drawing/2014/main" id="{C2D46295-4D0D-487B-8972-141A047FB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24043"/>
            <a:ext cx="5288862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24936-DA71-FDA1-0422-66AE0BA7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42" y="1357766"/>
            <a:ext cx="4322204" cy="35413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Великая Хартия вольностей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040DD-C0D5-C951-DFCE-9A47CB850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599" y="5301530"/>
            <a:ext cx="3493154" cy="1080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Король обязан править согласно закону</a:t>
            </a:r>
          </a:p>
        </p:txBody>
      </p:sp>
      <p:pic>
        <p:nvPicPr>
          <p:cNvPr id="1026" name="Picture 2" descr="Великая хартия вольностей: Magna Carta-правовой документ">
            <a:extLst>
              <a:ext uri="{FF2B5EF4-FFF2-40B4-BE49-F238E27FC236}">
                <a16:creationId xmlns:a16="http://schemas.microsoft.com/office/drawing/2014/main" id="{893F9158-87DC-2300-7DA1-4E9929A52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6414" y="1124043"/>
            <a:ext cx="4956594" cy="50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4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6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7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064AA-D9D4-6CA1-662E-D40C5922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Джон Локк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AFDA8-5C6A-B6A8-05F1-E4A4800A9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EFFFF"/>
                </a:solidFill>
              </a:rPr>
              <a:t>Автор теории естественного права, согласно которой, каждый человек имеет определенные права от рождения</a:t>
            </a:r>
          </a:p>
        </p:txBody>
      </p:sp>
      <p:pic>
        <p:nvPicPr>
          <p:cNvPr id="2050" name="Picture 2" descr="Джон Локк - биография">
            <a:extLst>
              <a:ext uri="{FF2B5EF4-FFF2-40B4-BE49-F238E27FC236}">
                <a16:creationId xmlns:a16="http://schemas.microsoft.com/office/drawing/2014/main" id="{8E8778FE-CC63-2FDF-B385-ED02CFD19C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793" y="643467"/>
            <a:ext cx="4070025" cy="52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0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E040-B9EC-C039-8561-BEF042E0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Правовое государство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AFC2D2-2303-1DED-0693-4972C6E29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EFFFF"/>
                </a:solidFill>
              </a:rPr>
              <a:t>это форма организации политической власти в стране, основанная на верховенстве права, разделении властей, соблюдении прав и свобод человека и гражданина</a:t>
            </a:r>
          </a:p>
        </p:txBody>
      </p:sp>
      <p:pic>
        <p:nvPicPr>
          <p:cNvPr id="5" name="Объект 4" descr="Изображение выглядит как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E77129D-5BD2-30A6-A3F4-06B238E1E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5069" y="643467"/>
            <a:ext cx="3505473" cy="52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6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9AD77-94FE-203F-5096-24E5D026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«не закон лежит в основе прав людей, а права человека — в основе закона»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285B9E-A8F8-7223-A090-6B00CA563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7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5587E-4755-0FC1-2116-A4F42952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Основы правового государства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7CA3F-E914-2F2E-62B9-03189F4BA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Права и свободы человека неотчуждаемы </a:t>
            </a:r>
          </a:p>
          <a:p>
            <a:r>
              <a:rPr lang="ru-RU" sz="2400" dirty="0"/>
              <a:t>Уважение, соблюдение и защита прав и свободы  со стороны государства — обязательное</a:t>
            </a:r>
          </a:p>
          <a:p>
            <a:r>
              <a:rPr lang="ru-RU" sz="2400" dirty="0"/>
              <a:t>Целью является обеспечение прав человека, недопущение нарушения его свободы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72241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495</Words>
  <Application>Microsoft Office PowerPoint</Application>
  <PresentationFormat>Широкоэкранный</PresentationFormat>
  <Paragraphs>62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§ 9. Правовое государство и гражданское общество</vt:lpstr>
      <vt:lpstr>Проверка д/з</vt:lpstr>
      <vt:lpstr>План урока</vt:lpstr>
      <vt:lpstr>1. Правовое государство</vt:lpstr>
      <vt:lpstr>Великая Хартия вольностей</vt:lpstr>
      <vt:lpstr>Джон Локк</vt:lpstr>
      <vt:lpstr>Правовое государство</vt:lpstr>
      <vt:lpstr>«не закон лежит в основе прав людей, а права человека — в основе закона»</vt:lpstr>
      <vt:lpstr>Основы правового государства</vt:lpstr>
      <vt:lpstr>Принципы правового государства</vt:lpstr>
      <vt:lpstr>Верховенство права</vt:lpstr>
      <vt:lpstr>Разделение властей</vt:lpstr>
      <vt:lpstr>Взаимная ответственность государства и личности</vt:lpstr>
      <vt:lpstr>2. Гражданское общество</vt:lpstr>
      <vt:lpstr>Гражданское общество</vt:lpstr>
      <vt:lpstr>Основные институты гражданского общества</vt:lpstr>
      <vt:lpstr>Характеристика гражданского общества</vt:lpstr>
      <vt:lpstr>Взаимосвязь гражданского общества и правового государства</vt:lpstr>
      <vt:lpstr>3. Средства массовой информации</vt:lpstr>
      <vt:lpstr>Средства массовой информации</vt:lpstr>
      <vt:lpstr>«Средства массовой информации – четвертая ветвь власти»</vt:lpstr>
      <vt:lpstr>Теория повестки дня</vt:lpstr>
      <vt:lpstr>Связь политики и СМИ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9. Правовое государство и гражданское общество</dc:title>
  <dc:creator>Роман Жигалов</dc:creator>
  <cp:lastModifiedBy>Роман Жигалов</cp:lastModifiedBy>
  <cp:revision>1</cp:revision>
  <dcterms:created xsi:type="dcterms:W3CDTF">2022-07-20T10:44:07Z</dcterms:created>
  <dcterms:modified xsi:type="dcterms:W3CDTF">2022-07-20T11:24:59Z</dcterms:modified>
</cp:coreProperties>
</file>