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Lobster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bd782acd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bd782acd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bd782acd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5bd782acd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bd782acd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bd782acd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bd782acd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bd782acd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bd782acd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bd782acd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bd782acd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bd782acd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bd782acd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bd782acd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-2" y="0"/>
            <a:ext cx="91026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2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2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1335" y="2018597"/>
            <a:ext cx="90615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6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2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2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1335" y="3532327"/>
            <a:ext cx="91026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133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 b="0" i="0" sz="12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133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</a:t>
            </a:r>
            <a:r>
              <a:rPr b="1" lang="ru" sz="31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Церковь и религия</a:t>
            </a:r>
            <a:r>
              <a:rPr b="1" i="0" lang="ru" sz="3133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12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560250" y="1088175"/>
            <a:ext cx="8023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D5A6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Домашнее задание:</a:t>
            </a:r>
            <a:endParaRPr b="1" sz="4000">
              <a:solidFill>
                <a:srgbClr val="D5A6B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5,</a:t>
            </a:r>
            <a:endParaRPr b="1" sz="4000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 и задания стр.39.</a:t>
            </a:r>
            <a:endParaRPr b="1" sz="4000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957625" y="493300"/>
            <a:ext cx="7479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>
                <a:solidFill>
                  <a:srgbClr val="F4CCCC"/>
                </a:solidFill>
                <a:latin typeface="Lobster"/>
                <a:ea typeface="Lobster"/>
                <a:cs typeface="Lobster"/>
                <a:sym typeface="Lobster"/>
              </a:rPr>
              <a:t>Церковь и  религия</a:t>
            </a:r>
            <a:endParaRPr sz="5400">
              <a:solidFill>
                <a:srgbClr val="F4CC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79875" y="1668538"/>
            <a:ext cx="4853250" cy="31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675" y="1697775"/>
            <a:ext cx="4048048" cy="314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48200" y="550300"/>
            <a:ext cx="85749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Чем вы можете подтвердить или опровергнуть мнение, что первая половина XVI в. была благоприятным временем для Православной церкви в ВКЛ? 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60250" y="0"/>
            <a:ext cx="802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Поработаем с учебником. </a:t>
            </a:r>
            <a:r>
              <a:rPr lang="ru" sz="2800">
                <a:solidFill>
                  <a:srgbClr val="FCE5CD"/>
                </a:solidFill>
                <a:latin typeface="Lobster"/>
                <a:ea typeface="Lobster"/>
                <a:cs typeface="Lobster"/>
                <a:sym typeface="Lobster"/>
              </a:rPr>
              <a:t>Пункт 1 параграфа 5.</a:t>
            </a:r>
            <a:endParaRPr sz="2800">
              <a:solidFill>
                <a:srgbClr val="FCE5C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 amt="99000"/>
          </a:blip>
          <a:srcRect b="0" l="10197" r="9700" t="0"/>
          <a:stretch/>
        </p:blipFill>
        <p:spPr>
          <a:xfrm>
            <a:off x="101525" y="1818750"/>
            <a:ext cx="3366175" cy="27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387900" y="1264500"/>
            <a:ext cx="57054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b="1" lang="ru" sz="1600">
                <a:solidFill>
                  <a:schemeClr val="dk1"/>
                </a:solidFill>
              </a:rPr>
              <a:t>В</a:t>
            </a:r>
            <a:r>
              <a:rPr b="1" lang="ru" sz="1600">
                <a:solidFill>
                  <a:schemeClr val="dk1"/>
                </a:solidFill>
              </a:rPr>
              <a:t>еликие князья литовские б</a:t>
            </a:r>
            <a:r>
              <a:rPr b="1" lang="ru" sz="1600">
                <a:solidFill>
                  <a:schemeClr val="dk1"/>
                </a:solidFill>
              </a:rPr>
              <a:t>лагосклонно относились к Православной церкви.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b="1" lang="ru" sz="1600">
                <a:solidFill>
                  <a:schemeClr val="dk1"/>
                </a:solidFill>
              </a:rPr>
              <a:t>Они подтвердили ее прежние права и даже наделили новыми: права Православной церкви были закреплены в областных привилеях Полоцкой и Витебской земель.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b="1" lang="ru" sz="1600">
                <a:solidFill>
                  <a:schemeClr val="dk1"/>
                </a:solidFill>
              </a:rPr>
              <a:t>В Великом Княжестве Литовском в то время было много православной шляхты и даже магнатов.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b="1" lang="ru" sz="1600">
                <a:solidFill>
                  <a:schemeClr val="dk1"/>
                </a:solidFill>
              </a:rPr>
              <a:t>Они покровительствовали Православной церкви, строили новые храмы и монастыри.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b="1" lang="ru" sz="1600">
                <a:solidFill>
                  <a:schemeClr val="dk1"/>
                </a:solidFill>
              </a:rPr>
              <a:t>Митрополит Киевский и всея Руси имел свои резиденции в Вильно, в Новогородке и Менске.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b="1" lang="ru" sz="1600">
                <a:solidFill>
                  <a:schemeClr val="dk1"/>
                </a:solidFill>
              </a:rPr>
              <a:t>Второе место после митрополита в церковной иерархии занимал полоцкий архиепископ.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319200" y="58025"/>
            <a:ext cx="838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D5A6BD"/>
                </a:solidFill>
                <a:latin typeface="Lobster"/>
                <a:ea typeface="Lobster"/>
                <a:cs typeface="Lobster"/>
                <a:sym typeface="Lobster"/>
              </a:rPr>
              <a:t>Чем характеризуется положение католической церкви в ВКЛ?</a:t>
            </a:r>
            <a:endParaRPr b="1" sz="2400">
              <a:solidFill>
                <a:srgbClr val="D5A6B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275" y="2268175"/>
            <a:ext cx="3453176" cy="26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3525" y="572100"/>
            <a:ext cx="87636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❏"/>
            </a:pPr>
            <a:r>
              <a:rPr b="1" lang="ru" sz="1900">
                <a:solidFill>
                  <a:schemeClr val="dk1"/>
                </a:solidFill>
              </a:rPr>
              <a:t>Католическая церковь имела п</a:t>
            </a:r>
            <a:r>
              <a:rPr b="1" lang="ru" sz="1900">
                <a:solidFill>
                  <a:schemeClr val="dk1"/>
                </a:solidFill>
              </a:rPr>
              <a:t>ривилегированное положение: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❏"/>
            </a:pPr>
            <a:r>
              <a:rPr b="1" lang="ru" sz="1900">
                <a:solidFill>
                  <a:schemeClr val="dk1"/>
                </a:solidFill>
              </a:rPr>
              <a:t>Великие князья литовские исповедовали католичество, 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❏"/>
            </a:pPr>
            <a:r>
              <a:rPr b="1" lang="ru" sz="1900">
                <a:solidFill>
                  <a:schemeClr val="dk1"/>
                </a:solidFill>
              </a:rPr>
              <a:t>его придерживались также представители самых богатых и влиятельных магнатских родов: Кезгайлы, Радзивиллы, Гаштольды.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❏"/>
            </a:pPr>
            <a:r>
              <a:rPr b="1" lang="ru" sz="1900">
                <a:solidFill>
                  <a:schemeClr val="dk1"/>
                </a:solidFill>
              </a:rPr>
              <a:t>Католическая церковь пользовалась 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</a:rPr>
              <a:t>большой поддержкой государства.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❏"/>
            </a:pPr>
            <a:r>
              <a:rPr b="1" lang="ru" sz="1900">
                <a:solidFill>
                  <a:schemeClr val="dk1"/>
                </a:solidFill>
              </a:rPr>
              <a:t>Великие князья литовские основывали 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</a:rPr>
              <a:t>на территории Беларуси костелы и 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</a:rPr>
              <a:t>монастыри, передавали им земли.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❏"/>
            </a:pPr>
            <a:r>
              <a:rPr b="1" lang="ru" sz="1900">
                <a:solidFill>
                  <a:schemeClr val="dk1"/>
                </a:solidFill>
              </a:rPr>
              <a:t>В первой половине XVI в. существовал ряд 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</a:rPr>
              <a:t>обителей нескольких монашеских орденов: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</a:rPr>
              <a:t>августинцы - в Берестье, 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</a:rPr>
              <a:t>францисканцы - в Пинске,</a:t>
            </a:r>
            <a:endParaRPr b="1" sz="1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</a:rPr>
              <a:t>бернардинцы - в Полоцке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31001" cy="389933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195813" y="4091600"/>
            <a:ext cx="293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Великий князь Александр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438675" y="152400"/>
            <a:ext cx="5556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1498 г.-</a:t>
            </a:r>
            <a:r>
              <a:rPr lang="ru" sz="24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новоизбранный православный митрополит Иосиф I Болгаринович согласился перейти в унию.</a:t>
            </a:r>
            <a:endParaRPr sz="2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5750" y="1227800"/>
            <a:ext cx="1840593" cy="33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3322600" y="1552475"/>
            <a:ext cx="37152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Как вы думаете. почему православные князья не поддержали идею унии православной и католической церкви?</a:t>
            </a:r>
            <a:endParaRPr sz="230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127375" y="3815900"/>
            <a:ext cx="4034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К чему привела эта попытка?</a:t>
            </a:r>
            <a:endParaRPr sz="22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273600" y="623900"/>
            <a:ext cx="8118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народы населяли белорусские земли в период ВКЛ?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 отличается образ жизни разных народов?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1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Какую роль играет в этом религия?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647925" y="435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Вспомните:</a:t>
            </a:r>
            <a:endParaRPr sz="30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2822025" y="1759200"/>
            <a:ext cx="417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E6B8AF"/>
                </a:solidFill>
                <a:latin typeface="Lobster"/>
                <a:ea typeface="Lobster"/>
                <a:cs typeface="Lobster"/>
                <a:sym typeface="Lobster"/>
              </a:rPr>
              <a:t>Население ВКЛ</a:t>
            </a:r>
            <a:endParaRPr sz="3000">
              <a:solidFill>
                <a:srgbClr val="E6B8A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51350" y="4643325"/>
            <a:ext cx="140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евреи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Татарские украшения для женщин названия. Ювелирные украшения татар.  Покрывая шею и грудь" id="111" name="Google Shape;111;p19"/>
          <p:cNvPicPr preferRelativeResize="0"/>
          <p:nvPr/>
        </p:nvPicPr>
        <p:blipFill rotWithShape="1">
          <a:blip r:embed="rId3">
            <a:alphaModFix/>
          </a:blip>
          <a:srcRect b="0" l="0" r="0" t="8575"/>
          <a:stretch/>
        </p:blipFill>
        <p:spPr>
          <a:xfrm>
            <a:off x="2865638" y="2481074"/>
            <a:ext cx="1838475" cy="22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3017938" y="4635675"/>
            <a:ext cx="1533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татары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763" y="2482363"/>
            <a:ext cx="4135086" cy="207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6028550" y="4635675"/>
            <a:ext cx="259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балты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5">
            <a:alphaModFix/>
          </a:blip>
          <a:srcRect b="3076" l="6623" r="4234" t="23144"/>
          <a:stretch/>
        </p:blipFill>
        <p:spPr>
          <a:xfrm>
            <a:off x="273600" y="1901350"/>
            <a:ext cx="2292450" cy="28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507825" y="29025"/>
            <a:ext cx="7943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Какие религии существовали у этих народов?</a:t>
            </a:r>
            <a:endParaRPr sz="23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50" y="517100"/>
            <a:ext cx="8839200" cy="177741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184950" y="2343250"/>
            <a:ext cx="877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Почему Великие князья приглашали их на проживание в ВКЛ?</a:t>
            </a:r>
            <a:endParaRPr b="1" sz="2200">
              <a:solidFill>
                <a:srgbClr val="00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50" y="3417825"/>
            <a:ext cx="8839202" cy="1609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950350" y="2866450"/>
            <a:ext cx="725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E6B8AF"/>
                </a:solidFill>
                <a:latin typeface="Lobster"/>
                <a:ea typeface="Lobster"/>
                <a:cs typeface="Lobster"/>
                <a:sym typeface="Lobster"/>
              </a:rPr>
              <a:t>Деньги(евреи) и пограничная  служба (татары).</a:t>
            </a:r>
            <a:endParaRPr sz="2400">
              <a:solidFill>
                <a:srgbClr val="E6B8A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