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858000" cy="9144000"/>
  <p:embeddedFontLst>
    <p:embeddedFont>
      <p:font typeface="Lobster"/>
      <p:regular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schemas.openxmlformats.org/officeDocument/2006/relationships/font" Target="fonts/Lobster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0bd0a1be9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0bd0a1be9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Short.png" id="13" name="Google Shape;13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анорамная фотография с подписью">
  <p:cSld name="Панорамная фотография с подписью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04" name="Google Shape;10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05" name="Google Shape;10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1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1"/>
          <p:cNvSpPr txBox="1"/>
          <p:nvPr>
            <p:ph type="title"/>
          </p:nvPr>
        </p:nvSpPr>
        <p:spPr>
          <a:xfrm>
            <a:off x="680322" y="4711616"/>
            <a:ext cx="9613859" cy="4530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1"/>
          <p:cNvSpPr/>
          <p:nvPr>
            <p:ph idx="2" type="pic"/>
          </p:nvPr>
        </p:nvSpPr>
        <p:spPr>
          <a:xfrm>
            <a:off x="680322" y="609597"/>
            <a:ext cx="9613859" cy="3589575"/>
          </a:xfrm>
          <a:prstGeom prst="rect">
            <a:avLst/>
          </a:prstGeom>
          <a:noFill/>
          <a:ln>
            <a:noFill/>
          </a:ln>
          <a:effectLst>
            <a:outerShdw blurRad="76200" rotWithShape="0" algn="tl" dir="5040000" dist="63500">
              <a:srgbClr val="000000">
                <a:alpha val="40784"/>
              </a:srgbClr>
            </a:outerShdw>
          </a:effectLst>
        </p:spPr>
      </p:sp>
      <p:sp>
        <p:nvSpPr>
          <p:cNvPr id="110" name="Google Shape;110;p11"/>
          <p:cNvSpPr txBox="1"/>
          <p:nvPr>
            <p:ph idx="1" type="body"/>
          </p:nvPr>
        </p:nvSpPr>
        <p:spPr>
          <a:xfrm>
            <a:off x="680319" y="5169583"/>
            <a:ext cx="9613862" cy="6229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1" name="Google Shape;111;p11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1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1"/>
          <p:cNvSpPr txBox="1"/>
          <p:nvPr>
            <p:ph idx="12" type="sldNum"/>
          </p:nvPr>
        </p:nvSpPr>
        <p:spPr>
          <a:xfrm>
            <a:off x="10729455" y="4711309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подпись">
  <p:cSld name="Заголовок и подпись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15" name="Google Shape;115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16" name="Google Shape;11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2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2"/>
          <p:cNvSpPr txBox="1"/>
          <p:nvPr>
            <p:ph type="title"/>
          </p:nvPr>
        </p:nvSpPr>
        <p:spPr>
          <a:xfrm>
            <a:off x="680322" y="609597"/>
            <a:ext cx="9613858" cy="3592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2"/>
          <p:cNvSpPr txBox="1"/>
          <p:nvPr>
            <p:ph idx="1" type="body"/>
          </p:nvPr>
        </p:nvSpPr>
        <p:spPr>
          <a:xfrm>
            <a:off x="680322" y="4711615"/>
            <a:ext cx="9613859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1" name="Google Shape;121;p12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2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10729455" y="471161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 с подписью">
  <p:cSld name="Цитата с подписью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25" name="Google Shape;12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26" name="Google Shape;12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3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3"/>
          <p:cNvSpPr txBox="1"/>
          <p:nvPr>
            <p:ph type="title"/>
          </p:nvPr>
        </p:nvSpPr>
        <p:spPr>
          <a:xfrm>
            <a:off x="1127856" y="609598"/>
            <a:ext cx="8718877" cy="3036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3"/>
          <p:cNvSpPr txBox="1"/>
          <p:nvPr>
            <p:ph idx="1" type="body"/>
          </p:nvPr>
        </p:nvSpPr>
        <p:spPr>
          <a:xfrm>
            <a:off x="1402288" y="3653379"/>
            <a:ext cx="8156579" cy="548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1" name="Google Shape;131;p13"/>
          <p:cNvSpPr txBox="1"/>
          <p:nvPr>
            <p:ph idx="2" type="body"/>
          </p:nvPr>
        </p:nvSpPr>
        <p:spPr>
          <a:xfrm>
            <a:off x="680322" y="4711615"/>
            <a:ext cx="9613859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2" name="Google Shape;132;p13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3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3"/>
          <p:cNvSpPr txBox="1"/>
          <p:nvPr>
            <p:ph idx="12" type="sldNum"/>
          </p:nvPr>
        </p:nvSpPr>
        <p:spPr>
          <a:xfrm>
            <a:off x="10729455" y="470992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35" name="Google Shape;135;p13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Trebuchet MS"/>
              <a:buNone/>
            </a:pPr>
            <a:r>
              <a:rPr b="0" lang="ru-RU" sz="7200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“</a:t>
            </a:r>
            <a:endParaRPr/>
          </a:p>
        </p:txBody>
      </p:sp>
      <p:sp>
        <p:nvSpPr>
          <p:cNvPr id="136" name="Google Shape;136;p13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Trebuchet MS"/>
              <a:buNone/>
            </a:pPr>
            <a:r>
              <a:rPr b="0" lang="ru-RU" sz="7200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очка имени">
  <p:cSld name="Карточка имени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38" name="Google Shape;13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39" name="Google Shape;13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4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4"/>
          <p:cNvSpPr txBox="1"/>
          <p:nvPr>
            <p:ph type="title"/>
          </p:nvPr>
        </p:nvSpPr>
        <p:spPr>
          <a:xfrm>
            <a:off x="680319" y="4711615"/>
            <a:ext cx="9613862" cy="5885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4"/>
          <p:cNvSpPr txBox="1"/>
          <p:nvPr>
            <p:ph idx="1" type="body"/>
          </p:nvPr>
        </p:nvSpPr>
        <p:spPr>
          <a:xfrm>
            <a:off x="680320" y="5300149"/>
            <a:ext cx="9613862" cy="502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p14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4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4"/>
          <p:cNvSpPr txBox="1"/>
          <p:nvPr>
            <p:ph idx="12" type="sldNum"/>
          </p:nvPr>
        </p:nvSpPr>
        <p:spPr>
          <a:xfrm>
            <a:off x="10729455" y="470992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ри колонки">
  <p:cSld name="Три колонки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48" name="Google Shape;148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49" name="Google Shape;14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5"/>
          <p:cNvSpPr txBox="1"/>
          <p:nvPr>
            <p:ph type="title"/>
          </p:nvPr>
        </p:nvSpPr>
        <p:spPr>
          <a:xfrm>
            <a:off x="669222" y="753228"/>
            <a:ext cx="9624960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15"/>
          <p:cNvSpPr txBox="1"/>
          <p:nvPr>
            <p:ph idx="1" type="body"/>
          </p:nvPr>
        </p:nvSpPr>
        <p:spPr>
          <a:xfrm>
            <a:off x="660946" y="2336873"/>
            <a:ext cx="307003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4" name="Google Shape;154;p15"/>
          <p:cNvSpPr txBox="1"/>
          <p:nvPr>
            <p:ph idx="2" type="body"/>
          </p:nvPr>
        </p:nvSpPr>
        <p:spPr>
          <a:xfrm>
            <a:off x="680322" y="3022673"/>
            <a:ext cx="3049702" cy="2913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55" name="Google Shape;155;p15"/>
          <p:cNvSpPr txBox="1"/>
          <p:nvPr>
            <p:ph idx="3" type="body"/>
          </p:nvPr>
        </p:nvSpPr>
        <p:spPr>
          <a:xfrm>
            <a:off x="3956025" y="2336873"/>
            <a:ext cx="306324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6" name="Google Shape;156;p15"/>
          <p:cNvSpPr txBox="1"/>
          <p:nvPr>
            <p:ph idx="4" type="body"/>
          </p:nvPr>
        </p:nvSpPr>
        <p:spPr>
          <a:xfrm>
            <a:off x="3945470" y="3022673"/>
            <a:ext cx="3063240" cy="2913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57" name="Google Shape;157;p15"/>
          <p:cNvSpPr txBox="1"/>
          <p:nvPr>
            <p:ph idx="5" type="body"/>
          </p:nvPr>
        </p:nvSpPr>
        <p:spPr>
          <a:xfrm>
            <a:off x="7224156" y="2336873"/>
            <a:ext cx="307002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8" name="Google Shape;158;p15"/>
          <p:cNvSpPr txBox="1"/>
          <p:nvPr>
            <p:ph idx="6" type="body"/>
          </p:nvPr>
        </p:nvSpPr>
        <p:spPr>
          <a:xfrm>
            <a:off x="7224156" y="3022673"/>
            <a:ext cx="3070025" cy="2913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59" name="Google Shape;159;p15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15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15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олбец с тремя рисунками">
  <p:cSld name="Столбец с тремя рисунками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63" name="Google Shape;16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64" name="Google Shape;16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6"/>
          <p:cNvSpPr txBox="1"/>
          <p:nvPr>
            <p:ph type="title"/>
          </p:nvPr>
        </p:nvSpPr>
        <p:spPr>
          <a:xfrm>
            <a:off x="680322" y="753228"/>
            <a:ext cx="9613860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16"/>
          <p:cNvSpPr txBox="1"/>
          <p:nvPr>
            <p:ph idx="1" type="body"/>
          </p:nvPr>
        </p:nvSpPr>
        <p:spPr>
          <a:xfrm>
            <a:off x="680318" y="4297503"/>
            <a:ext cx="304970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9" name="Google Shape;169;p16"/>
          <p:cNvSpPr/>
          <p:nvPr>
            <p:ph idx="2" type="pic"/>
          </p:nvPr>
        </p:nvSpPr>
        <p:spPr>
          <a:xfrm>
            <a:off x="680318" y="2336873"/>
            <a:ext cx="3049705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70" name="Google Shape;170;p16"/>
          <p:cNvSpPr txBox="1"/>
          <p:nvPr>
            <p:ph idx="3" type="body"/>
          </p:nvPr>
        </p:nvSpPr>
        <p:spPr>
          <a:xfrm>
            <a:off x="680318" y="4873765"/>
            <a:ext cx="3049705" cy="10624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71" name="Google Shape;171;p16"/>
          <p:cNvSpPr txBox="1"/>
          <p:nvPr>
            <p:ph idx="4" type="body"/>
          </p:nvPr>
        </p:nvSpPr>
        <p:spPr>
          <a:xfrm>
            <a:off x="3945471" y="4297503"/>
            <a:ext cx="306324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2" name="Google Shape;172;p16"/>
          <p:cNvSpPr/>
          <p:nvPr>
            <p:ph idx="5" type="pic"/>
          </p:nvPr>
        </p:nvSpPr>
        <p:spPr>
          <a:xfrm>
            <a:off x="3945470" y="2336873"/>
            <a:ext cx="3063240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73" name="Google Shape;173;p16"/>
          <p:cNvSpPr txBox="1"/>
          <p:nvPr>
            <p:ph idx="6" type="body"/>
          </p:nvPr>
        </p:nvSpPr>
        <p:spPr>
          <a:xfrm>
            <a:off x="3944117" y="4873764"/>
            <a:ext cx="3067297" cy="10624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74" name="Google Shape;174;p16"/>
          <p:cNvSpPr txBox="1"/>
          <p:nvPr>
            <p:ph idx="7" type="body"/>
          </p:nvPr>
        </p:nvSpPr>
        <p:spPr>
          <a:xfrm>
            <a:off x="7230678" y="4297503"/>
            <a:ext cx="306350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5" name="Google Shape;175;p16"/>
          <p:cNvSpPr/>
          <p:nvPr>
            <p:ph idx="8" type="pic"/>
          </p:nvPr>
        </p:nvSpPr>
        <p:spPr>
          <a:xfrm>
            <a:off x="7230677" y="2336873"/>
            <a:ext cx="3063505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76" name="Google Shape;176;p16"/>
          <p:cNvSpPr txBox="1"/>
          <p:nvPr>
            <p:ph idx="9" type="body"/>
          </p:nvPr>
        </p:nvSpPr>
        <p:spPr>
          <a:xfrm>
            <a:off x="7230553" y="4873762"/>
            <a:ext cx="3067563" cy="10624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77" name="Google Shape;177;p16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16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16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81" name="Google Shape;18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82" name="Google Shape;18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7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17"/>
          <p:cNvSpPr txBox="1"/>
          <p:nvPr>
            <p:ph idx="1" type="body"/>
          </p:nvPr>
        </p:nvSpPr>
        <p:spPr>
          <a:xfrm rot="5400000">
            <a:off x="3687593" y="-670399"/>
            <a:ext cx="3599316" cy="9613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17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17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17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8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8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8"/>
          <p:cNvSpPr txBox="1"/>
          <p:nvPr>
            <p:ph type="title"/>
          </p:nvPr>
        </p:nvSpPr>
        <p:spPr>
          <a:xfrm rot="5400000">
            <a:off x="8489252" y="2249576"/>
            <a:ext cx="4353760" cy="10738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18"/>
          <p:cNvSpPr txBox="1"/>
          <p:nvPr>
            <p:ph idx="1" type="body"/>
          </p:nvPr>
        </p:nvSpPr>
        <p:spPr>
          <a:xfrm rot="5400000">
            <a:off x="2452029" y="-1162110"/>
            <a:ext cx="5326589" cy="8870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5" name="Google Shape;195;p18"/>
          <p:cNvSpPr txBox="1"/>
          <p:nvPr>
            <p:ph idx="10" type="dt"/>
          </p:nvPr>
        </p:nvSpPr>
        <p:spPr>
          <a:xfrm>
            <a:off x="6807126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18"/>
          <p:cNvSpPr txBox="1"/>
          <p:nvPr>
            <p:ph idx="11" type="ftr"/>
          </p:nvPr>
        </p:nvSpPr>
        <p:spPr>
          <a:xfrm>
            <a:off x="680321" y="5936188"/>
            <a:ext cx="61268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18"/>
          <p:cNvSpPr txBox="1"/>
          <p:nvPr>
            <p:ph idx="12" type="sldNum"/>
          </p:nvPr>
        </p:nvSpPr>
        <p:spPr>
          <a:xfrm>
            <a:off x="10097550" y="5398633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9" name="Google Shape;1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4242851"/>
            <a:ext cx="8968084" cy="275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20" name="Google Shape;2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11716" y="4243845"/>
            <a:ext cx="3077108" cy="27694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ctrTitle"/>
          </p:nvPr>
        </p:nvSpPr>
        <p:spPr>
          <a:xfrm>
            <a:off x="680322" y="2733709"/>
            <a:ext cx="8144134" cy="13730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" type="subTitle"/>
          </p:nvPr>
        </p:nvSpPr>
        <p:spPr>
          <a:xfrm>
            <a:off x="680322" y="4394039"/>
            <a:ext cx="8144134" cy="11176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5" name="Google Shape;25;p3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9255346" y="2750337"/>
            <a:ext cx="1171888" cy="13564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9" name="Google Shape;29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30" name="Google Shape;3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4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1" type="body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39" name="Google Shape;3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4086907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40" name="Google Shape;4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4" y="4087901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5"/>
          <p:cNvSpPr txBox="1"/>
          <p:nvPr>
            <p:ph type="title"/>
          </p:nvPr>
        </p:nvSpPr>
        <p:spPr>
          <a:xfrm>
            <a:off x="680322" y="2869895"/>
            <a:ext cx="9613860" cy="1090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"/>
          <p:cNvSpPr txBox="1"/>
          <p:nvPr>
            <p:ph idx="1" type="body"/>
          </p:nvPr>
        </p:nvSpPr>
        <p:spPr>
          <a:xfrm>
            <a:off x="680322" y="4232171"/>
            <a:ext cx="9613860" cy="17040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5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12" type="sldNum"/>
          </p:nvPr>
        </p:nvSpPr>
        <p:spPr>
          <a:xfrm>
            <a:off x="10729455" y="286989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49" name="Google Shape;49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50" name="Google Shape;5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6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1" type="body"/>
          </p:nvPr>
        </p:nvSpPr>
        <p:spPr>
          <a:xfrm>
            <a:off x="680320" y="2336873"/>
            <a:ext cx="4698358" cy="3599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6"/>
          <p:cNvSpPr txBox="1"/>
          <p:nvPr>
            <p:ph idx="2" type="body"/>
          </p:nvPr>
        </p:nvSpPr>
        <p:spPr>
          <a:xfrm>
            <a:off x="5594123" y="2336873"/>
            <a:ext cx="4700058" cy="3599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60" name="Google Shape;60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61" name="Google Shape;6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7"/>
          <p:cNvSpPr txBox="1"/>
          <p:nvPr>
            <p:ph type="title"/>
          </p:nvPr>
        </p:nvSpPr>
        <p:spPr>
          <a:xfrm>
            <a:off x="680319" y="753229"/>
            <a:ext cx="9613863" cy="10809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"/>
          <p:cNvSpPr txBox="1"/>
          <p:nvPr>
            <p:ph idx="1" type="body"/>
          </p:nvPr>
        </p:nvSpPr>
        <p:spPr>
          <a:xfrm>
            <a:off x="906350" y="2336873"/>
            <a:ext cx="4472327" cy="6931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" name="Google Shape;66;p7"/>
          <p:cNvSpPr txBox="1"/>
          <p:nvPr>
            <p:ph idx="2" type="body"/>
          </p:nvPr>
        </p:nvSpPr>
        <p:spPr>
          <a:xfrm>
            <a:off x="680322" y="3030008"/>
            <a:ext cx="4698355" cy="2906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7"/>
          <p:cNvSpPr txBox="1"/>
          <p:nvPr>
            <p:ph idx="3" type="body"/>
          </p:nvPr>
        </p:nvSpPr>
        <p:spPr>
          <a:xfrm>
            <a:off x="5820154" y="2336873"/>
            <a:ext cx="4474028" cy="6920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8" name="Google Shape;68;p7"/>
          <p:cNvSpPr txBox="1"/>
          <p:nvPr>
            <p:ph idx="4" type="body"/>
          </p:nvPr>
        </p:nvSpPr>
        <p:spPr>
          <a:xfrm>
            <a:off x="5594123" y="3030008"/>
            <a:ext cx="4700059" cy="2906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7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7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73" name="Google Shape;73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74" name="Google Shape;7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8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8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8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8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82" name="Google Shape;8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83" name="Google Shape;8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9"/>
          <p:cNvSpPr txBox="1"/>
          <p:nvPr>
            <p:ph type="title"/>
          </p:nvPr>
        </p:nvSpPr>
        <p:spPr>
          <a:xfrm>
            <a:off x="680321" y="753227"/>
            <a:ext cx="9613859" cy="10809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9"/>
          <p:cNvSpPr txBox="1"/>
          <p:nvPr>
            <p:ph idx="1" type="body"/>
          </p:nvPr>
        </p:nvSpPr>
        <p:spPr>
          <a:xfrm>
            <a:off x="4685846" y="2336873"/>
            <a:ext cx="5608336" cy="3599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9"/>
          <p:cNvSpPr txBox="1"/>
          <p:nvPr>
            <p:ph idx="2" type="body"/>
          </p:nvPr>
        </p:nvSpPr>
        <p:spPr>
          <a:xfrm>
            <a:off x="680322" y="2336872"/>
            <a:ext cx="3790078" cy="35993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9" name="Google Shape;89;p9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9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9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93" name="Google Shape;93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94" name="Google Shape;9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0"/>
          <p:cNvSpPr txBox="1"/>
          <p:nvPr>
            <p:ph type="title"/>
          </p:nvPr>
        </p:nvSpPr>
        <p:spPr>
          <a:xfrm>
            <a:off x="680323" y="753228"/>
            <a:ext cx="9613857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0"/>
          <p:cNvSpPr/>
          <p:nvPr>
            <p:ph idx="2" type="pic"/>
          </p:nvPr>
        </p:nvSpPr>
        <p:spPr>
          <a:xfrm>
            <a:off x="4868333" y="2336874"/>
            <a:ext cx="5425849" cy="3599312"/>
          </a:xfrm>
          <a:prstGeom prst="rect">
            <a:avLst/>
          </a:prstGeom>
          <a:noFill/>
          <a:ln>
            <a:noFill/>
          </a:ln>
          <a:effectLst>
            <a:outerShdw blurRad="76200" rotWithShape="0" algn="tl" dir="5040000" dist="63500">
              <a:srgbClr val="000000">
                <a:alpha val="40784"/>
              </a:srgbClr>
            </a:outerShdw>
          </a:effectLst>
        </p:spPr>
      </p:sp>
      <p:sp>
        <p:nvSpPr>
          <p:cNvPr id="99" name="Google Shape;99;p10"/>
          <p:cNvSpPr txBox="1"/>
          <p:nvPr>
            <p:ph idx="1" type="body"/>
          </p:nvPr>
        </p:nvSpPr>
        <p:spPr>
          <a:xfrm>
            <a:off x="680323" y="2336873"/>
            <a:ext cx="3876256" cy="35993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10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0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0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78121"/>
            </a:gs>
            <a:gs pos="50000">
              <a:srgbClr val="D54006"/>
            </a:gs>
            <a:gs pos="100000">
              <a:srgbClr val="8C0000"/>
            </a:gs>
          </a:gsLst>
          <a:lin ang="252000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ashOverlay-FullResolve.png" id="6" name="Google Shape;6;p1"/>
          <p:cNvPicPr preferRelativeResize="0"/>
          <p:nvPr/>
        </p:nvPicPr>
        <p:blipFill rotWithShape="1">
          <a:blip r:embed="rId1">
            <a:alphaModFix amt="1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9"/>
          <p:cNvSpPr txBox="1"/>
          <p:nvPr/>
        </p:nvSpPr>
        <p:spPr>
          <a:xfrm>
            <a:off x="3007738" y="143259"/>
            <a:ext cx="53031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Государственное учреждение образования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«Гимназия №2 г. Солигорска»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9"/>
          <p:cNvSpPr txBox="1"/>
          <p:nvPr/>
        </p:nvSpPr>
        <p:spPr>
          <a:xfrm>
            <a:off x="386862" y="2049147"/>
            <a:ext cx="114036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Людмила Антоновна Ларчик</a:t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истории и обществоведения высшей квалификационной категории</a:t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9"/>
          <p:cNvSpPr txBox="1"/>
          <p:nvPr/>
        </p:nvSpPr>
        <p:spPr>
          <a:xfrm>
            <a:off x="202224" y="4223997"/>
            <a:ext cx="11764200" cy="15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Урок истории Беларуси в 7 классе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 урока 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b="1" lang="ru-RU"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  Общественно-политическая жизнь в первой половине XVIII в.</a:t>
            </a:r>
            <a:r>
              <a:rPr b="1" i="0" lang="ru-RU" sz="2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8"/>
          <p:cNvSpPr/>
          <p:nvPr/>
        </p:nvSpPr>
        <p:spPr>
          <a:xfrm>
            <a:off x="1136884" y="0"/>
            <a:ext cx="787427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00FFFF"/>
                </a:solidFill>
                <a:latin typeface="Trebuchet MS"/>
                <a:ea typeface="Trebuchet MS"/>
                <a:cs typeface="Trebuchet MS"/>
                <a:sym typeface="Trebuchet MS"/>
              </a:rPr>
              <a:t>«Заполните пропуски»</a:t>
            </a:r>
            <a:endParaRPr b="1" sz="5400" cap="none">
              <a:solidFill>
                <a:srgbClr val="00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9" name="Google Shape;329;p28"/>
          <p:cNvSpPr/>
          <p:nvPr/>
        </p:nvSpPr>
        <p:spPr>
          <a:xfrm>
            <a:off x="215152" y="986642"/>
            <a:ext cx="10139083" cy="5663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События …………………. привели к тому, что ……………. довольно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долгое время не созывались. Поэтому вопросы………………., ……………….и содержания ……………….самостоятельно решали……………….</a:t>
            </a:r>
            <a:endParaRPr b="1" sz="2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 результате значительная часть денег……….., а государственная ……………не пополнялась.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Самостоятельность ……………………………………….была ограничена. Шляхта утратила возможность принимать ………………………………. Поэтому срыв ……………стал обычным делом. Короли …………… и ………… много времени отдавали делам в…………………………………… 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Длительное отсутствие ……….в государстве и борьба …………привели к кризису ………..и …………власти.</a:t>
            </a:r>
            <a:endParaRPr b="1" sz="2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"/>
          <p:cNvSpPr/>
          <p:nvPr/>
        </p:nvSpPr>
        <p:spPr>
          <a:xfrm>
            <a:off x="121024" y="134470"/>
            <a:ext cx="1183341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 cap="none">
                <a:solidFill>
                  <a:srgbClr val="F8D2B9"/>
                </a:solidFill>
                <a:latin typeface="Trebuchet MS"/>
                <a:ea typeface="Trebuchet MS"/>
                <a:cs typeface="Trebuchet MS"/>
                <a:sym typeface="Trebuchet MS"/>
              </a:rPr>
              <a:t>Докажите примерами из текста учебника </a:t>
            </a:r>
            <a:r>
              <a:rPr b="1" lang="ru-RU" sz="3200">
                <a:solidFill>
                  <a:srgbClr val="F8D2B9"/>
                </a:solidFill>
                <a:latin typeface="Trebuchet MS"/>
                <a:ea typeface="Trebuchet MS"/>
                <a:cs typeface="Trebuchet MS"/>
                <a:sym typeface="Trebuchet MS"/>
              </a:rPr>
              <a:t>наличие кризиса исполнительной, законодательной и судебной власти в РП.</a:t>
            </a:r>
            <a:endParaRPr b="1" sz="3200" cap="none">
              <a:solidFill>
                <a:srgbClr val="F8D2B9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5" name="Google Shape;335;p29"/>
          <p:cNvSpPr/>
          <p:nvPr/>
        </p:nvSpPr>
        <p:spPr>
          <a:xfrm>
            <a:off x="121024" y="1704130"/>
            <a:ext cx="11985811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oto Sans Symbols"/>
              <a:buChar char="✔"/>
            </a:pPr>
            <a:r>
              <a:rPr b="1" lang="ru-RU" sz="2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Из 15 сеймов 14 оказались безрезультатными. </a:t>
            </a:r>
            <a:endParaRPr b="1" sz="2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oto Sans Symbols"/>
              <a:buChar char="✔"/>
            </a:pPr>
            <a:r>
              <a:rPr b="1" lang="ru-RU" sz="2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Регулярные срывы сеймов не позволили провести реформы войска, финансовой и судебной систем.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oto Sans Symbols"/>
              <a:buChar char="✔"/>
            </a:pPr>
            <a:r>
              <a:rPr b="1" lang="ru-RU" sz="2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Идея увеличения войска неосуществима, так как шляхта не желала вводить новые налоги на содержание армии.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oto Sans Symbols"/>
              <a:buChar char="✔"/>
            </a:pPr>
            <a:r>
              <a:rPr b="1" lang="ru-RU" sz="2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 поветах не хватало судей, поэтому судебные дела рассматривались очень долго. </a:t>
            </a:r>
            <a:endParaRPr b="1" sz="2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oto Sans Symbols"/>
              <a:buChar char="✔"/>
            </a:pPr>
            <a:r>
              <a:rPr b="1" lang="ru-RU" sz="2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Это поставило шляхту перед необходимостью сразу обращаться в Главный Трибунал ВКЛ (1581г.). </a:t>
            </a:r>
            <a:endParaRPr b="1" sz="26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6" name="Google Shape;336;p29"/>
          <p:cNvSpPr/>
          <p:nvPr/>
        </p:nvSpPr>
        <p:spPr>
          <a:xfrm>
            <a:off x="210885" y="5190582"/>
            <a:ext cx="197682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Итог:</a:t>
            </a:r>
            <a:endParaRPr b="1" sz="5400" cap="none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7" name="Google Shape;337;p29"/>
          <p:cNvSpPr txBox="1"/>
          <p:nvPr/>
        </p:nvSpPr>
        <p:spPr>
          <a:xfrm>
            <a:off x="2068926" y="5288340"/>
            <a:ext cx="10156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Постоянные войны второй половины 17 в., борьба магнатских группировок ослабили РП и привели к тому, что даже во внутренней политике страны решающую роль стали играть иностранные государства.</a:t>
            </a:r>
            <a:endParaRPr b="1" sz="240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"/>
          <p:cNvSpPr/>
          <p:nvPr/>
        </p:nvSpPr>
        <p:spPr>
          <a:xfrm>
            <a:off x="388166" y="573270"/>
            <a:ext cx="10152138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8000" u="none" cap="none" strike="noStrike">
                <a:solidFill>
                  <a:srgbClr val="B6DFC6"/>
                </a:solidFill>
                <a:latin typeface="Trebuchet MS"/>
                <a:ea typeface="Trebuchet MS"/>
                <a:cs typeface="Trebuchet MS"/>
                <a:sym typeface="Trebuchet MS"/>
              </a:rPr>
              <a:t>Домашнее задание: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8000" u="none" cap="none" strike="noStrike">
                <a:solidFill>
                  <a:srgbClr val="E6E1C3"/>
                </a:solidFill>
                <a:latin typeface="Trebuchet MS"/>
                <a:ea typeface="Trebuchet MS"/>
                <a:cs typeface="Trebuchet MS"/>
                <a:sym typeface="Trebuchet MS"/>
              </a:rPr>
              <a:t>§ 21,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8000" u="none" cap="none" strike="noStrike">
                <a:solidFill>
                  <a:srgbClr val="E6E1C3"/>
                </a:solidFill>
                <a:latin typeface="Trebuchet MS"/>
                <a:ea typeface="Trebuchet MS"/>
                <a:cs typeface="Trebuchet MS"/>
                <a:sym typeface="Trebuchet MS"/>
              </a:rPr>
              <a:t> вопросы и задания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8000" u="none" cap="none" strike="noStrike">
                <a:solidFill>
                  <a:srgbClr val="E6E1C3"/>
                </a:solidFill>
                <a:latin typeface="Trebuchet MS"/>
                <a:ea typeface="Trebuchet MS"/>
                <a:cs typeface="Trebuchet MS"/>
                <a:sym typeface="Trebuchet MS"/>
              </a:rPr>
              <a:t>стр.146-147.</a:t>
            </a:r>
            <a:endParaRPr b="1" i="0" sz="8000" u="none" cap="none" strike="noStrike">
              <a:solidFill>
                <a:srgbClr val="E6E1C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"/>
          <p:cNvSpPr/>
          <p:nvPr/>
        </p:nvSpPr>
        <p:spPr>
          <a:xfrm>
            <a:off x="3865302" y="81016"/>
            <a:ext cx="4215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5400" u="none" cap="none" strike="noStrike">
                <a:solidFill>
                  <a:srgbClr val="F6E588"/>
                </a:solidFill>
                <a:latin typeface="Trebuchet MS"/>
                <a:ea typeface="Trebuchet MS"/>
                <a:cs typeface="Trebuchet MS"/>
                <a:sym typeface="Trebuchet MS"/>
              </a:rPr>
              <a:t>Вспомните!</a:t>
            </a:r>
            <a:endParaRPr/>
          </a:p>
        </p:txBody>
      </p:sp>
      <p:sp>
        <p:nvSpPr>
          <p:cNvPr id="215" name="Google Shape;215;p21"/>
          <p:cNvSpPr txBox="1"/>
          <p:nvPr/>
        </p:nvSpPr>
        <p:spPr>
          <a:xfrm>
            <a:off x="222475" y="1225775"/>
            <a:ext cx="11500800" cy="52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1. </a:t>
            </a:r>
            <a:r>
              <a:rPr b="1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Чем характеризовалось положение Речи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   </a:t>
            </a:r>
            <a:r>
              <a:rPr b="1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Посполитой во второй половине 17- начале 18 вв.?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2. </a:t>
            </a: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Каковы причины такого положения?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3.  Перечислите войны, которые вела РП в этот период.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4. </a:t>
            </a: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Назвать причины и результаты казацко- крестьянской войны   </a:t>
            </a:r>
            <a:endParaRPr b="1" sz="2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  1648-1651гг.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5. </a:t>
            </a: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Что стало причиной разногласий и к каким результатам это    </a:t>
            </a:r>
            <a:endParaRPr b="1" sz="2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  привело страны в ходе российско польского конфликта  </a:t>
            </a:r>
            <a:endParaRPr b="1" sz="2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  1654-1667гг?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6. </a:t>
            </a: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Причины и результаты Северной войны 1700- 1721гг.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7. </a:t>
            </a: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К каким последствиям для местного населения привели  </a:t>
            </a:r>
            <a:endParaRPr b="1" sz="2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  события этих лет?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5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2"/>
          <p:cNvPicPr preferRelativeResize="0"/>
          <p:nvPr/>
        </p:nvPicPr>
        <p:blipFill rotWithShape="1">
          <a:blip r:embed="rId3">
            <a:alphaModFix/>
          </a:blip>
          <a:srcRect b="0" l="0" r="0" t="33313"/>
          <a:stretch/>
        </p:blipFill>
        <p:spPr>
          <a:xfrm>
            <a:off x="0" y="2689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2"/>
          <p:cNvSpPr/>
          <p:nvPr/>
        </p:nvSpPr>
        <p:spPr>
          <a:xfrm>
            <a:off x="0" y="2632011"/>
            <a:ext cx="12192000" cy="132343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Общественно-политическая жизнь 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в первой половине XVIII в.</a:t>
            </a:r>
            <a:endParaRPr b="1" sz="4000">
              <a:solidFill>
                <a:srgbClr val="FEFEF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2" name="Google Shape;22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791" y="19663"/>
            <a:ext cx="1850051" cy="261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55273" y="-27768"/>
            <a:ext cx="1928554" cy="2632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93921" y="-38072"/>
            <a:ext cx="1945179" cy="2618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72305" y="26894"/>
            <a:ext cx="2034955" cy="257385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6" name="Google Shape;226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014579" y="0"/>
            <a:ext cx="2005758" cy="2609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3"/>
          <p:cNvSpPr/>
          <p:nvPr/>
        </p:nvSpPr>
        <p:spPr>
          <a:xfrm>
            <a:off x="623851" y="0"/>
            <a:ext cx="883286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cap="none">
                <a:solidFill>
                  <a:srgbClr val="FFFF00"/>
                </a:solidFill>
                <a:latin typeface="Lobster"/>
                <a:ea typeface="Lobster"/>
                <a:cs typeface="Lobster"/>
                <a:sym typeface="Lobster"/>
              </a:rPr>
              <a:t>Познавательное задание!</a:t>
            </a:r>
            <a:endParaRPr sz="5400" cap="none">
              <a:solidFill>
                <a:srgbClr val="FFFF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32" name="Google Shape;232;p23"/>
          <p:cNvSpPr txBox="1"/>
          <p:nvPr/>
        </p:nvSpPr>
        <p:spPr>
          <a:xfrm>
            <a:off x="211667" y="802117"/>
            <a:ext cx="10365971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Используя текст учебника стр. 141-142, найдите взаимосвязь следующих событий: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rebuchet MS"/>
              <a:buAutoNum type="arabicPeriod"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Возвращение на престол Августа II;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rebuchet MS"/>
              <a:buAutoNum type="arabicPeriod"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Снижение напряжённости в стране;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rebuchet MS"/>
              <a:buAutoNum type="arabicPeriod"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Идея реформирования сейма;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rebuchet MS"/>
              <a:buAutoNum type="arabicPeriod"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Война со Швецией;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rebuchet MS"/>
              <a:buAutoNum type="arabicPeriod"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Угроза конфликта с Османской империей;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rebuchet MS"/>
              <a:buAutoNum type="arabicPeriod"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Введение в Речь Посполитую саксонского войска;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rebuchet MS"/>
              <a:buAutoNum type="arabicPeriod"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Создание в марте 1716г. Генеральной конфедерации ВКЛ в Вильно;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rebuchet MS"/>
              <a:buAutoNum type="arabicPeriod"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Посредничество России в разрешении конфликта;</a:t>
            </a:r>
            <a:endParaRPr b="1" sz="2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3" name="Google Shape;233;p23"/>
          <p:cNvSpPr/>
          <p:nvPr/>
        </p:nvSpPr>
        <p:spPr>
          <a:xfrm>
            <a:off x="533400" y="5530672"/>
            <a:ext cx="11176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 cap="none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Свои выводы представьте в виде логической цепочки, ментальной карты или схемы.</a:t>
            </a:r>
            <a:endParaRPr b="1" sz="3600" cap="none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8" name="Google Shape;238;p24"/>
          <p:cNvCxnSpPr/>
          <p:nvPr/>
        </p:nvCxnSpPr>
        <p:spPr>
          <a:xfrm flipH="1">
            <a:off x="5719481" y="3926541"/>
            <a:ext cx="1" cy="968188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239" name="Google Shape;23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53182" y="1403938"/>
            <a:ext cx="1932599" cy="26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4"/>
          <p:cNvSpPr/>
          <p:nvPr/>
        </p:nvSpPr>
        <p:spPr>
          <a:xfrm>
            <a:off x="4823012" y="3809111"/>
            <a:ext cx="186276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Возвращение на престол Августа II;</a:t>
            </a:r>
            <a:endParaRPr/>
          </a:p>
        </p:txBody>
      </p:sp>
      <p:cxnSp>
        <p:nvCxnSpPr>
          <p:cNvPr id="241" name="Google Shape;241;p24"/>
          <p:cNvCxnSpPr>
            <a:endCxn id="242" idx="3"/>
          </p:cNvCxnSpPr>
          <p:nvPr/>
        </p:nvCxnSpPr>
        <p:spPr>
          <a:xfrm rot="10800000">
            <a:off x="3827930" y="769702"/>
            <a:ext cx="995100" cy="80670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42" name="Google Shape;242;p24"/>
          <p:cNvSpPr/>
          <p:nvPr/>
        </p:nvSpPr>
        <p:spPr>
          <a:xfrm>
            <a:off x="1352537" y="308037"/>
            <a:ext cx="247539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Снижение напряжённости в стране;</a:t>
            </a:r>
            <a:endParaRPr/>
          </a:p>
        </p:txBody>
      </p:sp>
      <p:cxnSp>
        <p:nvCxnSpPr>
          <p:cNvPr id="243" name="Google Shape;243;p24"/>
          <p:cNvCxnSpPr>
            <a:stCxn id="242" idx="2"/>
          </p:cNvCxnSpPr>
          <p:nvPr/>
        </p:nvCxnSpPr>
        <p:spPr>
          <a:xfrm flipH="1">
            <a:off x="1228234" y="1231367"/>
            <a:ext cx="1362000" cy="3450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244" name="Google Shape;24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2545263" y="1217503"/>
            <a:ext cx="1327638" cy="47552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4"/>
          <p:cNvSpPr/>
          <p:nvPr/>
        </p:nvSpPr>
        <p:spPr>
          <a:xfrm>
            <a:off x="294702" y="1590373"/>
            <a:ext cx="211567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Сторонники С.Лещинского помилованы. </a:t>
            </a:r>
            <a:endParaRPr/>
          </a:p>
        </p:txBody>
      </p:sp>
      <p:sp>
        <p:nvSpPr>
          <p:cNvPr id="246" name="Google Shape;246;p24"/>
          <p:cNvSpPr/>
          <p:nvPr/>
        </p:nvSpPr>
        <p:spPr>
          <a:xfrm>
            <a:off x="2652838" y="1679168"/>
            <a:ext cx="1900519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Сапегам вернули их прежние должности и владения.</a:t>
            </a:r>
            <a:endParaRPr/>
          </a:p>
        </p:txBody>
      </p:sp>
      <p:cxnSp>
        <p:nvCxnSpPr>
          <p:cNvPr id="247" name="Google Shape;247;p24"/>
          <p:cNvCxnSpPr/>
          <p:nvPr/>
        </p:nvCxnSpPr>
        <p:spPr>
          <a:xfrm flipH="1" rot="10800000">
            <a:off x="6580094" y="769702"/>
            <a:ext cx="1105252" cy="792115"/>
          </a:xfrm>
          <a:prstGeom prst="straightConnector1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48" name="Google Shape;248;p24"/>
          <p:cNvSpPr txBox="1"/>
          <p:nvPr/>
        </p:nvSpPr>
        <p:spPr>
          <a:xfrm>
            <a:off x="7774993" y="302309"/>
            <a:ext cx="199912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Попытка укрепления королевской власти</a:t>
            </a:r>
            <a:endParaRPr b="1"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9" name="Google Shape;249;p24"/>
          <p:cNvSpPr/>
          <p:nvPr/>
        </p:nvSpPr>
        <p:spPr>
          <a:xfrm>
            <a:off x="6750424" y="1876397"/>
            <a:ext cx="216945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Идея реформирования сейма</a:t>
            </a:r>
            <a:endParaRPr/>
          </a:p>
        </p:txBody>
      </p:sp>
      <p:cxnSp>
        <p:nvCxnSpPr>
          <p:cNvPr id="250" name="Google Shape;250;p24"/>
          <p:cNvCxnSpPr>
            <a:stCxn id="248" idx="2"/>
            <a:endCxn id="249" idx="0"/>
          </p:cNvCxnSpPr>
          <p:nvPr/>
        </p:nvCxnSpPr>
        <p:spPr>
          <a:xfrm flipH="1">
            <a:off x="7835257" y="1502638"/>
            <a:ext cx="939300" cy="3738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51" name="Google Shape;251;p24"/>
          <p:cNvCxnSpPr>
            <a:stCxn id="248" idx="2"/>
          </p:cNvCxnSpPr>
          <p:nvPr/>
        </p:nvCxnSpPr>
        <p:spPr>
          <a:xfrm>
            <a:off x="8774557" y="1502638"/>
            <a:ext cx="1340100" cy="5397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52" name="Google Shape;252;p24"/>
          <p:cNvSpPr txBox="1"/>
          <p:nvPr/>
        </p:nvSpPr>
        <p:spPr>
          <a:xfrm>
            <a:off x="9377081" y="2061063"/>
            <a:ext cx="268044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Возможное введение наследственной королевской власти</a:t>
            </a:r>
            <a:endParaRPr b="1"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53" name="Google Shape;253;p24"/>
          <p:cNvCxnSpPr/>
          <p:nvPr/>
        </p:nvCxnSpPr>
        <p:spPr>
          <a:xfrm flipH="1">
            <a:off x="3612776" y="3926541"/>
            <a:ext cx="1140406" cy="519953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54" name="Google Shape;254;p24"/>
          <p:cNvSpPr/>
          <p:nvPr/>
        </p:nvSpPr>
        <p:spPr>
          <a:xfrm>
            <a:off x="1352537" y="4363109"/>
            <a:ext cx="22716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Война со Швецией</a:t>
            </a:r>
            <a:endParaRPr b="1"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55" name="Google Shape;255;p24"/>
          <p:cNvCxnSpPr/>
          <p:nvPr/>
        </p:nvCxnSpPr>
        <p:spPr>
          <a:xfrm>
            <a:off x="6685781" y="3926541"/>
            <a:ext cx="1089212" cy="519953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56" name="Google Shape;256;p24"/>
          <p:cNvSpPr/>
          <p:nvPr/>
        </p:nvSpPr>
        <p:spPr>
          <a:xfrm>
            <a:off x="6750424" y="4547775"/>
            <a:ext cx="245633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Угроза конфликта с Османской империей;</a:t>
            </a:r>
            <a:endParaRPr/>
          </a:p>
        </p:txBody>
      </p:sp>
      <p:sp>
        <p:nvSpPr>
          <p:cNvPr id="257" name="Google Shape;257;p24"/>
          <p:cNvSpPr/>
          <p:nvPr/>
        </p:nvSpPr>
        <p:spPr>
          <a:xfrm>
            <a:off x="4264014" y="4833722"/>
            <a:ext cx="286870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Сторонники С.Лещинского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решили поднять восстание.</a:t>
            </a:r>
            <a:endParaRPr/>
          </a:p>
        </p:txBody>
      </p:sp>
      <p:sp>
        <p:nvSpPr>
          <p:cNvPr id="258" name="Google Shape;258;p24"/>
          <p:cNvSpPr/>
          <p:nvPr/>
        </p:nvSpPr>
        <p:spPr>
          <a:xfrm flipH="1" rot="-5400000">
            <a:off x="4027628" y="5201910"/>
            <a:ext cx="803247" cy="2385985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chemeClr val="dk1"/>
          </a:solidFill>
          <a:ln cap="flat" cmpd="sng" w="12700">
            <a:solidFill>
              <a:srgbClr val="AF6C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59" name="Google Shape;259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5622244" y="5999667"/>
            <a:ext cx="2356344" cy="78768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4"/>
          <p:cNvSpPr/>
          <p:nvPr/>
        </p:nvSpPr>
        <p:spPr>
          <a:xfrm>
            <a:off x="-250182" y="5562536"/>
            <a:ext cx="383508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Введение в Речь Посполитую саксонского войска;</a:t>
            </a:r>
            <a:endParaRPr/>
          </a:p>
        </p:txBody>
      </p:sp>
      <p:sp>
        <p:nvSpPr>
          <p:cNvPr id="261" name="Google Shape;261;p24"/>
          <p:cNvSpPr/>
          <p:nvPr/>
        </p:nvSpPr>
        <p:spPr>
          <a:xfrm>
            <a:off x="7774993" y="5489733"/>
            <a:ext cx="428253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Создание Генеральной конфедерации ВКЛ в Вильно;</a:t>
            </a:r>
            <a:endParaRPr/>
          </a:p>
        </p:txBody>
      </p:sp>
      <p:cxnSp>
        <p:nvCxnSpPr>
          <p:cNvPr id="262" name="Google Shape;262;p24"/>
          <p:cNvCxnSpPr>
            <a:stCxn id="239" idx="3"/>
          </p:cNvCxnSpPr>
          <p:nvPr/>
        </p:nvCxnSpPr>
        <p:spPr>
          <a:xfrm>
            <a:off x="6685781" y="2720788"/>
            <a:ext cx="2763000" cy="10884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63" name="Google Shape;263;p24"/>
          <p:cNvCxnSpPr>
            <a:stCxn id="261" idx="0"/>
          </p:cNvCxnSpPr>
          <p:nvPr/>
        </p:nvCxnSpPr>
        <p:spPr>
          <a:xfrm rot="10800000">
            <a:off x="9448861" y="3809133"/>
            <a:ext cx="467400" cy="16806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64" name="Google Shape;264;p24"/>
          <p:cNvSpPr txBox="1"/>
          <p:nvPr/>
        </p:nvSpPr>
        <p:spPr>
          <a:xfrm>
            <a:off x="9377081" y="3451412"/>
            <a:ext cx="288091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Посредничество России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 примирении сторон</a:t>
            </a:r>
            <a:endParaRPr b="1"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57" y="0"/>
            <a:ext cx="12193057" cy="685859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5"/>
          <p:cNvSpPr/>
          <p:nvPr/>
        </p:nvSpPr>
        <p:spPr>
          <a:xfrm>
            <a:off x="1919340" y="-297"/>
            <a:ext cx="7808548" cy="92333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«Немой» сейм 1717 г. </a:t>
            </a:r>
            <a:endParaRPr/>
          </a:p>
        </p:txBody>
      </p:sp>
      <p:sp>
        <p:nvSpPr>
          <p:cNvPr id="271" name="Google Shape;271;p25"/>
          <p:cNvSpPr/>
          <p:nvPr/>
        </p:nvSpPr>
        <p:spPr>
          <a:xfrm>
            <a:off x="1109133" y="2198470"/>
            <a:ext cx="9711267" cy="415498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</a:pPr>
            <a:r>
              <a:rPr b="1" lang="ru-RU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ограничение прав короля, магнатов и шляхты;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</a:pPr>
            <a:r>
              <a:rPr b="1" lang="ru-RU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запрет раздачи королем должностей и земель иностранцам;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</a:pPr>
            <a:r>
              <a:rPr b="1" lang="ru-RU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запрет на нахождение в Речи Посполитой саксонским чиновникам и войскам;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</a:pPr>
            <a:r>
              <a:rPr b="1" lang="ru-RU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созыв сейма каждые два года;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</a:pPr>
            <a:r>
              <a:rPr b="1" lang="ru-RU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запрет гетманам свободно распределять налоги на войско и использовать солдат в личных целях;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</a:pPr>
            <a:r>
              <a:rPr b="1" lang="ru-RU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запрет шляхте самостоятельно созывать сеймики;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</a:pPr>
            <a:r>
              <a:rPr b="1" lang="ru-RU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проведение финансовой и военной реформы (перевооружение, ограничение численности армии, введение постоянного налога на содержание войска).</a:t>
            </a:r>
            <a:endParaRPr/>
          </a:p>
        </p:txBody>
      </p:sp>
      <p:sp>
        <p:nvSpPr>
          <p:cNvPr id="272" name="Google Shape;272;p25"/>
          <p:cNvSpPr txBox="1"/>
          <p:nvPr/>
        </p:nvSpPr>
        <p:spPr>
          <a:xfrm>
            <a:off x="1980254" y="1083698"/>
            <a:ext cx="7686720" cy="954107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Почему сейм получил название «немого»?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Какие решения были на нём приняты?</a:t>
            </a:r>
            <a:endParaRPr b="1"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"/>
          <p:cNvSpPr/>
          <p:nvPr/>
        </p:nvSpPr>
        <p:spPr>
          <a:xfrm>
            <a:off x="0" y="0"/>
            <a:ext cx="1228894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 cap="none">
                <a:solidFill>
                  <a:srgbClr val="FFFF00"/>
                </a:solidFill>
                <a:latin typeface="Lobster"/>
                <a:ea typeface="Lobster"/>
                <a:cs typeface="Lobster"/>
                <a:sym typeface="Lobster"/>
              </a:rPr>
              <a:t>Заполните логическую цепочку и объясните </a:t>
            </a:r>
            <a:r>
              <a:rPr b="1" lang="ru-RU" sz="4000">
                <a:solidFill>
                  <a:srgbClr val="FFFF00"/>
                </a:solidFill>
                <a:latin typeface="Lobster"/>
                <a:ea typeface="Lobster"/>
                <a:cs typeface="Lobster"/>
                <a:sym typeface="Lobster"/>
              </a:rPr>
              <a:t>е</a:t>
            </a:r>
            <a:r>
              <a:rPr b="1" lang="ru-RU" sz="4000" cap="none">
                <a:solidFill>
                  <a:srgbClr val="FFFF00"/>
                </a:solidFill>
                <a:latin typeface="Lobster"/>
                <a:ea typeface="Lobster"/>
                <a:cs typeface="Lobster"/>
                <a:sym typeface="Lobster"/>
              </a:rPr>
              <a:t>ё!</a:t>
            </a:r>
            <a:endParaRPr b="1" sz="4000" cap="none">
              <a:solidFill>
                <a:srgbClr val="FFFF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grpSp>
        <p:nvGrpSpPr>
          <p:cNvPr id="278" name="Google Shape;278;p26"/>
          <p:cNvGrpSpPr/>
          <p:nvPr/>
        </p:nvGrpSpPr>
        <p:grpSpPr>
          <a:xfrm>
            <a:off x="234916" y="738931"/>
            <a:ext cx="7979903" cy="5356575"/>
            <a:chOff x="74048" y="31045"/>
            <a:chExt cx="7979903" cy="5356575"/>
          </a:xfrm>
        </p:grpSpPr>
        <p:sp>
          <p:nvSpPr>
            <p:cNvPr id="279" name="Google Shape;279;p26"/>
            <p:cNvSpPr/>
            <p:nvPr/>
          </p:nvSpPr>
          <p:spPr>
            <a:xfrm rot="5400000">
              <a:off x="445009" y="1583167"/>
              <a:ext cx="1400175" cy="1594049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F8D2B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6"/>
            <p:cNvSpPr/>
            <p:nvPr/>
          </p:nvSpPr>
          <p:spPr>
            <a:xfrm>
              <a:off x="74048" y="31045"/>
              <a:ext cx="2357070" cy="1649872"/>
            </a:xfrm>
            <a:prstGeom prst="roundRect">
              <a:avLst>
                <a:gd fmla="val 16670" name="adj"/>
              </a:avLst>
            </a:prstGeom>
            <a:gradFill>
              <a:gsLst>
                <a:gs pos="0">
                  <a:srgbClr val="F2A04B"/>
                </a:gs>
                <a:gs pos="50000">
                  <a:srgbClr val="FA9506"/>
                </a:gs>
                <a:gs pos="100000">
                  <a:srgbClr val="E585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6"/>
            <p:cNvSpPr txBox="1"/>
            <p:nvPr/>
          </p:nvSpPr>
          <p:spPr>
            <a:xfrm>
              <a:off x="154603" y="111600"/>
              <a:ext cx="2195960" cy="14887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8575" lIns="148575" spcFirstLastPara="1" rIns="148575" wrap="square" tIns="14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39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Выборы короля</a:t>
              </a:r>
              <a:endParaRPr b="1" sz="39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2431119" y="188398"/>
              <a:ext cx="1714308" cy="133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6"/>
            <p:cNvSpPr txBox="1"/>
            <p:nvPr/>
          </p:nvSpPr>
          <p:spPr>
            <a:xfrm>
              <a:off x="2431119" y="188398"/>
              <a:ext cx="1714308" cy="133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-285750" lvl="1" marL="2857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Trebuchet MS"/>
                <a:buChar char="•"/>
              </a:pPr>
              <a:r>
                <a:rPr b="1" i="0" lang="ru-RU" sz="28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текст</a:t>
              </a:r>
              <a:endParaRPr b="1" i="0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84" name="Google Shape;284;p26"/>
            <p:cNvSpPr/>
            <p:nvPr/>
          </p:nvSpPr>
          <p:spPr>
            <a:xfrm rot="5400000">
              <a:off x="2399271" y="3436519"/>
              <a:ext cx="1400175" cy="1594049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F8D2B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2028310" y="1884397"/>
              <a:ext cx="2357070" cy="1649872"/>
            </a:xfrm>
            <a:prstGeom prst="roundRect">
              <a:avLst>
                <a:gd fmla="val 16670" name="adj"/>
              </a:avLst>
            </a:prstGeom>
            <a:gradFill>
              <a:gsLst>
                <a:gs pos="0">
                  <a:srgbClr val="F2A04B"/>
                </a:gs>
                <a:gs pos="50000">
                  <a:srgbClr val="FA9506"/>
                </a:gs>
                <a:gs pos="100000">
                  <a:srgbClr val="E585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6"/>
            <p:cNvSpPr txBox="1"/>
            <p:nvPr/>
          </p:nvSpPr>
          <p:spPr>
            <a:xfrm>
              <a:off x="2108865" y="1964952"/>
              <a:ext cx="2195960" cy="14887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8575" lIns="148575" spcFirstLastPara="1" rIns="148575" wrap="square" tIns="14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9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4385381" y="2041750"/>
              <a:ext cx="1714308" cy="133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6"/>
            <p:cNvSpPr txBox="1"/>
            <p:nvPr/>
          </p:nvSpPr>
          <p:spPr>
            <a:xfrm>
              <a:off x="4385381" y="2041750"/>
              <a:ext cx="1714308" cy="133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-285750" lvl="1" marL="2857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Trebuchet MS"/>
                <a:buChar char="•"/>
              </a:pPr>
              <a:r>
                <a:rPr b="1" i="0" lang="ru-RU" sz="28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текст</a:t>
              </a:r>
              <a:endParaRPr b="1" i="0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3982572" y="3737748"/>
              <a:ext cx="2357070" cy="1649872"/>
            </a:xfrm>
            <a:prstGeom prst="roundRect">
              <a:avLst>
                <a:gd fmla="val 16670" name="adj"/>
              </a:avLst>
            </a:prstGeom>
            <a:gradFill>
              <a:gsLst>
                <a:gs pos="0">
                  <a:srgbClr val="F2A04B"/>
                </a:gs>
                <a:gs pos="50000">
                  <a:srgbClr val="FA9506"/>
                </a:gs>
                <a:gs pos="100000">
                  <a:srgbClr val="E585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6"/>
            <p:cNvSpPr txBox="1"/>
            <p:nvPr/>
          </p:nvSpPr>
          <p:spPr>
            <a:xfrm>
              <a:off x="4063127" y="3818303"/>
              <a:ext cx="2195960" cy="14887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8575" lIns="148575" spcFirstLastPara="1" rIns="148575" wrap="square" tIns="14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9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91" name="Google Shape;291;p26"/>
            <p:cNvSpPr/>
            <p:nvPr/>
          </p:nvSpPr>
          <p:spPr>
            <a:xfrm>
              <a:off x="6339643" y="3895101"/>
              <a:ext cx="1714308" cy="133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6"/>
            <p:cNvSpPr txBox="1"/>
            <p:nvPr/>
          </p:nvSpPr>
          <p:spPr>
            <a:xfrm>
              <a:off x="6339643" y="3895101"/>
              <a:ext cx="1714308" cy="133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-285750" lvl="1" marL="2857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Trebuchet MS"/>
                <a:buChar char="•"/>
              </a:pPr>
              <a:r>
                <a:rPr b="1" i="0" lang="ru-RU" sz="28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текст</a:t>
              </a:r>
              <a:endParaRPr b="1" i="0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93" name="Google Shape;293;p26"/>
          <p:cNvSpPr/>
          <p:nvPr/>
        </p:nvSpPr>
        <p:spPr>
          <a:xfrm>
            <a:off x="8449736" y="4402667"/>
            <a:ext cx="1583264" cy="1180592"/>
          </a:xfrm>
          <a:prstGeom prst="leftUpArrow">
            <a:avLst/>
          </a:prstGeom>
          <a:solidFill>
            <a:schemeClr val="accent1"/>
          </a:solidFill>
          <a:ln cap="flat" cmpd="sng" w="12700">
            <a:solidFill>
              <a:srgbClr val="AF6C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4" name="Google Shape;294;p26"/>
          <p:cNvSpPr/>
          <p:nvPr/>
        </p:nvSpPr>
        <p:spPr>
          <a:xfrm>
            <a:off x="8229600" y="3318933"/>
            <a:ext cx="3141134" cy="914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AF6C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95" name="Google Shape;29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5172" y="691329"/>
            <a:ext cx="2078916" cy="262760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6" name="Google Shape;29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0574" y="707886"/>
            <a:ext cx="2003996" cy="2611047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7"/>
          <p:cNvSpPr/>
          <p:nvPr/>
        </p:nvSpPr>
        <p:spPr>
          <a:xfrm>
            <a:off x="0" y="0"/>
            <a:ext cx="1228894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 cap="none">
                <a:solidFill>
                  <a:srgbClr val="FFFF00"/>
                </a:solidFill>
                <a:latin typeface="Lobster"/>
                <a:ea typeface="Lobster"/>
                <a:cs typeface="Lobster"/>
                <a:sym typeface="Lobster"/>
              </a:rPr>
              <a:t>Заполните логическую цепочку и объясните </a:t>
            </a:r>
            <a:r>
              <a:rPr b="1" lang="ru-RU" sz="4000">
                <a:solidFill>
                  <a:srgbClr val="FFFF00"/>
                </a:solidFill>
                <a:latin typeface="Lobster"/>
                <a:ea typeface="Lobster"/>
                <a:cs typeface="Lobster"/>
                <a:sym typeface="Lobster"/>
              </a:rPr>
              <a:t>е</a:t>
            </a:r>
            <a:r>
              <a:rPr b="1" lang="ru-RU" sz="4000" cap="none">
                <a:solidFill>
                  <a:srgbClr val="FFFF00"/>
                </a:solidFill>
                <a:latin typeface="Lobster"/>
                <a:ea typeface="Lobster"/>
                <a:cs typeface="Lobster"/>
                <a:sym typeface="Lobster"/>
              </a:rPr>
              <a:t>ё!</a:t>
            </a:r>
            <a:endParaRPr b="1" sz="4000" cap="none">
              <a:solidFill>
                <a:srgbClr val="FFFF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grpSp>
        <p:nvGrpSpPr>
          <p:cNvPr id="302" name="Google Shape;302;p27"/>
          <p:cNvGrpSpPr/>
          <p:nvPr/>
        </p:nvGrpSpPr>
        <p:grpSpPr>
          <a:xfrm>
            <a:off x="234916" y="738931"/>
            <a:ext cx="7979903" cy="5356575"/>
            <a:chOff x="74048" y="31045"/>
            <a:chExt cx="7979903" cy="5356575"/>
          </a:xfrm>
        </p:grpSpPr>
        <p:sp>
          <p:nvSpPr>
            <p:cNvPr id="303" name="Google Shape;303;p27"/>
            <p:cNvSpPr/>
            <p:nvPr/>
          </p:nvSpPr>
          <p:spPr>
            <a:xfrm rot="5400000">
              <a:off x="445009" y="1583167"/>
              <a:ext cx="1400175" cy="1594049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F8D2B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7"/>
            <p:cNvSpPr/>
            <p:nvPr/>
          </p:nvSpPr>
          <p:spPr>
            <a:xfrm>
              <a:off x="74048" y="31045"/>
              <a:ext cx="2357070" cy="1649872"/>
            </a:xfrm>
            <a:prstGeom prst="roundRect">
              <a:avLst>
                <a:gd fmla="val 16670" name="adj"/>
              </a:avLst>
            </a:prstGeom>
            <a:gradFill>
              <a:gsLst>
                <a:gs pos="0">
                  <a:srgbClr val="F2A04B"/>
                </a:gs>
                <a:gs pos="50000">
                  <a:srgbClr val="FA9506"/>
                </a:gs>
                <a:gs pos="100000">
                  <a:srgbClr val="E585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7"/>
            <p:cNvSpPr txBox="1"/>
            <p:nvPr/>
          </p:nvSpPr>
          <p:spPr>
            <a:xfrm>
              <a:off x="154603" y="111600"/>
              <a:ext cx="2195960" cy="14887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2850" lIns="102850" spcFirstLastPara="1" rIns="102850" wrap="square" tIns="10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7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Выборы короля</a:t>
              </a:r>
              <a:endParaRPr b="1" sz="27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2431119" y="188398"/>
              <a:ext cx="1714308" cy="133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7"/>
            <p:cNvSpPr txBox="1"/>
            <p:nvPr/>
          </p:nvSpPr>
          <p:spPr>
            <a:xfrm>
              <a:off x="2431119" y="188398"/>
              <a:ext cx="1714308" cy="133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-285750" lvl="1" marL="2857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Trebuchet MS"/>
                <a:buChar char="•"/>
              </a:pPr>
              <a:r>
                <a:rPr b="1" i="0" lang="ru-RU" sz="28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1733г.</a:t>
              </a:r>
              <a:endParaRPr b="1" i="0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08" name="Google Shape;308;p27"/>
            <p:cNvSpPr/>
            <p:nvPr/>
          </p:nvSpPr>
          <p:spPr>
            <a:xfrm rot="5400000">
              <a:off x="2399271" y="3436519"/>
              <a:ext cx="1400175" cy="1594049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F8D2B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2028310" y="1884397"/>
              <a:ext cx="2357070" cy="1649872"/>
            </a:xfrm>
            <a:prstGeom prst="roundRect">
              <a:avLst>
                <a:gd fmla="val 16670" name="adj"/>
              </a:avLst>
            </a:prstGeom>
            <a:gradFill>
              <a:gsLst>
                <a:gs pos="0">
                  <a:srgbClr val="F2A04B"/>
                </a:gs>
                <a:gs pos="50000">
                  <a:srgbClr val="FA9506"/>
                </a:gs>
                <a:gs pos="100000">
                  <a:srgbClr val="E585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27"/>
            <p:cNvSpPr txBox="1"/>
            <p:nvPr/>
          </p:nvSpPr>
          <p:spPr>
            <a:xfrm>
              <a:off x="2108865" y="1964952"/>
              <a:ext cx="2195960" cy="14887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2850" lIns="102850" spcFirstLastPara="1" rIns="102850" wrap="square" tIns="10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7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Станислав Лещинский</a:t>
              </a:r>
              <a:endParaRPr b="1" sz="27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11" name="Google Shape;311;p27"/>
            <p:cNvSpPr/>
            <p:nvPr/>
          </p:nvSpPr>
          <p:spPr>
            <a:xfrm>
              <a:off x="4385381" y="2041750"/>
              <a:ext cx="1714308" cy="133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7"/>
            <p:cNvSpPr txBox="1"/>
            <p:nvPr/>
          </p:nvSpPr>
          <p:spPr>
            <a:xfrm>
              <a:off x="4385381" y="2041750"/>
              <a:ext cx="1714308" cy="133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2850" lIns="102850" spcFirstLastPara="1" rIns="102850" wrap="square" tIns="10285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rebuchet MS"/>
                <a:buChar char="•"/>
              </a:pPr>
              <a:r>
                <a:rPr b="1" i="0" lang="ru-RU" sz="21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Франция, Испания, Сардиния</a:t>
              </a:r>
              <a:endParaRPr b="1" i="0" sz="21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13" name="Google Shape;313;p27"/>
            <p:cNvSpPr/>
            <p:nvPr/>
          </p:nvSpPr>
          <p:spPr>
            <a:xfrm>
              <a:off x="3982572" y="3737748"/>
              <a:ext cx="2357070" cy="1649872"/>
            </a:xfrm>
            <a:prstGeom prst="roundRect">
              <a:avLst>
                <a:gd fmla="val 16670" name="adj"/>
              </a:avLst>
            </a:prstGeom>
            <a:gradFill>
              <a:gsLst>
                <a:gs pos="0">
                  <a:srgbClr val="F2A04B"/>
                </a:gs>
                <a:gs pos="50000">
                  <a:srgbClr val="FA9506"/>
                </a:gs>
                <a:gs pos="100000">
                  <a:srgbClr val="E585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27"/>
            <p:cNvSpPr txBox="1"/>
            <p:nvPr/>
          </p:nvSpPr>
          <p:spPr>
            <a:xfrm>
              <a:off x="4063127" y="3818303"/>
              <a:ext cx="2195960" cy="14887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2850" lIns="102850" spcFirstLastPara="1" rIns="102850" wrap="square" tIns="10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7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Фридрих Август Саксонский</a:t>
              </a:r>
              <a:endParaRPr b="1" sz="27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15" name="Google Shape;315;p27"/>
            <p:cNvSpPr/>
            <p:nvPr/>
          </p:nvSpPr>
          <p:spPr>
            <a:xfrm>
              <a:off x="6339643" y="3895101"/>
              <a:ext cx="1714308" cy="133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7"/>
            <p:cNvSpPr txBox="1"/>
            <p:nvPr/>
          </p:nvSpPr>
          <p:spPr>
            <a:xfrm>
              <a:off x="6339643" y="3895101"/>
              <a:ext cx="1714308" cy="133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8100" lIns="118100" spcFirstLastPara="1" rIns="118100" wrap="square" tIns="1181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Trebuchet MS"/>
                <a:buChar char="•"/>
              </a:pPr>
              <a:r>
                <a:rPr b="1" i="0" lang="ru-RU" sz="2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Россия. Австрия</a:t>
              </a:r>
              <a:endParaRPr b="1" i="0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317" name="Google Shape;317;p27"/>
          <p:cNvSpPr/>
          <p:nvPr/>
        </p:nvSpPr>
        <p:spPr>
          <a:xfrm>
            <a:off x="8449736" y="4402667"/>
            <a:ext cx="1583264" cy="1180592"/>
          </a:xfrm>
          <a:prstGeom prst="leftUpArrow">
            <a:avLst/>
          </a:prstGeom>
          <a:solidFill>
            <a:schemeClr val="accent1"/>
          </a:solidFill>
          <a:ln cap="flat" cmpd="sng" w="12700">
            <a:solidFill>
              <a:srgbClr val="AF6C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8" name="Google Shape;318;p27"/>
          <p:cNvSpPr/>
          <p:nvPr/>
        </p:nvSpPr>
        <p:spPr>
          <a:xfrm>
            <a:off x="8229600" y="3318933"/>
            <a:ext cx="3141134" cy="914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AF6C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«Фамилия»</a:t>
            </a:r>
            <a:endParaRPr b="1" sz="2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19" name="Google Shape;31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5172" y="691329"/>
            <a:ext cx="2078916" cy="262760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20" name="Google Shape;32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0574" y="707886"/>
            <a:ext cx="2003996" cy="2611047"/>
          </a:xfrm>
          <a:prstGeom prst="ellipse">
            <a:avLst/>
          </a:prstGeom>
          <a:noFill/>
          <a:ln>
            <a:noFill/>
          </a:ln>
        </p:spPr>
      </p:pic>
      <p:sp>
        <p:nvSpPr>
          <p:cNvPr id="321" name="Google Shape;321;p27"/>
          <p:cNvSpPr txBox="1"/>
          <p:nvPr/>
        </p:nvSpPr>
        <p:spPr>
          <a:xfrm>
            <a:off x="7813582" y="2587935"/>
            <a:ext cx="18020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Михал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Чарторыйский</a:t>
            </a:r>
            <a:endParaRPr b="1"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2" name="Google Shape;322;p27"/>
          <p:cNvSpPr txBox="1"/>
          <p:nvPr/>
        </p:nvSpPr>
        <p:spPr>
          <a:xfrm>
            <a:off x="9934843" y="2503268"/>
            <a:ext cx="162897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Михал Ежи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Понятовский</a:t>
            </a:r>
            <a:endParaRPr b="1"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3" name="Google Shape;323;p27"/>
          <p:cNvSpPr/>
          <p:nvPr/>
        </p:nvSpPr>
        <p:spPr>
          <a:xfrm>
            <a:off x="10033000" y="4159437"/>
            <a:ext cx="21590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придворная группировка при короле </a:t>
            </a:r>
            <a:endParaRPr b="1" sz="2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Августе III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Берлин">
  <a:themeElements>
    <a:clrScheme name="Берлин">
      <a:dk1>
        <a:srgbClr val="000000"/>
      </a:dk1>
      <a:lt1>
        <a:srgbClr val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