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5143500" cx="9144000"/>
  <p:notesSz cx="6858000" cy="9144000"/>
  <p:embeddedFontLst>
    <p:embeddedFont>
      <p:font typeface="Corsiva"/>
      <p:regular r:id="rId34"/>
      <p:bold r:id="rId35"/>
      <p:italic r:id="rId36"/>
      <p:boldItalic r:id="rId37"/>
    </p:embeddedFont>
    <p:embeddedFont>
      <p:font typeface="Constantia"/>
      <p:regular r:id="rId38"/>
      <p:bold r:id="rId39"/>
      <p:italic r:id="rId40"/>
      <p:boldItalic r:id="rId41"/>
    </p:embeddedFont>
    <p:embeddedFont>
      <p:font typeface="Gill Sans"/>
      <p:regular r:id="rId42"/>
      <p:bold r:id="rId43"/>
    </p:embeddedFont>
    <p:embeddedFont>
      <p:font typeface="Sorts Mill Goudy"/>
      <p:regular r:id="rId44"/>
      <p: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onstantia-italic.fntdata"/><Relationship Id="rId20" Type="http://schemas.openxmlformats.org/officeDocument/2006/relationships/slide" Target="slides/slide14.xml"/><Relationship Id="rId42" Type="http://schemas.openxmlformats.org/officeDocument/2006/relationships/font" Target="fonts/GillSans-regular.fntdata"/><Relationship Id="rId41" Type="http://schemas.openxmlformats.org/officeDocument/2006/relationships/font" Target="fonts/Constantia-boldItalic.fntdata"/><Relationship Id="rId22" Type="http://schemas.openxmlformats.org/officeDocument/2006/relationships/slide" Target="slides/slide16.xml"/><Relationship Id="rId44" Type="http://schemas.openxmlformats.org/officeDocument/2006/relationships/font" Target="fonts/SortsMillGoudy-regular.fntdata"/><Relationship Id="rId21" Type="http://schemas.openxmlformats.org/officeDocument/2006/relationships/slide" Target="slides/slide15.xml"/><Relationship Id="rId43" Type="http://schemas.openxmlformats.org/officeDocument/2006/relationships/font" Target="fonts/GillSans-bold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45" Type="http://schemas.openxmlformats.org/officeDocument/2006/relationships/font" Target="fonts/SortsMillGoudy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Corsiva-bold.fntdata"/><Relationship Id="rId12" Type="http://schemas.openxmlformats.org/officeDocument/2006/relationships/slide" Target="slides/slide6.xml"/><Relationship Id="rId34" Type="http://schemas.openxmlformats.org/officeDocument/2006/relationships/font" Target="fonts/Corsiva-regular.fntdata"/><Relationship Id="rId15" Type="http://schemas.openxmlformats.org/officeDocument/2006/relationships/slide" Target="slides/slide9.xml"/><Relationship Id="rId37" Type="http://schemas.openxmlformats.org/officeDocument/2006/relationships/font" Target="fonts/Corsiva-boldItalic.fntdata"/><Relationship Id="rId14" Type="http://schemas.openxmlformats.org/officeDocument/2006/relationships/slide" Target="slides/slide8.xml"/><Relationship Id="rId36" Type="http://schemas.openxmlformats.org/officeDocument/2006/relationships/font" Target="fonts/Corsiva-italic.fntdata"/><Relationship Id="rId17" Type="http://schemas.openxmlformats.org/officeDocument/2006/relationships/slide" Target="slides/slide11.xml"/><Relationship Id="rId39" Type="http://schemas.openxmlformats.org/officeDocument/2006/relationships/font" Target="fonts/Constantia-bold.fntdata"/><Relationship Id="rId16" Type="http://schemas.openxmlformats.org/officeDocument/2006/relationships/slide" Target="slides/slide10.xml"/><Relationship Id="rId38" Type="http://schemas.openxmlformats.org/officeDocument/2006/relationships/font" Target="fonts/Constantia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044b055227_2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g1044b055227_2_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044b055227_2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1044b055227_2_1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044b055227_2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1044b055227_2_1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044b055227_2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1044b055227_2_1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044b055227_2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1044b055227_2_1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044b055227_2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1044b055227_2_1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044b055227_2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1044b055227_2_1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044b055227_2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1044b055227_2_1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44b055227_2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1044b055227_2_17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044b055227_2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1044b055227_2_18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044b055227_2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g1044b055227_2_19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044b055227_2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g1044b055227_2_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044b055227_2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g1044b055227_2_19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044b055227_2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g1044b055227_2_20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044b055227_2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g1044b055227_2_2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044b055227_2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g1044b055227_2_2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044b055227_2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1044b055227_2_2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044b055227_2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g1044b055227_2_2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044b055227_2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g1044b055227_2_2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044b055227_2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g1044b055227_2_2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044b055227_2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g1044b055227_2_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044b055227_2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1044b055227_2_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044b055227_2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g1044b055227_2_6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044b055227_2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1044b055227_2_8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044b055227_2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1044b055227_2_9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044b055227_2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1044b055227_2_10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044b055227_2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1044b055227_2_1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 txBox="1"/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5"/>
          <p:cNvSpPr txBox="1"/>
          <p:nvPr>
            <p:ph idx="1" type="subTitle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ill Sans"/>
              <a:buNone/>
              <a:defRPr/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ill Sans"/>
              <a:buNone/>
              <a:defRPr/>
            </a:lvl2pPr>
            <a:lvl3pPr lvl="2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ill Sans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ill Sans"/>
              <a:buNone/>
              <a:defRPr/>
            </a:lvl4pPr>
            <a:lvl5pPr lvl="4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rts Mill Goudy"/>
              <a:buNone/>
              <a:defRPr/>
            </a:lvl5pPr>
            <a:lvl6pPr lvl="5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rts Mill Goudy"/>
              <a:buNone/>
              <a:defRPr/>
            </a:lvl6pPr>
            <a:lvl7pPr lvl="6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rts Mill Goudy"/>
              <a:buNone/>
              <a:defRPr/>
            </a:lvl7pPr>
            <a:lvl8pPr lvl="7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rts Mill Goudy"/>
              <a:buNone/>
              <a:defRPr/>
            </a:lvl8pPr>
            <a:lvl9pPr lvl="8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rts Mill Goudy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/>
          <p:nvPr>
            <p:ph type="title"/>
          </p:nvPr>
        </p:nvSpPr>
        <p:spPr>
          <a:xfrm>
            <a:off x="152400" y="342900"/>
            <a:ext cx="5029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6"/>
          <p:cNvSpPr txBox="1"/>
          <p:nvPr>
            <p:ph idx="1" type="body"/>
          </p:nvPr>
        </p:nvSpPr>
        <p:spPr>
          <a:xfrm>
            <a:off x="381000" y="1028700"/>
            <a:ext cx="6172200" cy="291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7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ill Sans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ill Sans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rts Mill Goudy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rts Mill Goudy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rts Mill Goudy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rts Mill Goudy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rts Mill Goudy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8"/>
          <p:cNvSpPr txBox="1"/>
          <p:nvPr>
            <p:ph type="title"/>
          </p:nvPr>
        </p:nvSpPr>
        <p:spPr>
          <a:xfrm>
            <a:off x="152400" y="342900"/>
            <a:ext cx="5029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8"/>
          <p:cNvSpPr txBox="1"/>
          <p:nvPr>
            <p:ph idx="1" type="body"/>
          </p:nvPr>
        </p:nvSpPr>
        <p:spPr>
          <a:xfrm>
            <a:off x="381000" y="1028700"/>
            <a:ext cx="3009900" cy="291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SzPts val="1400"/>
              <a:buNone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ill Sans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ill Sans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rts Mill Goudy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rts Mill Goudy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rts Mill Goudy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rts Mill Goudy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rts Mill Goudy"/>
              <a:buChar char="»"/>
              <a:defRPr sz="1800"/>
            </a:lvl9pPr>
          </a:lstStyle>
          <a:p/>
        </p:txBody>
      </p:sp>
      <p:sp>
        <p:nvSpPr>
          <p:cNvPr id="67" name="Google Shape;67;p18"/>
          <p:cNvSpPr txBox="1"/>
          <p:nvPr>
            <p:ph idx="2" type="body"/>
          </p:nvPr>
        </p:nvSpPr>
        <p:spPr>
          <a:xfrm>
            <a:off x="3543300" y="1028700"/>
            <a:ext cx="3009900" cy="291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SzPts val="1400"/>
              <a:buNone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ill Sans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ill Sans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rts Mill Goudy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rts Mill Goudy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rts Mill Goudy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rts Mill Goudy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rts Mill Goudy"/>
              <a:buChar char="»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9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ill Sans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ill Sans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ill Sans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orts Mill Goudy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orts Mill Goudy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orts Mill Goudy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orts Mill Goudy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orts Mill Goudy"/>
              <a:buNone/>
              <a:defRPr b="1" sz="1600"/>
            </a:lvl9pPr>
          </a:lstStyle>
          <a:p/>
        </p:txBody>
      </p:sp>
      <p:sp>
        <p:nvSpPr>
          <p:cNvPr id="71" name="Google Shape;71;p19"/>
          <p:cNvSpPr txBox="1"/>
          <p:nvPr>
            <p:ph idx="2" type="body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1400"/>
              <a:buNone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ill Sans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ill Sans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orts Mill Goudy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orts Mill Goudy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orts Mill Goudy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orts Mill Goudy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orts Mill Goudy"/>
              <a:buChar char="»"/>
              <a:defRPr sz="1600"/>
            </a:lvl9pPr>
          </a:lstStyle>
          <a:p/>
        </p:txBody>
      </p:sp>
      <p:sp>
        <p:nvSpPr>
          <p:cNvPr id="72" name="Google Shape;72;p19"/>
          <p:cNvSpPr txBox="1"/>
          <p:nvPr>
            <p:ph idx="3" type="body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ill Sans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ill Sans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ill Sans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orts Mill Goudy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orts Mill Goudy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orts Mill Goudy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orts Mill Goudy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orts Mill Goudy"/>
              <a:buNone/>
              <a:defRPr b="1" sz="1600"/>
            </a:lvl9pPr>
          </a:lstStyle>
          <a:p/>
        </p:txBody>
      </p:sp>
      <p:sp>
        <p:nvSpPr>
          <p:cNvPr id="73" name="Google Shape;73;p19"/>
          <p:cNvSpPr txBox="1"/>
          <p:nvPr>
            <p:ph idx="4" type="body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1400"/>
              <a:buNone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ill Sans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ill Sans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orts Mill Goudy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orts Mill Goudy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orts Mill Goudy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orts Mill Goudy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orts Mill Goudy"/>
              <a:buChar char="»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/>
          <p:nvPr>
            <p:ph type="title"/>
          </p:nvPr>
        </p:nvSpPr>
        <p:spPr>
          <a:xfrm>
            <a:off x="152400" y="342900"/>
            <a:ext cx="5029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1"/>
          <p:cNvSpPr txBox="1"/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1"/>
          <p:cNvSpPr txBox="1"/>
          <p:nvPr>
            <p:ph idx="1" type="body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640"/>
              </a:spcBef>
              <a:spcAft>
                <a:spcPts val="0"/>
              </a:spcAft>
              <a:buSzPts val="1400"/>
              <a:buNone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ill Sans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ill Sans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orts Mill Goudy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orts Mill Goudy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orts Mill Goudy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orts Mill Goudy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orts Mill Goudy"/>
              <a:buChar char="»"/>
              <a:defRPr sz="2000"/>
            </a:lvl9pPr>
          </a:lstStyle>
          <a:p/>
        </p:txBody>
      </p:sp>
      <p:sp>
        <p:nvSpPr>
          <p:cNvPr id="79" name="Google Shape;79;p21"/>
          <p:cNvSpPr txBox="1"/>
          <p:nvPr>
            <p:ph idx="2" type="body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Gill Sans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Gill Sans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Gill Sans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rts Mill Goudy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rts Mill Goudy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rts Mill Goudy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rts Mill Goudy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rts Mill Goudy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/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2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22"/>
          <p:cNvSpPr txBox="1"/>
          <p:nvPr>
            <p:ph idx="1" type="body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Gill Sans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Gill Sans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Gill Sans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rts Mill Goudy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rts Mill Goudy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rts Mill Goudy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rts Mill Goudy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rts Mill Goudy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3"/>
          <p:cNvSpPr txBox="1"/>
          <p:nvPr>
            <p:ph type="title"/>
          </p:nvPr>
        </p:nvSpPr>
        <p:spPr>
          <a:xfrm>
            <a:off x="152400" y="342900"/>
            <a:ext cx="5029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3"/>
          <p:cNvSpPr txBox="1"/>
          <p:nvPr>
            <p:ph idx="1" type="body"/>
          </p:nvPr>
        </p:nvSpPr>
        <p:spPr>
          <a:xfrm rot="5400000">
            <a:off x="2009775" y="-600075"/>
            <a:ext cx="2914650" cy="61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4"/>
          <p:cNvSpPr txBox="1"/>
          <p:nvPr>
            <p:ph type="title"/>
          </p:nvPr>
        </p:nvSpPr>
        <p:spPr>
          <a:xfrm rot="5400000">
            <a:off x="3952875" y="1343025"/>
            <a:ext cx="360045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4"/>
          <p:cNvSpPr txBox="1"/>
          <p:nvPr>
            <p:ph idx="1" type="body"/>
          </p:nvPr>
        </p:nvSpPr>
        <p:spPr>
          <a:xfrm rot="5400000">
            <a:off x="676275" y="-180975"/>
            <a:ext cx="360045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WINDOWS\Desktop\template1.gif" id="51" name="Google Shape;51;p1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81000" y="1028700"/>
            <a:ext cx="6172200" cy="291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ill Sans"/>
              <a:buChar char="–"/>
              <a:defRPr b="1" i="0" sz="20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ill Sans"/>
              <a:buChar char="•"/>
              <a:defRPr b="1" i="0" sz="20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ill Sans"/>
              <a:buChar char="–"/>
              <a:defRPr b="1" i="0" sz="20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406400" lvl="4" marL="22860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rts Mill Goudy"/>
              <a:buChar char="»"/>
              <a:defRPr b="1" i="0" sz="2800" u="none" cap="none" strike="noStrike">
                <a:solidFill>
                  <a:schemeClr val="lt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5pPr>
            <a:lvl6pPr indent="-406400" lvl="5" marL="27432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rts Mill Goudy"/>
              <a:buChar char="»"/>
              <a:defRPr b="1" i="0" sz="2800" u="none" cap="none" strike="noStrike">
                <a:solidFill>
                  <a:schemeClr val="lt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6pPr>
            <a:lvl7pPr indent="-406400" lvl="6" marL="3200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rts Mill Goudy"/>
              <a:buChar char="»"/>
              <a:defRPr b="1" i="0" sz="2800" u="none" cap="none" strike="noStrike">
                <a:solidFill>
                  <a:schemeClr val="lt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7pPr>
            <a:lvl8pPr indent="-406400" lvl="7" marL="36576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rts Mill Goudy"/>
              <a:buChar char="»"/>
              <a:defRPr b="1" i="0" sz="2800" u="none" cap="none" strike="noStrike">
                <a:solidFill>
                  <a:schemeClr val="lt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8pPr>
            <a:lvl9pPr indent="-406400" lvl="8" marL="41148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rts Mill Goudy"/>
              <a:buChar char="»"/>
              <a:defRPr b="1" i="0" sz="2800" u="none" cap="none" strike="noStrike">
                <a:solidFill>
                  <a:schemeClr val="lt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type="title"/>
          </p:nvPr>
        </p:nvSpPr>
        <p:spPr>
          <a:xfrm>
            <a:off x="152400" y="342900"/>
            <a:ext cx="5029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1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Relationship Id="rId4" Type="http://schemas.openxmlformats.org/officeDocument/2006/relationships/image" Target="../media/image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Relationship Id="rId4" Type="http://schemas.openxmlformats.org/officeDocument/2006/relationships/image" Target="../media/image1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Relationship Id="rId4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7.png"/><Relationship Id="rId5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13.jpg"/><Relationship Id="rId5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5"/>
          <p:cNvSpPr/>
          <p:nvPr/>
        </p:nvSpPr>
        <p:spPr>
          <a:xfrm>
            <a:off x="323528" y="843558"/>
            <a:ext cx="8496944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1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Государственное учреждение образования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1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«Гимназия №2 г. Солигорска»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ru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b="1" i="0" lang="ru" sz="2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Людмила Антоновна Ларчик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1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Учитель истории и обществоведения высшей квалификационной категории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ru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b="1" i="0" lang="ru" sz="2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Урок Всемирной истории в 7 классе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2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Тема урока : </a:t>
            </a:r>
            <a:r>
              <a:rPr b="1" i="0" lang="ru" sz="2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b="1" i="0" lang="ru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Английская буржуазная революция</a:t>
            </a:r>
            <a:r>
              <a:rPr b="1" i="0" lang="ru" sz="2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05" y="897564"/>
            <a:ext cx="5108825" cy="313234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4"/>
          <p:cNvSpPr/>
          <p:nvPr/>
        </p:nvSpPr>
        <p:spPr>
          <a:xfrm>
            <a:off x="5216322" y="808909"/>
            <a:ext cx="3924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-Карл I во главе группы вооруженных придворных попытался арестовать главных членов оппозиции, но, «птички упорхнули». Началась гражданская война, которая продолжалась до 1648 г. </a:t>
            </a:r>
            <a:endParaRPr/>
          </a:p>
        </p:txBody>
      </p:sp>
      <p:sp>
        <p:nvSpPr>
          <p:cNvPr id="184" name="Google Shape;184;p34"/>
          <p:cNvSpPr/>
          <p:nvPr/>
        </p:nvSpPr>
        <p:spPr>
          <a:xfrm>
            <a:off x="899534" y="150013"/>
            <a:ext cx="3949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000">
                <a:solidFill>
                  <a:srgbClr val="660033"/>
                </a:solidFill>
                <a:latin typeface="Gill Sans"/>
                <a:ea typeface="Gill Sans"/>
                <a:cs typeface="Gill Sans"/>
                <a:sym typeface="Gill Sans"/>
              </a:rPr>
              <a:t>Январь 1642 г. </a:t>
            </a:r>
            <a:endParaRPr/>
          </a:p>
        </p:txBody>
      </p:sp>
      <p:sp>
        <p:nvSpPr>
          <p:cNvPr id="185" name="Google Shape;185;p34"/>
          <p:cNvSpPr/>
          <p:nvPr/>
        </p:nvSpPr>
        <p:spPr>
          <a:xfrm>
            <a:off x="95482" y="4032253"/>
            <a:ext cx="457200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Чарльз Вест Коуп – Попытка ареста 5 членов Палаты общин Карла I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5"/>
          <p:cNvSpPr/>
          <p:nvPr/>
        </p:nvSpPr>
        <p:spPr>
          <a:xfrm>
            <a:off x="1" y="141480"/>
            <a:ext cx="9143555" cy="783193"/>
          </a:xfrm>
          <a:prstGeom prst="roundRect">
            <a:avLst>
              <a:gd fmla="val 16667" name="adj"/>
            </a:avLst>
          </a:prstGeom>
          <a:solidFill>
            <a:srgbClr val="B4B000"/>
          </a:solidFill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000" cap="none">
                <a:solidFill>
                  <a:srgbClr val="C1FEEF"/>
                </a:solidFill>
                <a:latin typeface="Gill Sans"/>
                <a:ea typeface="Gill Sans"/>
                <a:cs typeface="Gill Sans"/>
                <a:sym typeface="Gill Sans"/>
              </a:rPr>
              <a:t>Каковы же причины революции?</a:t>
            </a:r>
            <a:endParaRPr b="1" sz="4000" cap="none">
              <a:solidFill>
                <a:srgbClr val="C1FEE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91" name="Google Shape;19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545" y="1221600"/>
            <a:ext cx="8748464" cy="3510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6"/>
          <p:cNvSpPr txBox="1"/>
          <p:nvPr/>
        </p:nvSpPr>
        <p:spPr>
          <a:xfrm>
            <a:off x="179512" y="123478"/>
            <a:ext cx="370280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000">
                <a:solidFill>
                  <a:srgbClr val="6565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Политические:</a:t>
            </a:r>
            <a:endParaRPr b="1" sz="4000">
              <a:solidFill>
                <a:srgbClr val="6565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7" name="Google Shape;197;p36"/>
          <p:cNvSpPr txBox="1"/>
          <p:nvPr/>
        </p:nvSpPr>
        <p:spPr>
          <a:xfrm>
            <a:off x="827088" y="1113235"/>
            <a:ext cx="756126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 u="sng">
              <a:solidFill>
                <a:srgbClr val="18483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8" name="Google Shape;198;p36"/>
          <p:cNvSpPr txBox="1"/>
          <p:nvPr/>
        </p:nvSpPr>
        <p:spPr>
          <a:xfrm>
            <a:off x="107505" y="969431"/>
            <a:ext cx="875143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2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противоречия между королём и парламентом </a:t>
            </a:r>
            <a:endParaRPr/>
          </a:p>
        </p:txBody>
      </p:sp>
      <p:sp>
        <p:nvSpPr>
          <p:cNvPr id="199" name="Google Shape;199;p36"/>
          <p:cNvSpPr/>
          <p:nvPr/>
        </p:nvSpPr>
        <p:spPr>
          <a:xfrm>
            <a:off x="3776201" y="3003799"/>
            <a:ext cx="1214437" cy="364331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287A5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00" name="Google Shape;20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9" y="1707655"/>
            <a:ext cx="3292475" cy="321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79202" y="1707655"/>
            <a:ext cx="3764938" cy="3208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/>
          <p:nvPr/>
        </p:nvSpPr>
        <p:spPr>
          <a:xfrm>
            <a:off x="0" y="0"/>
            <a:ext cx="411510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800">
                <a:solidFill>
                  <a:srgbClr val="6565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ru" sz="4800">
                <a:solidFill>
                  <a:srgbClr val="6565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Религиозные:</a:t>
            </a:r>
            <a:endParaRPr b="1" sz="4800">
              <a:solidFill>
                <a:srgbClr val="6565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7" name="Google Shape;207;p37"/>
          <p:cNvSpPr txBox="1"/>
          <p:nvPr/>
        </p:nvSpPr>
        <p:spPr>
          <a:xfrm>
            <a:off x="827088" y="1113235"/>
            <a:ext cx="756126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 u="sng">
              <a:solidFill>
                <a:srgbClr val="18483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8" name="Google Shape;208;p37"/>
          <p:cNvSpPr txBox="1"/>
          <p:nvPr/>
        </p:nvSpPr>
        <p:spPr>
          <a:xfrm>
            <a:off x="323528" y="824772"/>
            <a:ext cx="864096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противоречия между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англиканской церковью и пуританами</a:t>
            </a:r>
            <a:endParaRPr/>
          </a:p>
        </p:txBody>
      </p:sp>
      <p:sp>
        <p:nvSpPr>
          <p:cNvPr id="209" name="Google Shape;209;p37"/>
          <p:cNvSpPr/>
          <p:nvPr/>
        </p:nvSpPr>
        <p:spPr>
          <a:xfrm>
            <a:off x="4572000" y="2842023"/>
            <a:ext cx="1214438" cy="364331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287A5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10" name="Google Shape;21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9" y="2067411"/>
            <a:ext cx="4093695" cy="2556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7"/>
          <p:cNvPicPr preferRelativeResize="0"/>
          <p:nvPr/>
        </p:nvPicPr>
        <p:blipFill rotWithShape="1">
          <a:blip r:embed="rId4">
            <a:alphaModFix/>
          </a:blip>
          <a:srcRect b="5586" l="6197" r="4984" t="3013"/>
          <a:stretch/>
        </p:blipFill>
        <p:spPr>
          <a:xfrm>
            <a:off x="5868144" y="1995686"/>
            <a:ext cx="2894958" cy="2979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8"/>
          <p:cNvSpPr txBox="1"/>
          <p:nvPr/>
        </p:nvSpPr>
        <p:spPr>
          <a:xfrm>
            <a:off x="0" y="291703"/>
            <a:ext cx="535614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200">
                <a:solidFill>
                  <a:srgbClr val="6565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Социально-экономические:</a:t>
            </a:r>
            <a:endParaRPr b="1" sz="3200">
              <a:solidFill>
                <a:srgbClr val="6565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7" name="Google Shape;217;p38"/>
          <p:cNvSpPr txBox="1"/>
          <p:nvPr/>
        </p:nvSpPr>
        <p:spPr>
          <a:xfrm>
            <a:off x="827088" y="1113235"/>
            <a:ext cx="756126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 u="sng">
              <a:solidFill>
                <a:srgbClr val="18483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8" name="Google Shape;218;p38"/>
          <p:cNvSpPr txBox="1"/>
          <p:nvPr/>
        </p:nvSpPr>
        <p:spPr>
          <a:xfrm>
            <a:off x="611560" y="953095"/>
            <a:ext cx="763270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800">
                <a:solidFill>
                  <a:srgbClr val="F2F2F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противоречия между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800">
                <a:solidFill>
                  <a:srgbClr val="F2F2F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феодальным и капиталистическим строем</a:t>
            </a:r>
            <a:endParaRPr/>
          </a:p>
        </p:txBody>
      </p:sp>
      <p:sp>
        <p:nvSpPr>
          <p:cNvPr id="219" name="Google Shape;219;p38"/>
          <p:cNvSpPr/>
          <p:nvPr/>
        </p:nvSpPr>
        <p:spPr>
          <a:xfrm>
            <a:off x="4067176" y="2950369"/>
            <a:ext cx="1069975" cy="325041"/>
          </a:xfrm>
          <a:prstGeom prst="leftRightArrow">
            <a:avLst>
              <a:gd fmla="val 50000" name="adj1"/>
              <a:gd fmla="val 49377" name="adj2"/>
            </a:avLst>
          </a:prstGeom>
          <a:solidFill>
            <a:srgbClr val="287A5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20" name="Google Shape;22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939" y="2031690"/>
            <a:ext cx="3879746" cy="1939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56146" y="2031690"/>
            <a:ext cx="3485562" cy="189021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8"/>
          <p:cNvSpPr txBox="1"/>
          <p:nvPr/>
        </p:nvSpPr>
        <p:spPr>
          <a:xfrm>
            <a:off x="266993" y="3982755"/>
            <a:ext cx="3671639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Дом английского землевладельца</a:t>
            </a:r>
            <a:endParaRPr b="1" sz="2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3" name="Google Shape;223;p38"/>
          <p:cNvSpPr txBox="1"/>
          <p:nvPr/>
        </p:nvSpPr>
        <p:spPr>
          <a:xfrm>
            <a:off x="5331222" y="3900117"/>
            <a:ext cx="3510487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Промышленный переворот</a:t>
            </a:r>
            <a:endParaRPr b="1" sz="2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0"/>
          <p:cNvSpPr txBox="1"/>
          <p:nvPr/>
        </p:nvSpPr>
        <p:spPr>
          <a:xfrm>
            <a:off x="1" y="1545637"/>
            <a:ext cx="2233613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FF00"/>
                </a:solidFill>
                <a:latin typeface="Gill Sans"/>
                <a:ea typeface="Gill Sans"/>
                <a:cs typeface="Gill Sans"/>
                <a:sym typeface="Gill Sans"/>
              </a:rPr>
              <a:t>король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FF00"/>
                </a:solidFill>
                <a:latin typeface="Gill Sans"/>
                <a:ea typeface="Gill Sans"/>
                <a:cs typeface="Gill Sans"/>
                <a:sym typeface="Gill Sans"/>
              </a:rPr>
              <a:t>феодальное дворянство</a:t>
            </a:r>
            <a:endParaRPr b="1" sz="2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англиканская церковь</a:t>
            </a:r>
            <a:endParaRPr/>
          </a:p>
        </p:txBody>
      </p:sp>
      <p:sp>
        <p:nvSpPr>
          <p:cNvPr id="234" name="Google Shape;234;p40"/>
          <p:cNvSpPr txBox="1"/>
          <p:nvPr/>
        </p:nvSpPr>
        <p:spPr>
          <a:xfrm>
            <a:off x="6587499" y="1363472"/>
            <a:ext cx="24486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Парламент</a:t>
            </a:r>
            <a:endParaRPr b="1"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новое дворянство, буржуазия,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крестьяне, фермеры,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наёмные рабочие, ремесленники, </a:t>
            </a:r>
            <a:endParaRPr b="1"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пуритане</a:t>
            </a:r>
            <a:endParaRPr/>
          </a:p>
        </p:txBody>
      </p:sp>
      <p:pic>
        <p:nvPicPr>
          <p:cNvPr descr="eng-rev" id="235" name="Google Shape;23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67744" y="1563638"/>
            <a:ext cx="4429147" cy="344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40"/>
          <p:cNvSpPr txBox="1"/>
          <p:nvPr/>
        </p:nvSpPr>
        <p:spPr>
          <a:xfrm>
            <a:off x="252473" y="926672"/>
            <a:ext cx="240129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800">
                <a:solidFill>
                  <a:srgbClr val="FFFF00"/>
                </a:solidFill>
                <a:latin typeface="Gill Sans"/>
                <a:ea typeface="Gill Sans"/>
                <a:cs typeface="Gill Sans"/>
                <a:sym typeface="Gill Sans"/>
              </a:rPr>
              <a:t>«Кавалеры»</a:t>
            </a:r>
            <a:endParaRPr/>
          </a:p>
        </p:txBody>
      </p:sp>
      <p:sp>
        <p:nvSpPr>
          <p:cNvPr id="237" name="Google Shape;237;p40"/>
          <p:cNvSpPr txBox="1"/>
          <p:nvPr/>
        </p:nvSpPr>
        <p:spPr>
          <a:xfrm>
            <a:off x="5580113" y="840262"/>
            <a:ext cx="345601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800">
                <a:solidFill>
                  <a:srgbClr val="84FFE0"/>
                </a:solidFill>
                <a:latin typeface="Gill Sans"/>
                <a:ea typeface="Gill Sans"/>
                <a:cs typeface="Gill Sans"/>
                <a:sym typeface="Gill Sans"/>
              </a:rPr>
              <a:t>«Круглоголовые»</a:t>
            </a:r>
            <a:endParaRPr/>
          </a:p>
        </p:txBody>
      </p:sp>
      <p:sp>
        <p:nvSpPr>
          <p:cNvPr id="238" name="Google Shape;238;p40"/>
          <p:cNvSpPr/>
          <p:nvPr/>
        </p:nvSpPr>
        <p:spPr>
          <a:xfrm>
            <a:off x="0" y="195486"/>
            <a:ext cx="6804248" cy="646986"/>
          </a:xfrm>
          <a:prstGeom prst="roundRect">
            <a:avLst>
              <a:gd fmla="val 16667" name="adj"/>
            </a:avLst>
          </a:prstGeom>
          <a:solidFill>
            <a:srgbClr val="DBD6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200">
                <a:solidFill>
                  <a:srgbClr val="6565FF"/>
                </a:solidFill>
                <a:latin typeface="Gill Sans"/>
                <a:ea typeface="Gill Sans"/>
                <a:cs typeface="Gill Sans"/>
                <a:sym typeface="Gill Sans"/>
              </a:rPr>
              <a:t>Противоборствующие стороны:</a:t>
            </a:r>
            <a:endParaRPr b="1" sz="3200">
              <a:solidFill>
                <a:srgbClr val="6565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1"/>
          <p:cNvSpPr txBox="1"/>
          <p:nvPr/>
        </p:nvSpPr>
        <p:spPr>
          <a:xfrm>
            <a:off x="3203848" y="915566"/>
            <a:ext cx="5544866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Формирование армии нового типа – «железнобокие»</a:t>
            </a:r>
            <a:endParaRPr/>
          </a:p>
        </p:txBody>
      </p:sp>
      <p:sp>
        <p:nvSpPr>
          <p:cNvPr id="244" name="Google Shape;244;p41"/>
          <p:cNvSpPr txBox="1"/>
          <p:nvPr/>
        </p:nvSpPr>
        <p:spPr>
          <a:xfrm>
            <a:off x="123959" y="3626919"/>
            <a:ext cx="2843213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Оливер Кромвель</a:t>
            </a:r>
            <a:endParaRPr/>
          </a:p>
        </p:txBody>
      </p:sp>
      <p:pic>
        <p:nvPicPr>
          <p:cNvPr id="245" name="Google Shape;245;p41"/>
          <p:cNvPicPr preferRelativeResize="0"/>
          <p:nvPr/>
        </p:nvPicPr>
        <p:blipFill rotWithShape="1">
          <a:blip r:embed="rId3">
            <a:alphaModFix/>
          </a:blip>
          <a:srcRect b="0" l="0" r="2888" t="9366"/>
          <a:stretch/>
        </p:blipFill>
        <p:spPr>
          <a:xfrm>
            <a:off x="-182430" y="796050"/>
            <a:ext cx="3149601" cy="2814298"/>
          </a:xfrm>
          <a:prstGeom prst="ellipse">
            <a:avLst/>
          </a:prstGeom>
          <a:noFill/>
          <a:ln>
            <a:noFill/>
          </a:ln>
        </p:spPr>
      </p:pic>
      <p:sp>
        <p:nvSpPr>
          <p:cNvPr id="246" name="Google Shape;246;p41"/>
          <p:cNvSpPr/>
          <p:nvPr/>
        </p:nvSpPr>
        <p:spPr>
          <a:xfrm>
            <a:off x="0" y="195486"/>
            <a:ext cx="6705372" cy="646986"/>
          </a:xfrm>
          <a:prstGeom prst="roundRect">
            <a:avLst>
              <a:gd fmla="val 16667" name="adj"/>
            </a:avLst>
          </a:prstGeom>
          <a:solidFill>
            <a:srgbClr val="DBD6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200">
                <a:solidFill>
                  <a:srgbClr val="6565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Гражданская война (1642-1648 гг.)</a:t>
            </a:r>
            <a:endParaRPr/>
          </a:p>
        </p:txBody>
      </p:sp>
      <p:pic>
        <p:nvPicPr>
          <p:cNvPr id="247" name="Google Shape;247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1840" y="1962997"/>
            <a:ext cx="5847606" cy="3069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42"/>
          <p:cNvGrpSpPr/>
          <p:nvPr/>
        </p:nvGrpSpPr>
        <p:grpSpPr>
          <a:xfrm>
            <a:off x="304175" y="2390790"/>
            <a:ext cx="3048001" cy="2659812"/>
            <a:chOff x="204" y="1480"/>
            <a:chExt cx="1996" cy="2721"/>
          </a:xfrm>
        </p:grpSpPr>
        <p:pic>
          <p:nvPicPr>
            <p:cNvPr id="253" name="Google Shape;253;p4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49" y="1525"/>
              <a:ext cx="1875" cy="26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4" name="Google Shape;254;p42"/>
            <p:cNvSpPr txBox="1"/>
            <p:nvPr/>
          </p:nvSpPr>
          <p:spPr>
            <a:xfrm>
              <a:off x="204" y="1480"/>
              <a:ext cx="1996" cy="7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000">
                  <a:solidFill>
                    <a:srgbClr val="18483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Памятник в честь битвы при Нейзби</a:t>
              </a:r>
              <a:endParaRPr/>
            </a:p>
          </p:txBody>
        </p:sp>
      </p:grpSp>
      <p:sp>
        <p:nvSpPr>
          <p:cNvPr id="255" name="Google Shape;255;p42"/>
          <p:cNvSpPr txBox="1"/>
          <p:nvPr/>
        </p:nvSpPr>
        <p:spPr>
          <a:xfrm>
            <a:off x="92410" y="195273"/>
            <a:ext cx="34716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rgbClr val="6565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1645 г. – битва </a:t>
            </a:r>
            <a:r>
              <a:rPr b="1" lang="ru" sz="2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</a:t>
            </a:r>
            <a:r>
              <a:rPr b="1" lang="ru" sz="2800">
                <a:solidFill>
                  <a:srgbClr val="6565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ru" sz="2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Нейзби, победа парламентской армии</a:t>
            </a:r>
            <a:endParaRPr/>
          </a:p>
        </p:txBody>
      </p:sp>
      <p:pic>
        <p:nvPicPr>
          <p:cNvPr id="256" name="Google Shape;256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63939" y="195263"/>
            <a:ext cx="5299075" cy="249793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2"/>
          <p:cNvSpPr txBox="1"/>
          <p:nvPr/>
        </p:nvSpPr>
        <p:spPr>
          <a:xfrm>
            <a:off x="4067944" y="2643758"/>
            <a:ext cx="4176464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1646 г. – решающие победы над армией короля,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король пленён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3"/>
          <p:cNvSpPr/>
          <p:nvPr/>
        </p:nvSpPr>
        <p:spPr>
          <a:xfrm>
            <a:off x="395536" y="0"/>
            <a:ext cx="423224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400" cap="none">
                <a:solidFill>
                  <a:srgbClr val="660033"/>
                </a:solidFill>
                <a:latin typeface="Gill Sans"/>
                <a:ea typeface="Gill Sans"/>
                <a:cs typeface="Gill Sans"/>
                <a:sym typeface="Gill Sans"/>
              </a:rPr>
              <a:t>1646-1648гг.</a:t>
            </a:r>
            <a:endParaRPr b="1" sz="5400" cap="none">
              <a:solidFill>
                <a:srgbClr val="66003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3" name="Google Shape;263;p43"/>
          <p:cNvSpPr/>
          <p:nvPr/>
        </p:nvSpPr>
        <p:spPr>
          <a:xfrm>
            <a:off x="107504" y="843558"/>
            <a:ext cx="8856984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FF00"/>
                </a:solidFill>
                <a:latin typeface="Gill Sans"/>
                <a:ea typeface="Gill Sans"/>
                <a:cs typeface="Gill Sans"/>
                <a:sym typeface="Gill Sans"/>
              </a:rPr>
              <a:t>Парламентские  преобразования:</a:t>
            </a:r>
            <a:endParaRPr b="1" sz="2400">
              <a:solidFill>
                <a:srgbClr val="FFFF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Владения короля и его сторонников конфискованы. Принят закон о частной собственности на землю. Дворяне приобрели право собственности на свои земельные владения, которыми теперь они могли распоряжаться по своему  усмотрению. </a:t>
            </a:r>
            <a:endParaRPr b="1"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Купцы освобождались от покупки разрешения на ведение торговли.</a:t>
            </a:r>
            <a:endParaRPr/>
          </a:p>
        </p:txBody>
      </p:sp>
      <p:sp>
        <p:nvSpPr>
          <p:cNvPr id="264" name="Google Shape;264;p43"/>
          <p:cNvSpPr/>
          <p:nvPr/>
        </p:nvSpPr>
        <p:spPr>
          <a:xfrm>
            <a:off x="338663" y="3710465"/>
            <a:ext cx="8352928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800">
                <a:solidFill>
                  <a:srgbClr val="84FFE0"/>
                </a:solidFill>
                <a:latin typeface="Gill Sans"/>
                <a:ea typeface="Gill Sans"/>
                <a:cs typeface="Gill Sans"/>
                <a:sym typeface="Gill Sans"/>
              </a:rPr>
              <a:t>Только крестьяне, цеховые мастера и подмастерья, рабочие  мануфактур ничего не получили. </a:t>
            </a:r>
            <a:endParaRPr b="1" sz="2800">
              <a:solidFill>
                <a:srgbClr val="84FFE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6"/>
          <p:cNvSpPr/>
          <p:nvPr/>
        </p:nvSpPr>
        <p:spPr>
          <a:xfrm>
            <a:off x="323528" y="173273"/>
            <a:ext cx="672049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5400" u="none" cap="none" strike="noStrike">
                <a:solidFill>
                  <a:srgbClr val="6565FF"/>
                </a:solidFill>
                <a:latin typeface="Gill Sans"/>
                <a:ea typeface="Gill Sans"/>
                <a:cs typeface="Gill Sans"/>
                <a:sym typeface="Gill Sans"/>
              </a:rPr>
              <a:t>Домашнее задание</a:t>
            </a:r>
            <a:endParaRPr b="1" i="0" sz="5400" u="none" cap="none" strike="noStrike">
              <a:solidFill>
                <a:srgbClr val="6565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D:\Мои документы\Мои рисунки\шаблоны оформления\scribble_button.jpg" id="100" name="Google Shape;10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3274"/>
            <a:ext cx="7596336" cy="86409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6"/>
          <p:cNvSpPr/>
          <p:nvPr/>
        </p:nvSpPr>
        <p:spPr>
          <a:xfrm>
            <a:off x="522050" y="43875"/>
            <a:ext cx="7457700" cy="11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5400" u="none" cap="none" strike="noStrike">
                <a:solidFill>
                  <a:srgbClr val="6565FF"/>
                </a:solidFill>
                <a:latin typeface="Gill Sans"/>
                <a:ea typeface="Gill Sans"/>
                <a:cs typeface="Gill Sans"/>
                <a:sym typeface="Gill Sans"/>
              </a:rPr>
              <a:t>  </a:t>
            </a:r>
            <a:r>
              <a:rPr b="1" i="0" lang="ru" sz="5400" u="none" cap="none" strike="noStrike">
                <a:solidFill>
                  <a:srgbClr val="FFCC99"/>
                </a:solidFill>
                <a:latin typeface="Gill Sans"/>
                <a:ea typeface="Gill Sans"/>
                <a:cs typeface="Gill Sans"/>
                <a:sym typeface="Gill Sans"/>
              </a:rPr>
              <a:t>Домашнее задание:</a:t>
            </a:r>
            <a:endParaRPr>
              <a:solidFill>
                <a:srgbClr val="FFCC99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200" cap="none">
                <a:solidFill>
                  <a:srgbClr val="FF9933"/>
                </a:solidFill>
                <a:latin typeface="Constantia"/>
                <a:ea typeface="Constantia"/>
                <a:cs typeface="Constantia"/>
                <a:sym typeface="Constantia"/>
              </a:rPr>
              <a:t>§13,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200">
                <a:solidFill>
                  <a:srgbClr val="FF9933"/>
                </a:solidFill>
                <a:latin typeface="Constantia"/>
                <a:ea typeface="Constantia"/>
                <a:cs typeface="Constantia"/>
                <a:sym typeface="Constantia"/>
              </a:rPr>
              <a:t> один из тестов рубрики “Проверим наши знания”</a:t>
            </a:r>
            <a:r>
              <a:rPr b="1" lang="ru" sz="5200" cap="none">
                <a:solidFill>
                  <a:srgbClr val="FF9933"/>
                </a:solidFill>
                <a:latin typeface="Constantia"/>
                <a:ea typeface="Constantia"/>
                <a:cs typeface="Constantia"/>
                <a:sym typeface="Constantia"/>
              </a:rPr>
              <a:t>.</a:t>
            </a:r>
            <a:endParaRPr b="1" sz="5200" cap="none">
              <a:solidFill>
                <a:srgbClr val="FF993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4"/>
          <p:cNvSpPr/>
          <p:nvPr/>
        </p:nvSpPr>
        <p:spPr>
          <a:xfrm>
            <a:off x="0" y="195486"/>
            <a:ext cx="6685632" cy="646986"/>
          </a:xfrm>
          <a:prstGeom prst="roundRect">
            <a:avLst>
              <a:gd fmla="val 16667" name="adj"/>
            </a:avLst>
          </a:prstGeom>
          <a:solidFill>
            <a:srgbClr val="DBD6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200">
                <a:solidFill>
                  <a:srgbClr val="6565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Период республики (1649-1653 гг.)</a:t>
            </a:r>
            <a:endParaRPr/>
          </a:p>
        </p:txBody>
      </p:sp>
      <p:sp>
        <p:nvSpPr>
          <p:cNvPr id="270" name="Google Shape;270;p44"/>
          <p:cNvSpPr txBox="1"/>
          <p:nvPr/>
        </p:nvSpPr>
        <p:spPr>
          <a:xfrm>
            <a:off x="5470202" y="843558"/>
            <a:ext cx="367379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 января 1649 г. – казнь короля, провозглашение республики</a:t>
            </a:r>
            <a:endParaRPr/>
          </a:p>
        </p:txBody>
      </p:sp>
      <p:pic>
        <p:nvPicPr>
          <p:cNvPr id="271" name="Google Shape;271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1" y="2179164"/>
            <a:ext cx="6840759" cy="2874574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4"/>
          <p:cNvSpPr txBox="1"/>
          <p:nvPr/>
        </p:nvSpPr>
        <p:spPr>
          <a:xfrm>
            <a:off x="118616" y="843558"/>
            <a:ext cx="5245472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800">
                <a:solidFill>
                  <a:srgbClr val="FFFF00"/>
                </a:solidFill>
                <a:latin typeface="Gill Sans"/>
                <a:ea typeface="Gill Sans"/>
                <a:cs typeface="Gill Sans"/>
                <a:sym typeface="Gill Sans"/>
              </a:rPr>
              <a:t>1648г.- </a:t>
            </a:r>
            <a:r>
              <a:rPr b="1" lang="ru" sz="2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король заключает союз с шотландцами и объявляет войну парламенту.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5"/>
          <p:cNvSpPr txBox="1"/>
          <p:nvPr/>
        </p:nvSpPr>
        <p:spPr>
          <a:xfrm>
            <a:off x="4932040" y="2787774"/>
            <a:ext cx="3960812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1649, 1652 гг. – завоевательные походы в Ирландию и Шотландию</a:t>
            </a:r>
            <a:endParaRPr/>
          </a:p>
        </p:txBody>
      </p:sp>
      <p:grpSp>
        <p:nvGrpSpPr>
          <p:cNvPr id="278" name="Google Shape;278;p45"/>
          <p:cNvGrpSpPr/>
          <p:nvPr/>
        </p:nvGrpSpPr>
        <p:grpSpPr>
          <a:xfrm>
            <a:off x="179512" y="1275606"/>
            <a:ext cx="4932364" cy="3377803"/>
            <a:chOff x="79" y="210"/>
            <a:chExt cx="3107" cy="2837"/>
          </a:xfrm>
        </p:grpSpPr>
        <p:pic>
          <p:nvPicPr>
            <p:cNvPr id="279" name="Google Shape;279;p4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49" y="210"/>
              <a:ext cx="2767" cy="21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0" name="Google Shape;280;p45"/>
            <p:cNvSpPr txBox="1"/>
            <p:nvPr/>
          </p:nvSpPr>
          <p:spPr>
            <a:xfrm>
              <a:off x="79" y="2271"/>
              <a:ext cx="3107" cy="7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Замок Дуннотэр (Шотландия)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выдержал 8-месячную осаду армии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Кромвеля</a:t>
              </a:r>
              <a:endParaRPr/>
            </a:p>
          </p:txBody>
        </p:sp>
      </p:grpSp>
      <p:sp>
        <p:nvSpPr>
          <p:cNvPr id="281" name="Google Shape;281;p45"/>
          <p:cNvSpPr/>
          <p:nvPr/>
        </p:nvSpPr>
        <p:spPr>
          <a:xfrm>
            <a:off x="0" y="0"/>
            <a:ext cx="462710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400" cap="none">
                <a:solidFill>
                  <a:srgbClr val="660033"/>
                </a:solidFill>
                <a:latin typeface="Gill Sans"/>
                <a:ea typeface="Gill Sans"/>
                <a:cs typeface="Gill Sans"/>
                <a:sym typeface="Gill Sans"/>
              </a:rPr>
              <a:t>19 мая 1649г.</a:t>
            </a:r>
            <a:endParaRPr b="1" sz="5400" cap="none">
              <a:solidFill>
                <a:srgbClr val="66003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2" name="Google Shape;282;p45"/>
          <p:cNvSpPr txBox="1"/>
          <p:nvPr/>
        </p:nvSpPr>
        <p:spPr>
          <a:xfrm>
            <a:off x="5076056" y="915566"/>
            <a:ext cx="3744416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парламент принимает решение об установлении республики.</a:t>
            </a:r>
            <a:endParaRPr b="1"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6"/>
          <p:cNvSpPr/>
          <p:nvPr/>
        </p:nvSpPr>
        <p:spPr>
          <a:xfrm flipH="1">
            <a:off x="107950" y="144156"/>
            <a:ext cx="474903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Проблемы Англии</a:t>
            </a:r>
            <a:endParaRPr/>
          </a:p>
        </p:txBody>
      </p:sp>
      <p:sp>
        <p:nvSpPr>
          <p:cNvPr id="288" name="Google Shape;288;p46"/>
          <p:cNvSpPr/>
          <p:nvPr/>
        </p:nvSpPr>
        <p:spPr>
          <a:xfrm>
            <a:off x="5003800" y="1006079"/>
            <a:ext cx="4140200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парламент потерял влияние,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необходима сильная власть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46"/>
          <p:cNvSpPr/>
          <p:nvPr/>
        </p:nvSpPr>
        <p:spPr>
          <a:xfrm>
            <a:off x="107504" y="843558"/>
            <a:ext cx="4896098" cy="33855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Noto Sans Symbols"/>
              <a:buChar char="❖"/>
            </a:pPr>
            <a:r>
              <a:rPr b="1" lang="ru" sz="2400">
                <a:solidFill>
                  <a:srgbClr val="FFC000"/>
                </a:solidFill>
                <a:latin typeface="Gill Sans"/>
                <a:ea typeface="Gill Sans"/>
                <a:cs typeface="Gill Sans"/>
                <a:sym typeface="Gill Sans"/>
              </a:rPr>
              <a:t>Недовольство низов: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</a:t>
            </a:r>
            <a:r>
              <a:rPr b="1" lang="ru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земель не получили;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	огораживания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            продолжались;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	массовая безработица;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	дороговизна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Noto Sans Symbols"/>
              <a:buChar char="❖"/>
            </a:pPr>
            <a:r>
              <a:rPr b="1" lang="ru" sz="2400">
                <a:solidFill>
                  <a:srgbClr val="FFC000"/>
                </a:solidFill>
                <a:latin typeface="Gill Sans"/>
                <a:ea typeface="Gill Sans"/>
                <a:cs typeface="Gill Sans"/>
                <a:sym typeface="Gill Sans"/>
              </a:rPr>
              <a:t>Ирландия отделилась от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C000"/>
                </a:solidFill>
                <a:latin typeface="Gill Sans"/>
                <a:ea typeface="Gill Sans"/>
                <a:cs typeface="Gill Sans"/>
                <a:sym typeface="Gill Sans"/>
              </a:rPr>
              <a:t>    Англии</a:t>
            </a:r>
            <a:endParaRPr b="1" sz="2400">
              <a:solidFill>
                <a:srgbClr val="00997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Noto Sans Symbols"/>
              <a:buChar char="❖"/>
            </a:pPr>
            <a:r>
              <a:rPr b="1" lang="ru" sz="2400">
                <a:solidFill>
                  <a:srgbClr val="FFC000"/>
                </a:solidFill>
                <a:latin typeface="Gill Sans"/>
                <a:ea typeface="Gill Sans"/>
                <a:cs typeface="Gill Sans"/>
                <a:sym typeface="Gill Sans"/>
              </a:rPr>
              <a:t>Восстания роялистов</a:t>
            </a:r>
            <a:endParaRPr sz="2400">
              <a:solidFill>
                <a:srgbClr val="FFC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0" name="Google Shape;290;p46"/>
          <p:cNvSpPr/>
          <p:nvPr/>
        </p:nvSpPr>
        <p:spPr>
          <a:xfrm>
            <a:off x="4355976" y="843558"/>
            <a:ext cx="647700" cy="2106215"/>
          </a:xfrm>
          <a:prstGeom prst="rightBrace">
            <a:avLst>
              <a:gd fmla="val 8333" name="adj1"/>
              <a:gd fmla="val 50417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1" name="Google Shape;291;p46"/>
          <p:cNvSpPr/>
          <p:nvPr/>
        </p:nvSpPr>
        <p:spPr>
          <a:xfrm>
            <a:off x="5292725" y="1707356"/>
            <a:ext cx="3563938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1653 -1658 годы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протекторат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Оливера Кромвеля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(военная диктатура)</a:t>
            </a:r>
            <a:endParaRPr/>
          </a:p>
        </p:txBody>
      </p:sp>
      <p:sp>
        <p:nvSpPr>
          <p:cNvPr id="292" name="Google Shape;292;p46"/>
          <p:cNvSpPr/>
          <p:nvPr/>
        </p:nvSpPr>
        <p:spPr>
          <a:xfrm>
            <a:off x="611560" y="4299942"/>
            <a:ext cx="417658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завоевание Шотландии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46"/>
          <p:cNvSpPr/>
          <p:nvPr/>
        </p:nvSpPr>
        <p:spPr>
          <a:xfrm>
            <a:off x="683568" y="3939902"/>
            <a:ext cx="389590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завоевание Ирландии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4" name="Google Shape;294;p46"/>
          <p:cNvCxnSpPr/>
          <p:nvPr/>
        </p:nvCxnSpPr>
        <p:spPr>
          <a:xfrm flipH="1">
            <a:off x="4140201" y="3165872"/>
            <a:ext cx="1655763" cy="540544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295" name="Google Shape;295;p46"/>
          <p:cNvCxnSpPr/>
          <p:nvPr/>
        </p:nvCxnSpPr>
        <p:spPr>
          <a:xfrm>
            <a:off x="5795963" y="3165872"/>
            <a:ext cx="1223962" cy="756047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296" name="Google Shape;296;p46"/>
          <p:cNvCxnSpPr/>
          <p:nvPr/>
        </p:nvCxnSpPr>
        <p:spPr>
          <a:xfrm flipH="1">
            <a:off x="4356101" y="3165872"/>
            <a:ext cx="1439863" cy="97155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297" name="Google Shape;297;p46"/>
          <p:cNvSpPr/>
          <p:nvPr/>
        </p:nvSpPr>
        <p:spPr>
          <a:xfrm>
            <a:off x="5580063" y="3921919"/>
            <a:ext cx="338455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Борьба с Голландией за господство на море 1651-1654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46"/>
          <p:cNvSpPr/>
          <p:nvPr/>
        </p:nvSpPr>
        <p:spPr>
          <a:xfrm>
            <a:off x="899592" y="4681835"/>
            <a:ext cx="518465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Борьба с Испанией за колонии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9" name="Google Shape;299;p46"/>
          <p:cNvCxnSpPr/>
          <p:nvPr/>
        </p:nvCxnSpPr>
        <p:spPr>
          <a:xfrm flipH="1">
            <a:off x="5076825" y="3165873"/>
            <a:ext cx="719138" cy="1188244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300" name="Google Shape;300;p46"/>
          <p:cNvSpPr/>
          <p:nvPr/>
        </p:nvSpPr>
        <p:spPr>
          <a:xfrm>
            <a:off x="107504" y="915566"/>
            <a:ext cx="4321175" cy="1944216"/>
          </a:xfrm>
          <a:prstGeom prst="rect">
            <a:avLst/>
          </a:prstGeom>
          <a:solidFill>
            <a:srgbClr val="CCCCCC"/>
          </a:solidFill>
          <a:ln cap="flat" cmpd="sng" w="25400">
            <a:solidFill>
              <a:srgbClr val="0094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«Ключи от континента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висят у него на поясе»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7"/>
          <p:cNvSpPr/>
          <p:nvPr/>
        </p:nvSpPr>
        <p:spPr>
          <a:xfrm>
            <a:off x="0" y="195486"/>
            <a:ext cx="7416823" cy="646986"/>
          </a:xfrm>
          <a:prstGeom prst="roundRect">
            <a:avLst>
              <a:gd fmla="val 16667" name="adj"/>
            </a:avLst>
          </a:prstGeom>
          <a:solidFill>
            <a:srgbClr val="DBD6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200">
                <a:solidFill>
                  <a:srgbClr val="6565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Протекторат Кромвеля (1653-1658 гг.)</a:t>
            </a:r>
            <a:endParaRPr/>
          </a:p>
        </p:txBody>
      </p:sp>
      <p:sp>
        <p:nvSpPr>
          <p:cNvPr id="306" name="Google Shape;306;p47"/>
          <p:cNvSpPr txBox="1"/>
          <p:nvPr/>
        </p:nvSpPr>
        <p:spPr>
          <a:xfrm>
            <a:off x="323851" y="844153"/>
            <a:ext cx="5076825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1653 г. – разгон парламента,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установление протектората</a:t>
            </a:r>
            <a:endParaRPr/>
          </a:p>
        </p:txBody>
      </p:sp>
      <p:grpSp>
        <p:nvGrpSpPr>
          <p:cNvPr id="307" name="Google Shape;307;p47"/>
          <p:cNvGrpSpPr/>
          <p:nvPr/>
        </p:nvGrpSpPr>
        <p:grpSpPr>
          <a:xfrm>
            <a:off x="5724128" y="987574"/>
            <a:ext cx="2808288" cy="2734865"/>
            <a:chOff x="3560" y="693"/>
            <a:chExt cx="1769" cy="2297"/>
          </a:xfrm>
        </p:grpSpPr>
        <p:pic>
          <p:nvPicPr>
            <p:cNvPr id="308" name="Google Shape;308;p4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560" y="693"/>
              <a:ext cx="1769" cy="1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" name="Google Shape;309;p47"/>
            <p:cNvSpPr txBox="1"/>
            <p:nvPr/>
          </p:nvSpPr>
          <p:spPr>
            <a:xfrm>
              <a:off x="3651" y="2447"/>
              <a:ext cx="1370" cy="5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Медаль с портретом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Кромвеля</a:t>
              </a:r>
              <a:endParaRPr/>
            </a:p>
          </p:txBody>
        </p:sp>
      </p:grpSp>
      <p:sp>
        <p:nvSpPr>
          <p:cNvPr id="310" name="Google Shape;310;p47"/>
          <p:cNvSpPr txBox="1"/>
          <p:nvPr/>
        </p:nvSpPr>
        <p:spPr>
          <a:xfrm>
            <a:off x="3707904" y="3723878"/>
            <a:ext cx="370998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1658 г. – смерть О.Кромвеля, правление Ричарда Кромвеля</a:t>
            </a:r>
            <a:endParaRPr/>
          </a:p>
        </p:txBody>
      </p:sp>
      <p:pic>
        <p:nvPicPr>
          <p:cNvPr id="311" name="Google Shape;311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314" y="2085976"/>
            <a:ext cx="3170237" cy="2842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8"/>
          <p:cNvSpPr/>
          <p:nvPr/>
        </p:nvSpPr>
        <p:spPr>
          <a:xfrm>
            <a:off x="0" y="195486"/>
            <a:ext cx="7736634" cy="646986"/>
          </a:xfrm>
          <a:prstGeom prst="roundRect">
            <a:avLst>
              <a:gd fmla="val 16667" name="adj"/>
            </a:avLst>
          </a:prstGeom>
          <a:solidFill>
            <a:srgbClr val="DBD6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200">
                <a:solidFill>
                  <a:srgbClr val="6565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Реставрация монархии (1660-1688 гг.)</a:t>
            </a:r>
            <a:endParaRPr b="1" sz="3200">
              <a:solidFill>
                <a:srgbClr val="6565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17" name="Google Shape;317;p48"/>
          <p:cNvGrpSpPr/>
          <p:nvPr/>
        </p:nvGrpSpPr>
        <p:grpSpPr>
          <a:xfrm>
            <a:off x="323528" y="1186408"/>
            <a:ext cx="3816350" cy="3833813"/>
            <a:chOff x="431" y="527"/>
            <a:chExt cx="2191" cy="3085"/>
          </a:xfrm>
        </p:grpSpPr>
        <p:pic>
          <p:nvPicPr>
            <p:cNvPr id="318" name="Google Shape;318;p4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31" y="527"/>
              <a:ext cx="2191" cy="30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48"/>
            <p:cNvSpPr txBox="1"/>
            <p:nvPr/>
          </p:nvSpPr>
          <p:spPr>
            <a:xfrm>
              <a:off x="431" y="527"/>
              <a:ext cx="1315" cy="4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32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Карл II</a:t>
              </a:r>
              <a:endParaRPr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320" name="Google Shape;320;p48"/>
          <p:cNvGrpSpPr/>
          <p:nvPr/>
        </p:nvGrpSpPr>
        <p:grpSpPr>
          <a:xfrm>
            <a:off x="4966721" y="1059884"/>
            <a:ext cx="3744912" cy="3997830"/>
            <a:chOff x="3061" y="572"/>
            <a:chExt cx="2236" cy="3082"/>
          </a:xfrm>
        </p:grpSpPr>
        <p:pic>
          <p:nvPicPr>
            <p:cNvPr id="321" name="Google Shape;321;p4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61" y="572"/>
              <a:ext cx="2236" cy="30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2" name="Google Shape;322;p48"/>
            <p:cNvSpPr txBox="1"/>
            <p:nvPr/>
          </p:nvSpPr>
          <p:spPr>
            <a:xfrm>
              <a:off x="3969" y="3203"/>
              <a:ext cx="1315" cy="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32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Яков II</a:t>
              </a:r>
              <a:endParaRPr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9"/>
          <p:cNvSpPr/>
          <p:nvPr/>
        </p:nvSpPr>
        <p:spPr>
          <a:xfrm>
            <a:off x="1" y="123478"/>
            <a:ext cx="6156176" cy="715089"/>
          </a:xfrm>
          <a:prstGeom prst="roundRect">
            <a:avLst>
              <a:gd fmla="val 16667" name="adj"/>
            </a:avLst>
          </a:prstGeom>
          <a:solidFill>
            <a:srgbClr val="DBD6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rgbClr val="6565FF"/>
                </a:solidFill>
                <a:latin typeface="Calibri"/>
                <a:ea typeface="Calibri"/>
                <a:cs typeface="Calibri"/>
                <a:sym typeface="Calibri"/>
              </a:rPr>
              <a:t>Славная революция 1688 год</a:t>
            </a:r>
            <a:endParaRPr/>
          </a:p>
        </p:txBody>
      </p:sp>
      <p:pic>
        <p:nvPicPr>
          <p:cNvPr descr="C:\Users\Пользователь\Pictures\Рисунок9.jpg" id="328" name="Google Shape;32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51" y="1329928"/>
            <a:ext cx="2835275" cy="2566988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9"/>
          <p:cNvSpPr/>
          <p:nvPr/>
        </p:nvSpPr>
        <p:spPr>
          <a:xfrm>
            <a:off x="395288" y="3868341"/>
            <a:ext cx="233467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Король Яков II Стюарт</a:t>
            </a:r>
            <a:endParaRPr/>
          </a:p>
        </p:txBody>
      </p:sp>
      <p:sp>
        <p:nvSpPr>
          <p:cNvPr id="330" name="Google Shape;330;p49"/>
          <p:cNvSpPr/>
          <p:nvPr/>
        </p:nvSpPr>
        <p:spPr>
          <a:xfrm>
            <a:off x="3707904" y="987574"/>
            <a:ext cx="5184775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 ходе государственного переворота был свергнут король Яков II Стюарт, стремившийся восстановить абсолютизм и католицизм. Правитель Нидерландов Вильгельм Оранский стал новым королём Англии под именем</a:t>
            </a:r>
            <a:r>
              <a:rPr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ru" sz="24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Вильгельма III.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Переворот получил широкую поддержку среди самых разных слоёв английского общества.</a:t>
            </a:r>
            <a:endParaRPr/>
          </a:p>
        </p:txBody>
      </p:sp>
      <p:pic>
        <p:nvPicPr>
          <p:cNvPr descr="C:\Users\Пользователь\Pictures\Рисунок10.jpg" id="331" name="Google Shape;331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7544" y="1275606"/>
            <a:ext cx="3046412" cy="290750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9"/>
          <p:cNvSpPr/>
          <p:nvPr/>
        </p:nvSpPr>
        <p:spPr>
          <a:xfrm>
            <a:off x="395536" y="4227934"/>
            <a:ext cx="302418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Вильгельм III Оранский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0"/>
          <p:cNvSpPr txBox="1"/>
          <p:nvPr/>
        </p:nvSpPr>
        <p:spPr>
          <a:xfrm>
            <a:off x="107504" y="951570"/>
            <a:ext cx="5904359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Calibri"/>
              <a:buChar char="•"/>
            </a:pPr>
            <a:r>
              <a:rPr b="1" lang="ru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Парламент утверждал все законы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Calibri"/>
              <a:buChar char="•"/>
            </a:pPr>
            <a:r>
              <a:rPr b="1" lang="ru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Король лишался права: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Noto Sans Symbols"/>
              <a:buChar char="✔"/>
            </a:pPr>
            <a:r>
              <a:rPr b="1" lang="ru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приостанавливать действие законов, либо их исполнение;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Noto Sans Symbols"/>
              <a:buChar char="✔"/>
            </a:pPr>
            <a:r>
              <a:rPr b="1" lang="ru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устанавливать и взимать налоги на нужды короны;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Noto Sans Symbols"/>
              <a:buChar char="✔"/>
            </a:pPr>
            <a:r>
              <a:rPr b="1" lang="ru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формировать и содержать постоянную армию в мирное время.</a:t>
            </a:r>
            <a:endParaRPr/>
          </a:p>
        </p:txBody>
      </p:sp>
      <p:sp>
        <p:nvSpPr>
          <p:cNvPr id="338" name="Google Shape;338;p50"/>
          <p:cNvSpPr/>
          <p:nvPr/>
        </p:nvSpPr>
        <p:spPr>
          <a:xfrm>
            <a:off x="-1" y="169693"/>
            <a:ext cx="52926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rgbClr val="6565FF"/>
                </a:solidFill>
                <a:latin typeface="Calibri"/>
                <a:ea typeface="Calibri"/>
                <a:cs typeface="Calibri"/>
                <a:sym typeface="Calibri"/>
              </a:rPr>
              <a:t>«Билль о правах» 1689г.</a:t>
            </a:r>
            <a:endParaRPr b="1" sz="3600">
              <a:solidFill>
                <a:srgbClr val="6565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50"/>
          <p:cNvSpPr/>
          <p:nvPr/>
        </p:nvSpPr>
        <p:spPr>
          <a:xfrm>
            <a:off x="179512" y="3939902"/>
            <a:ext cx="6050012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200">
                <a:solidFill>
                  <a:srgbClr val="6565FF"/>
                </a:solidFill>
                <a:latin typeface="Calibri"/>
                <a:ea typeface="Calibri"/>
                <a:cs typeface="Calibri"/>
                <a:sym typeface="Calibri"/>
              </a:rPr>
              <a:t>В Англии установилась конституционная монархия</a:t>
            </a:r>
            <a:endParaRPr/>
          </a:p>
        </p:txBody>
      </p:sp>
      <p:pic>
        <p:nvPicPr>
          <p:cNvPr descr="C:\Users\Пользователь\Pictures\Рисунок12.jpg" id="340" name="Google Shape;340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00788" y="573881"/>
            <a:ext cx="2324100" cy="3509963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50"/>
          <p:cNvSpPr/>
          <p:nvPr/>
        </p:nvSpPr>
        <p:spPr>
          <a:xfrm>
            <a:off x="6300788" y="4137422"/>
            <a:ext cx="2159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Билль о правах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1689 года.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oogle Shape;346;p51"/>
          <p:cNvGrpSpPr/>
          <p:nvPr/>
        </p:nvGrpSpPr>
        <p:grpSpPr>
          <a:xfrm>
            <a:off x="5847770" y="195486"/>
            <a:ext cx="3165534" cy="3547249"/>
            <a:chOff x="3417" y="618"/>
            <a:chExt cx="2125" cy="3316"/>
          </a:xfrm>
        </p:grpSpPr>
        <p:pic>
          <p:nvPicPr>
            <p:cNvPr id="347" name="Google Shape;347;p5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417" y="618"/>
              <a:ext cx="2125" cy="32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8" name="Google Shape;348;p51"/>
            <p:cNvSpPr txBox="1"/>
            <p:nvPr/>
          </p:nvSpPr>
          <p:spPr>
            <a:xfrm>
              <a:off x="3431" y="3445"/>
              <a:ext cx="1826" cy="4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800">
                  <a:solidFill>
                    <a:srgbClr val="18483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Билль о правах</a:t>
              </a:r>
              <a:endParaRPr/>
            </a:p>
          </p:txBody>
        </p:sp>
      </p:grpSp>
      <p:sp>
        <p:nvSpPr>
          <p:cNvPr id="349" name="Google Shape;349;p51"/>
          <p:cNvSpPr txBox="1"/>
          <p:nvPr/>
        </p:nvSpPr>
        <p:spPr>
          <a:xfrm>
            <a:off x="250825" y="1194912"/>
            <a:ext cx="5185271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780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Times New Roman"/>
              <a:buChar char="•"/>
            </a:pPr>
            <a:r>
              <a:rPr b="1" lang="ru" sz="2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ru" sz="2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парламентарная монархия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Times New Roman"/>
              <a:buChar char="•"/>
            </a:pPr>
            <a:r>
              <a:rPr b="1" lang="ru" sz="2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усиление власти буржуазии и нового дворянства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Times New Roman"/>
              <a:buChar char="•"/>
            </a:pPr>
            <a:r>
              <a:rPr b="1" lang="ru" sz="2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ускорение развития капитализма</a:t>
            </a:r>
            <a:endParaRPr/>
          </a:p>
        </p:txBody>
      </p:sp>
      <p:sp>
        <p:nvSpPr>
          <p:cNvPr id="350" name="Google Shape;350;p51"/>
          <p:cNvSpPr/>
          <p:nvPr/>
        </p:nvSpPr>
        <p:spPr>
          <a:xfrm>
            <a:off x="2411413" y="844154"/>
            <a:ext cx="431800" cy="323850"/>
          </a:xfrm>
          <a:prstGeom prst="plus">
            <a:avLst>
              <a:gd fmla="val 25000" name="adj"/>
            </a:avLst>
          </a:prstGeom>
          <a:solidFill>
            <a:srgbClr val="339966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51" name="Google Shape;351;p51"/>
          <p:cNvSpPr txBox="1"/>
          <p:nvPr/>
        </p:nvSpPr>
        <p:spPr>
          <a:xfrm>
            <a:off x="179512" y="3147814"/>
            <a:ext cx="6120680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7800" lvl="0" marL="0" marR="0" rtl="0" algn="l">
              <a:spcBef>
                <a:spcPts val="0"/>
              </a:spcBef>
              <a:spcAft>
                <a:spcPts val="0"/>
              </a:spcAft>
              <a:buClr>
                <a:srgbClr val="184830"/>
              </a:buClr>
              <a:buSzPts val="2800"/>
              <a:buFont typeface="Times New Roman"/>
              <a:buChar char="•"/>
            </a:pPr>
            <a:r>
              <a:rPr lang="ru" sz="2800">
                <a:solidFill>
                  <a:srgbClr val="18483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ru" sz="2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главная политическая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сила – лендлорды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Times New Roman"/>
              <a:buChar char="•"/>
            </a:pPr>
            <a:r>
              <a:rPr b="1" lang="ru" sz="2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положение крестьян и ремесленников не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изменилось  </a:t>
            </a:r>
            <a:endParaRPr b="1" sz="2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2" name="Google Shape;352;p51"/>
          <p:cNvSpPr/>
          <p:nvPr/>
        </p:nvSpPr>
        <p:spPr>
          <a:xfrm>
            <a:off x="2411760" y="2931790"/>
            <a:ext cx="576263" cy="108347"/>
          </a:xfrm>
          <a:prstGeom prst="rect">
            <a:avLst/>
          </a:prstGeom>
          <a:solidFill>
            <a:srgbClr val="339966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53" name="Google Shape;353;p51"/>
          <p:cNvSpPr/>
          <p:nvPr/>
        </p:nvSpPr>
        <p:spPr>
          <a:xfrm>
            <a:off x="251520" y="123478"/>
            <a:ext cx="414228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000">
                <a:solidFill>
                  <a:srgbClr val="6565FF"/>
                </a:solidFill>
                <a:latin typeface="Calibri"/>
                <a:ea typeface="Calibri"/>
                <a:cs typeface="Calibri"/>
                <a:sym typeface="Calibri"/>
              </a:rPr>
              <a:t>Итоги революции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/>
          <p:nvPr/>
        </p:nvSpPr>
        <p:spPr>
          <a:xfrm>
            <a:off x="0" y="0"/>
            <a:ext cx="5393208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400">
                <a:solidFill>
                  <a:srgbClr val="660033"/>
                </a:solidFill>
                <a:latin typeface="Gill Sans"/>
                <a:ea typeface="Gill Sans"/>
                <a:cs typeface="Gill Sans"/>
                <a:sym typeface="Gill Sans"/>
              </a:rPr>
              <a:t>Английская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400">
                <a:solidFill>
                  <a:srgbClr val="660033"/>
                </a:solidFill>
                <a:latin typeface="Gill Sans"/>
                <a:ea typeface="Gill Sans"/>
                <a:cs typeface="Gill Sans"/>
                <a:sym typeface="Gill Sans"/>
              </a:rPr>
              <a:t>буржуазная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400">
                <a:solidFill>
                  <a:srgbClr val="660033"/>
                </a:solidFill>
                <a:latin typeface="Gill Sans"/>
                <a:ea typeface="Gill Sans"/>
                <a:cs typeface="Gill Sans"/>
                <a:sym typeface="Gill Sans"/>
              </a:rPr>
              <a:t>революция</a:t>
            </a:r>
            <a:endParaRPr b="1" sz="5400">
              <a:solidFill>
                <a:srgbClr val="66003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07" name="Google Shape;107;p27"/>
          <p:cNvPicPr preferRelativeResize="0"/>
          <p:nvPr/>
        </p:nvPicPr>
        <p:blipFill rotWithShape="1">
          <a:blip r:embed="rId3">
            <a:alphaModFix/>
          </a:blip>
          <a:srcRect b="27233" l="1826" r="0" t="4916"/>
          <a:stretch/>
        </p:blipFill>
        <p:spPr>
          <a:xfrm>
            <a:off x="135170" y="2571749"/>
            <a:ext cx="5122863" cy="2457451"/>
          </a:xfrm>
          <a:prstGeom prst="rect">
            <a:avLst/>
          </a:prstGeom>
          <a:noFill/>
          <a:ln>
            <a:noFill/>
          </a:ln>
          <a:effectLst>
            <a:outerShdw blurRad="44450" algn="ctr" dir="5400000" dist="27940">
              <a:srgbClr val="000000">
                <a:alpha val="31764"/>
              </a:srgbClr>
            </a:outerShdw>
          </a:effectLst>
        </p:spPr>
      </p:pic>
      <p:pic>
        <p:nvPicPr>
          <p:cNvPr id="108" name="Google Shape;108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62804" y="1491630"/>
            <a:ext cx="3160695" cy="3537571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</p:pic>
      <p:pic>
        <p:nvPicPr>
          <p:cNvPr id="109" name="Google Shape;109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44208" y="195486"/>
            <a:ext cx="2176463" cy="1070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8"/>
          <p:cNvSpPr txBox="1"/>
          <p:nvPr/>
        </p:nvSpPr>
        <p:spPr>
          <a:xfrm>
            <a:off x="683568" y="0"/>
            <a:ext cx="383431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400">
                <a:solidFill>
                  <a:srgbClr val="6565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Вспомните:</a:t>
            </a:r>
            <a:endParaRPr/>
          </a:p>
        </p:txBody>
      </p:sp>
      <p:sp>
        <p:nvSpPr>
          <p:cNvPr id="115" name="Google Shape;115;p28"/>
          <p:cNvSpPr txBox="1"/>
          <p:nvPr/>
        </p:nvSpPr>
        <p:spPr>
          <a:xfrm>
            <a:off x="3062" y="1113588"/>
            <a:ext cx="902965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0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Что означает термин «революция»?</a:t>
            </a:r>
            <a:endParaRPr/>
          </a:p>
        </p:txBody>
      </p:sp>
      <p:sp>
        <p:nvSpPr>
          <p:cNvPr id="116" name="Google Shape;116;p28"/>
          <p:cNvSpPr txBox="1"/>
          <p:nvPr/>
        </p:nvSpPr>
        <p:spPr>
          <a:xfrm>
            <a:off x="3061" y="1815667"/>
            <a:ext cx="8746112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0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В какой стране и когда произошла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0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первая буржуазная революция?</a:t>
            </a:r>
            <a:endParaRPr/>
          </a:p>
        </p:txBody>
      </p:sp>
      <p:sp>
        <p:nvSpPr>
          <p:cNvPr id="117" name="Google Shape;117;p28"/>
          <p:cNvSpPr txBox="1"/>
          <p:nvPr/>
        </p:nvSpPr>
        <p:spPr>
          <a:xfrm>
            <a:off x="20911" y="3003947"/>
            <a:ext cx="871430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0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Каково значение этой революции?</a:t>
            </a:r>
            <a:endParaRPr/>
          </a:p>
        </p:txBody>
      </p:sp>
      <p:sp>
        <p:nvSpPr>
          <p:cNvPr id="118" name="Google Shape;118;p28"/>
          <p:cNvSpPr txBox="1"/>
          <p:nvPr/>
        </p:nvSpPr>
        <p:spPr>
          <a:xfrm>
            <a:off x="20911" y="3603411"/>
            <a:ext cx="8902181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0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Каков был государственный строй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0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Англии в XVII? </a:t>
            </a:r>
            <a:endParaRPr b="1" sz="40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9"/>
          <p:cNvSpPr txBox="1"/>
          <p:nvPr/>
        </p:nvSpPr>
        <p:spPr>
          <a:xfrm>
            <a:off x="0" y="195486"/>
            <a:ext cx="529369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000">
                <a:solidFill>
                  <a:srgbClr val="6565FF"/>
                </a:solidFill>
                <a:latin typeface="Corsiva"/>
                <a:ea typeface="Corsiva"/>
                <a:cs typeface="Corsiva"/>
                <a:sym typeface="Corsiva"/>
              </a:rPr>
              <a:t> </a:t>
            </a:r>
            <a:r>
              <a:rPr b="1" lang="ru" sz="2800">
                <a:solidFill>
                  <a:srgbClr val="6565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Система управления в Англии</a:t>
            </a:r>
            <a:endParaRPr b="1" sz="2800">
              <a:solidFill>
                <a:srgbClr val="6565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" name="Google Shape;124;p29"/>
          <p:cNvSpPr txBox="1"/>
          <p:nvPr/>
        </p:nvSpPr>
        <p:spPr>
          <a:xfrm>
            <a:off x="3563889" y="1005577"/>
            <a:ext cx="2546658" cy="646331"/>
          </a:xfrm>
          <a:prstGeom prst="rect">
            <a:avLst/>
          </a:prstGeom>
          <a:solidFill>
            <a:srgbClr val="FFFF99"/>
          </a:solidFill>
          <a:ln cap="flat" cmpd="sng" w="25400">
            <a:solidFill>
              <a:srgbClr val="18483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Монарх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(король или королева)</a:t>
            </a:r>
            <a:endParaRPr/>
          </a:p>
        </p:txBody>
      </p:sp>
      <p:sp>
        <p:nvSpPr>
          <p:cNvPr id="125" name="Google Shape;125;p29"/>
          <p:cNvSpPr txBox="1"/>
          <p:nvPr/>
        </p:nvSpPr>
        <p:spPr>
          <a:xfrm>
            <a:off x="904188" y="2193820"/>
            <a:ext cx="2160587" cy="369332"/>
          </a:xfrm>
          <a:prstGeom prst="rect">
            <a:avLst/>
          </a:prstGeom>
          <a:solidFill>
            <a:srgbClr val="FFCC99"/>
          </a:solidFill>
          <a:ln cap="flat" cmpd="sng" w="25400">
            <a:solidFill>
              <a:srgbClr val="18483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Палата лордов</a:t>
            </a:r>
            <a:endParaRPr/>
          </a:p>
        </p:txBody>
      </p:sp>
      <p:sp>
        <p:nvSpPr>
          <p:cNvPr id="126" name="Google Shape;126;p29"/>
          <p:cNvSpPr txBox="1"/>
          <p:nvPr/>
        </p:nvSpPr>
        <p:spPr>
          <a:xfrm>
            <a:off x="904188" y="2572439"/>
            <a:ext cx="2160587" cy="369332"/>
          </a:xfrm>
          <a:prstGeom prst="rect">
            <a:avLst/>
          </a:prstGeom>
          <a:solidFill>
            <a:srgbClr val="FFCC99"/>
          </a:solidFill>
          <a:ln cap="flat" cmpd="sng" w="25400">
            <a:solidFill>
              <a:srgbClr val="18483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Палата общин</a:t>
            </a:r>
            <a:endParaRPr/>
          </a:p>
        </p:txBody>
      </p:sp>
      <p:sp>
        <p:nvSpPr>
          <p:cNvPr id="127" name="Google Shape;127;p29"/>
          <p:cNvSpPr txBox="1"/>
          <p:nvPr/>
        </p:nvSpPr>
        <p:spPr>
          <a:xfrm>
            <a:off x="899592" y="3507854"/>
            <a:ext cx="7848600" cy="369332"/>
          </a:xfrm>
          <a:prstGeom prst="rect">
            <a:avLst/>
          </a:prstGeom>
          <a:solidFill>
            <a:srgbClr val="CCFFFF"/>
          </a:solidFill>
          <a:ln cap="flat" cmpd="sng" w="25400">
            <a:solidFill>
              <a:srgbClr val="18483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з б и р а т е л и        (1/10 часть населения )</a:t>
            </a:r>
            <a:endParaRPr/>
          </a:p>
        </p:txBody>
      </p:sp>
      <p:sp>
        <p:nvSpPr>
          <p:cNvPr id="128" name="Google Shape;128;p29"/>
          <p:cNvSpPr txBox="1"/>
          <p:nvPr/>
        </p:nvSpPr>
        <p:spPr>
          <a:xfrm>
            <a:off x="6665224" y="2140241"/>
            <a:ext cx="2160588" cy="923330"/>
          </a:xfrm>
          <a:prstGeom prst="rect">
            <a:avLst/>
          </a:prstGeom>
          <a:solidFill>
            <a:srgbClr val="C0C0C0"/>
          </a:solidFill>
          <a:ln cap="flat" cmpd="sng" w="25400">
            <a:solidFill>
              <a:srgbClr val="18483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Правительство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(кабинет министров)</a:t>
            </a:r>
            <a:endParaRPr/>
          </a:p>
        </p:txBody>
      </p:sp>
      <p:cxnSp>
        <p:nvCxnSpPr>
          <p:cNvPr id="129" name="Google Shape;129;p29"/>
          <p:cNvCxnSpPr/>
          <p:nvPr/>
        </p:nvCxnSpPr>
        <p:spPr>
          <a:xfrm>
            <a:off x="6377888" y="1437773"/>
            <a:ext cx="1366837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0" name="Google Shape;130;p29"/>
          <p:cNvCxnSpPr/>
          <p:nvPr/>
        </p:nvCxnSpPr>
        <p:spPr>
          <a:xfrm>
            <a:off x="7744724" y="1437773"/>
            <a:ext cx="0" cy="702469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1" name="Google Shape;131;p29"/>
          <p:cNvSpPr txBox="1"/>
          <p:nvPr/>
        </p:nvSpPr>
        <p:spPr>
          <a:xfrm>
            <a:off x="6407483" y="951998"/>
            <a:ext cx="184422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Назначает главу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правительства</a:t>
            </a:r>
            <a:endParaRPr/>
          </a:p>
        </p:txBody>
      </p:sp>
      <p:cxnSp>
        <p:nvCxnSpPr>
          <p:cNvPr id="132" name="Google Shape;132;p29"/>
          <p:cNvCxnSpPr/>
          <p:nvPr/>
        </p:nvCxnSpPr>
        <p:spPr>
          <a:xfrm>
            <a:off x="1912249" y="1437773"/>
            <a:ext cx="1366838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3" name="Google Shape;133;p29"/>
          <p:cNvCxnSpPr/>
          <p:nvPr/>
        </p:nvCxnSpPr>
        <p:spPr>
          <a:xfrm>
            <a:off x="1912249" y="1437773"/>
            <a:ext cx="0" cy="756047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4" name="Google Shape;134;p29"/>
          <p:cNvSpPr txBox="1"/>
          <p:nvPr/>
        </p:nvSpPr>
        <p:spPr>
          <a:xfrm>
            <a:off x="1522466" y="951997"/>
            <a:ext cx="151753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Назначаются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королём</a:t>
            </a:r>
            <a:endParaRPr/>
          </a:p>
        </p:txBody>
      </p:sp>
      <p:cxnSp>
        <p:nvCxnSpPr>
          <p:cNvPr id="135" name="Google Shape;135;p29"/>
          <p:cNvCxnSpPr/>
          <p:nvPr/>
        </p:nvCxnSpPr>
        <p:spPr>
          <a:xfrm rot="10800000">
            <a:off x="3064774" y="2626016"/>
            <a:ext cx="360045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6" name="Google Shape;136;p29"/>
          <p:cNvSpPr txBox="1"/>
          <p:nvPr/>
        </p:nvSpPr>
        <p:spPr>
          <a:xfrm>
            <a:off x="3280674" y="2140242"/>
            <a:ext cx="316865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Ответственно перед парламентом</a:t>
            </a:r>
            <a:endParaRPr/>
          </a:p>
        </p:txBody>
      </p:sp>
      <p:cxnSp>
        <p:nvCxnSpPr>
          <p:cNvPr id="137" name="Google Shape;137;p29"/>
          <p:cNvCxnSpPr/>
          <p:nvPr/>
        </p:nvCxnSpPr>
        <p:spPr>
          <a:xfrm rot="10800000">
            <a:off x="1858613" y="2849438"/>
            <a:ext cx="0" cy="756047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8" name="Google Shape;138;p29"/>
          <p:cNvSpPr txBox="1"/>
          <p:nvPr/>
        </p:nvSpPr>
        <p:spPr>
          <a:xfrm>
            <a:off x="242653" y="1641370"/>
            <a:ext cx="323850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Па р л а м е н т</a:t>
            </a:r>
            <a:endParaRPr/>
          </a:p>
        </p:txBody>
      </p:sp>
      <p:sp>
        <p:nvSpPr>
          <p:cNvPr id="139" name="Google Shape;139;p29"/>
          <p:cNvSpPr txBox="1"/>
          <p:nvPr/>
        </p:nvSpPr>
        <p:spPr>
          <a:xfrm>
            <a:off x="1835696" y="3723878"/>
            <a:ext cx="541071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000">
                <a:solidFill>
                  <a:srgbClr val="6600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Абсолютная монархия</a:t>
            </a:r>
            <a:endParaRPr/>
          </a:p>
        </p:txBody>
      </p:sp>
      <p:sp>
        <p:nvSpPr>
          <p:cNvPr id="140" name="Google Shape;140;p29"/>
          <p:cNvSpPr/>
          <p:nvPr/>
        </p:nvSpPr>
        <p:spPr>
          <a:xfrm>
            <a:off x="1115616" y="4312503"/>
            <a:ext cx="708854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 cap="none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Но без одобрения парламента король не мог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устанавливать и собирать новые налоги!</a:t>
            </a:r>
            <a:endParaRPr b="1" sz="2400" cap="none"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0"/>
          <p:cNvSpPr txBox="1"/>
          <p:nvPr/>
        </p:nvSpPr>
        <p:spPr>
          <a:xfrm>
            <a:off x="-92174" y="249492"/>
            <a:ext cx="562545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400">
                <a:solidFill>
                  <a:srgbClr val="6565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Проблемное задание урока!</a:t>
            </a:r>
            <a:endParaRPr b="1" sz="3400">
              <a:solidFill>
                <a:srgbClr val="6565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6" name="Google Shape;14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850" y="2409826"/>
            <a:ext cx="4032250" cy="2402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7900" y="2409825"/>
            <a:ext cx="4032250" cy="2409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30"/>
          <p:cNvSpPr txBox="1"/>
          <p:nvPr/>
        </p:nvSpPr>
        <p:spPr>
          <a:xfrm>
            <a:off x="0" y="915566"/>
            <a:ext cx="914400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>
                <a:solidFill>
                  <a:srgbClr val="18483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ru" sz="4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Сравнить буржуазные революции в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Нидерландах      и       Англии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Пользователь\Pictures\Рисунок4.jpg" id="153" name="Google Shape;15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826" y="2258488"/>
            <a:ext cx="2350933" cy="27471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Пользователь\Pictures\Рисунок5.jpg" id="154" name="Google Shape;154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03849" y="2282753"/>
            <a:ext cx="2333625" cy="21859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Пользователь\Pictures\Рисунок6.jpg" id="155" name="Google Shape;155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35577" y="2258488"/>
            <a:ext cx="2929146" cy="2742227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1"/>
          <p:cNvSpPr/>
          <p:nvPr/>
        </p:nvSpPr>
        <p:spPr>
          <a:xfrm>
            <a:off x="2405493" y="4515966"/>
            <a:ext cx="2286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Яков I Английский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(1603 — 1625) </a:t>
            </a:r>
            <a:endParaRPr/>
          </a:p>
        </p:txBody>
      </p:sp>
      <p:sp>
        <p:nvSpPr>
          <p:cNvPr id="157" name="Google Shape;157;p31"/>
          <p:cNvSpPr/>
          <p:nvPr/>
        </p:nvSpPr>
        <p:spPr>
          <a:xfrm>
            <a:off x="4565944" y="4515967"/>
            <a:ext cx="178117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Карл I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(1625 — 1649)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31"/>
          <p:cNvSpPr/>
          <p:nvPr/>
        </p:nvSpPr>
        <p:spPr>
          <a:xfrm>
            <a:off x="32469" y="143207"/>
            <a:ext cx="51531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 cap="none">
                <a:solidFill>
                  <a:srgbClr val="6565FF"/>
                </a:solidFill>
                <a:latin typeface="Gill Sans"/>
                <a:ea typeface="Gill Sans"/>
                <a:cs typeface="Gill Sans"/>
                <a:sym typeface="Gill Sans"/>
              </a:rPr>
              <a:t>Проблемное задание!</a:t>
            </a:r>
            <a:endParaRPr b="1" sz="3600" cap="none">
              <a:solidFill>
                <a:srgbClr val="6565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9" name="Google Shape;159;p31"/>
          <p:cNvSpPr txBox="1"/>
          <p:nvPr/>
        </p:nvSpPr>
        <p:spPr>
          <a:xfrm>
            <a:off x="155307" y="789552"/>
            <a:ext cx="8821275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Какую роль в обострении противоречий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в английском государстве сыграли эти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исторические личности?</a:t>
            </a:r>
            <a:endParaRPr sz="32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32"/>
          <p:cNvGrpSpPr/>
          <p:nvPr/>
        </p:nvGrpSpPr>
        <p:grpSpPr>
          <a:xfrm>
            <a:off x="179513" y="1131591"/>
            <a:ext cx="4248472" cy="3895001"/>
            <a:chOff x="204" y="1026"/>
            <a:chExt cx="2867" cy="3503"/>
          </a:xfrm>
        </p:grpSpPr>
        <p:pic>
          <p:nvPicPr>
            <p:cNvPr id="165" name="Google Shape;165;p3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04" y="1026"/>
              <a:ext cx="2867" cy="29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" name="Google Shape;166;p32"/>
            <p:cNvSpPr txBox="1"/>
            <p:nvPr/>
          </p:nvSpPr>
          <p:spPr>
            <a:xfrm>
              <a:off x="249" y="3929"/>
              <a:ext cx="2700" cy="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Карл I и его семья</a:t>
              </a:r>
              <a:endParaRPr/>
            </a:p>
          </p:txBody>
        </p:sp>
      </p:grpSp>
      <p:sp>
        <p:nvSpPr>
          <p:cNvPr id="167" name="Google Shape;167;p32"/>
          <p:cNvSpPr txBox="1"/>
          <p:nvPr/>
        </p:nvSpPr>
        <p:spPr>
          <a:xfrm>
            <a:off x="4427984" y="0"/>
            <a:ext cx="4716000" cy="50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Noto Sans Symbols"/>
              <a:buChar char="✔"/>
            </a:pPr>
            <a:r>
              <a:rPr b="1" lang="ru" sz="1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</a:t>
            </a:r>
            <a:r>
              <a:rPr b="1" lang="ru" sz="2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1628г.</a:t>
            </a:r>
            <a:r>
              <a:rPr b="1" lang="ru" sz="2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b="1" lang="ru" sz="2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Парламент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вручил Карлу I «Петицию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о праве»;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Noto Sans Symbols"/>
              <a:buChar char="✔"/>
            </a:pPr>
            <a:r>
              <a:rPr b="1" lang="ru" sz="2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Карл I </a:t>
            </a:r>
            <a:r>
              <a:rPr b="1" lang="ru" sz="2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распустил парламент, правил единолично </a:t>
            </a:r>
            <a:endParaRPr b="1" sz="2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11 лет (1629-1640 гг.);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Noto Sans Symbols"/>
              <a:buChar char="✔"/>
            </a:pPr>
            <a:r>
              <a:rPr b="1" lang="ru" sz="2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ввёл новые налоги, что вызвало волнения в стране и восстание в Шотландии;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Noto Sans Symbols"/>
              <a:buChar char="✔"/>
            </a:pPr>
            <a:r>
              <a:rPr b="1" lang="ru" sz="2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усилил преследования пуритан;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Noto Sans Symbols"/>
              <a:buChar char="✔"/>
            </a:pPr>
            <a:r>
              <a:rPr b="1" lang="ru" sz="2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Май-апрель1640г.</a:t>
            </a:r>
            <a:r>
              <a:rPr b="1" lang="ru" sz="2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b="1" lang="ru" sz="2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созыв «короткого» парламента.</a:t>
            </a:r>
            <a:endParaRPr b="1" sz="2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8" name="Google Shape;168;p32"/>
          <p:cNvSpPr/>
          <p:nvPr/>
        </p:nvSpPr>
        <p:spPr>
          <a:xfrm>
            <a:off x="-68209" y="165674"/>
            <a:ext cx="54537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200" cap="none">
                <a:solidFill>
                  <a:srgbClr val="6565FF"/>
                </a:solidFill>
                <a:latin typeface="Gill Sans"/>
                <a:ea typeface="Gill Sans"/>
                <a:cs typeface="Gill Sans"/>
                <a:sym typeface="Gill Sans"/>
              </a:rPr>
              <a:t>Предпосылки революции</a:t>
            </a:r>
            <a:endParaRPr b="1" sz="3200" cap="none">
              <a:solidFill>
                <a:srgbClr val="6565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3"/>
          <p:cNvSpPr/>
          <p:nvPr/>
        </p:nvSpPr>
        <p:spPr>
          <a:xfrm>
            <a:off x="272065" y="1590062"/>
            <a:ext cx="3312367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Повод к революции: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Роспуск королем Карлом I «Короткого Парламента» </a:t>
            </a:r>
            <a:endParaRPr b="1" i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(13 апреля - 15 мая 1640 года), созванного им после 11-летнего перерыва с целью получения денег для войны с Шотландией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33"/>
          <p:cNvSpPr/>
          <p:nvPr/>
        </p:nvSpPr>
        <p:spPr>
          <a:xfrm>
            <a:off x="0" y="4312503"/>
            <a:ext cx="9144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Почему созыв 3 ноября 1640 года "Долгого парламента»  и первые его решения стали началом революции в Англии?</a:t>
            </a:r>
            <a:endParaRPr/>
          </a:p>
        </p:txBody>
      </p:sp>
      <p:sp>
        <p:nvSpPr>
          <p:cNvPr id="175" name="Google Shape;175;p33"/>
          <p:cNvSpPr/>
          <p:nvPr/>
        </p:nvSpPr>
        <p:spPr>
          <a:xfrm>
            <a:off x="323528" y="0"/>
            <a:ext cx="414767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400" cap="none">
                <a:solidFill>
                  <a:srgbClr val="6565FF"/>
                </a:solidFill>
                <a:latin typeface="Gill Sans"/>
                <a:ea typeface="Gill Sans"/>
                <a:cs typeface="Gill Sans"/>
                <a:sym typeface="Gill Sans"/>
              </a:rPr>
              <a:t>Подумайте!</a:t>
            </a:r>
            <a:endParaRPr b="1" sz="5400" cap="none">
              <a:solidFill>
                <a:srgbClr val="6565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6" name="Google Shape;176;p33"/>
          <p:cNvSpPr/>
          <p:nvPr/>
        </p:nvSpPr>
        <p:spPr>
          <a:xfrm>
            <a:off x="3584430" y="812392"/>
            <a:ext cx="5652000" cy="37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lang="ru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Парламент добился принятия законов, которые ограничивали власть короля. </a:t>
            </a:r>
            <a:endParaRPr b="1" sz="20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lang="ru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Все налоги, введенные без одобрения парламента, отменялись.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lang="ru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Была ликвидирована Звездная палата (королевский суд), которая выносила приговоры безо всякого следствия. </a:t>
            </a:r>
            <a:endParaRPr b="1" sz="20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lang="ru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Многих высших чиновников привлекли к ответственности. </a:t>
            </a:r>
            <a:endParaRPr b="1" sz="20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lang="ru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Король был вынужден утвердить все эти решения, но смириться с ними не мог.</a:t>
            </a:r>
            <a:endParaRPr/>
          </a:p>
        </p:txBody>
      </p:sp>
      <p:pic>
        <p:nvPicPr>
          <p:cNvPr id="177" name="Google Shape;17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04" y="1347614"/>
            <a:ext cx="3744416" cy="27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