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obs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609600" y="188914"/>
            <a:ext cx="10957984" cy="72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3619500" y="-1638300"/>
            <a:ext cx="49530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7142957" y="1885157"/>
            <a:ext cx="6135687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1554956" y="-756443"/>
            <a:ext cx="6135687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иаграмма" type="chart">
  <p:cSld name="CHAR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609600" y="188914"/>
            <a:ext cx="10957984" cy="72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/>
          <p:nvPr>
            <p:ph idx="2" type="chart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□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□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2819400"/>
            <a:ext cx="12192000" cy="762000"/>
          </a:xfrm>
          <a:prstGeom prst="rect">
            <a:avLst/>
          </a:prstGeom>
          <a:gradFill>
            <a:gsLst>
              <a:gs pos="0">
                <a:srgbClr val="002120"/>
              </a:gs>
              <a:gs pos="50000">
                <a:schemeClr val="dk2"/>
              </a:gs>
              <a:gs pos="100000">
                <a:srgbClr val="00212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3"/>
          <p:cNvGrpSpPr/>
          <p:nvPr/>
        </p:nvGrpSpPr>
        <p:grpSpPr>
          <a:xfrm>
            <a:off x="4470400" y="2133600"/>
            <a:ext cx="3454400" cy="610038"/>
            <a:chOff x="1968" y="2928"/>
            <a:chExt cx="1632" cy="1393"/>
          </a:xfrm>
        </p:grpSpPr>
        <p:cxnSp>
          <p:nvCxnSpPr>
            <p:cNvPr id="18" name="Google Shape;18;p3"/>
            <p:cNvCxnSpPr/>
            <p:nvPr/>
          </p:nvCxnSpPr>
          <p:spPr>
            <a:xfrm>
              <a:off x="3456" y="3552"/>
              <a:ext cx="0" cy="769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3"/>
            <p:cNvCxnSpPr/>
            <p:nvPr/>
          </p:nvCxnSpPr>
          <p:spPr>
            <a:xfrm>
              <a:off x="3600" y="3649"/>
              <a:ext cx="0" cy="671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3"/>
            <p:cNvCxnSpPr/>
            <p:nvPr/>
          </p:nvCxnSpPr>
          <p:spPr>
            <a:xfrm>
              <a:off x="1968" y="3649"/>
              <a:ext cx="0" cy="671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3"/>
            <p:cNvCxnSpPr/>
            <p:nvPr/>
          </p:nvCxnSpPr>
          <p:spPr>
            <a:xfrm>
              <a:off x="2138" y="3552"/>
              <a:ext cx="0" cy="769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2312" y="3407"/>
              <a:ext cx="0" cy="914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3"/>
            <p:cNvCxnSpPr/>
            <p:nvPr/>
          </p:nvCxnSpPr>
          <p:spPr>
            <a:xfrm>
              <a:off x="2485" y="3265"/>
              <a:ext cx="0" cy="1055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2659" y="3069"/>
              <a:ext cx="0" cy="1251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2832" y="2928"/>
              <a:ext cx="0" cy="1392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3024" y="3073"/>
              <a:ext cx="0" cy="1247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3168" y="3214"/>
              <a:ext cx="0" cy="1106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3312" y="3359"/>
              <a:ext cx="0" cy="961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29" name="Google Shape;29;p3"/>
          <p:cNvSpPr txBox="1"/>
          <p:nvPr>
            <p:ph type="ctrTitle"/>
          </p:nvPr>
        </p:nvSpPr>
        <p:spPr>
          <a:xfrm>
            <a:off x="696384" y="2781301"/>
            <a:ext cx="10871200" cy="669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1930400" y="3644900"/>
            <a:ext cx="853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600"/>
              <a:buFont typeface="Noto Sans Symbols"/>
              <a:buNone/>
              <a:defRPr sz="2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609600" y="6553200"/>
            <a:ext cx="2844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4165600" y="6553200"/>
            <a:ext cx="3860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737600" y="6553200"/>
            <a:ext cx="2844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b="0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609600" y="188914"/>
            <a:ext cx="10957984" cy="72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609600" y="188914"/>
            <a:ext cx="10957984" cy="72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609600" y="137160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□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6197600" y="137160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□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□"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□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□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SzPts val="960"/>
              <a:buChar char="□"/>
              <a:defRPr sz="1600"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609600" y="188914"/>
            <a:ext cx="10957984" cy="72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□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□"/>
              <a:defRPr sz="2400"/>
            </a:lvl3pPr>
            <a:lvl4pPr indent="-304800" lvl="3" marL="1828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□"/>
              <a:defRPr sz="2000"/>
            </a:lvl5pPr>
            <a:lvl6pPr indent="-304800" lvl="5" marL="2743200" algn="l">
              <a:spcBef>
                <a:spcPts val="400"/>
              </a:spcBef>
              <a:spcAft>
                <a:spcPts val="0"/>
              </a:spcAft>
              <a:buSzPts val="1200"/>
              <a:buChar char="□"/>
              <a:defRPr sz="2000"/>
            </a:lvl6pPr>
            <a:lvl7pPr indent="-304800" lvl="6" marL="3200400" algn="l">
              <a:spcBef>
                <a:spcPts val="400"/>
              </a:spcBef>
              <a:spcAft>
                <a:spcPts val="0"/>
              </a:spcAft>
              <a:buSzPts val="1200"/>
              <a:buChar char="□"/>
              <a:defRPr sz="2000"/>
            </a:lvl7pPr>
            <a:lvl8pPr indent="-304800" lvl="7" marL="3657600" algn="l">
              <a:spcBef>
                <a:spcPts val="400"/>
              </a:spcBef>
              <a:spcAft>
                <a:spcPts val="0"/>
              </a:spcAft>
              <a:buSzPts val="1200"/>
              <a:buChar char="□"/>
              <a:defRPr sz="2000"/>
            </a:lvl8pPr>
            <a:lvl9pPr indent="-304800" lvl="8" marL="4114800" algn="l">
              <a:spcBef>
                <a:spcPts val="400"/>
              </a:spcBef>
              <a:spcAft>
                <a:spcPts val="0"/>
              </a:spcAft>
              <a:buSzPts val="1200"/>
              <a:buChar char="□"/>
              <a:defRPr sz="2000"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188914"/>
            <a:ext cx="10957984" cy="72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□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□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36033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368800" y="6477000"/>
            <a:ext cx="284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hyperlink" Target="https://youtu.be/xrlWSrJKa5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cjpv1AaL1kw" TargetMode="External"/><Relationship Id="rId4" Type="http://schemas.openxmlformats.org/officeDocument/2006/relationships/hyperlink" Target="https://www.youtube.com/watch?v=W-OwzlOf5jc" TargetMode="External"/><Relationship Id="rId5" Type="http://schemas.openxmlformats.org/officeDocument/2006/relationships/hyperlink" Target="https://youtu.be/LTiuF9OauK4" TargetMode="External"/><Relationship Id="rId6" Type="http://schemas.openxmlformats.org/officeDocument/2006/relationships/hyperlink" Target="https://youtu.be/plXsVV7N_XE" TargetMode="External"/><Relationship Id="rId7" Type="http://schemas.openxmlformats.org/officeDocument/2006/relationships/hyperlink" Target="https://youtu.be/xo6VoZwnA8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623392" y="404664"/>
            <a:ext cx="1101722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«Гимназия №2 г. Солигорска»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Людмила Антоновна Ларчик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учитель истории и обществоведения высшей квалификационной категории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Урок Всемирной истории Нового времени в 7 классе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Тема урока : «Российское государство в XVI в.»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23"/>
          <p:cNvCxnSpPr/>
          <p:nvPr/>
        </p:nvCxnSpPr>
        <p:spPr>
          <a:xfrm>
            <a:off x="4511824" y="1796770"/>
            <a:ext cx="0" cy="631949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3" name="Google Shape;193;p23"/>
          <p:cNvSpPr/>
          <p:nvPr/>
        </p:nvSpPr>
        <p:spPr>
          <a:xfrm>
            <a:off x="2574416" y="-99392"/>
            <a:ext cx="72565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4FFE0"/>
                </a:solidFill>
                <a:latin typeface="Arial"/>
                <a:ea typeface="Arial"/>
                <a:cs typeface="Arial"/>
                <a:sym typeface="Arial"/>
              </a:rPr>
              <a:t>Основные сословия</a:t>
            </a:r>
            <a:endParaRPr b="1" sz="5400">
              <a:solidFill>
                <a:srgbClr val="84FF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23"/>
          <p:cNvCxnSpPr/>
          <p:nvPr/>
        </p:nvCxnSpPr>
        <p:spPr>
          <a:xfrm>
            <a:off x="2581825" y="1767872"/>
            <a:ext cx="0" cy="66084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5" name="Google Shape;195;p23"/>
          <p:cNvSpPr/>
          <p:nvPr/>
        </p:nvSpPr>
        <p:spPr>
          <a:xfrm>
            <a:off x="1753324" y="2428718"/>
            <a:ext cx="167838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Князья и бояре</a:t>
            </a:r>
            <a:endParaRPr/>
          </a:p>
        </p:txBody>
      </p:sp>
      <p:cxnSp>
        <p:nvCxnSpPr>
          <p:cNvPr id="196" name="Google Shape;196;p23"/>
          <p:cNvCxnSpPr/>
          <p:nvPr/>
        </p:nvCxnSpPr>
        <p:spPr>
          <a:xfrm>
            <a:off x="6433785" y="746133"/>
            <a:ext cx="8038" cy="1542959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7" name="Google Shape;197;p23"/>
          <p:cNvSpPr/>
          <p:nvPr/>
        </p:nvSpPr>
        <p:spPr>
          <a:xfrm>
            <a:off x="3606317" y="2421967"/>
            <a:ext cx="1580773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Дворяне</a:t>
            </a:r>
            <a:endParaRPr/>
          </a:p>
        </p:txBody>
      </p:sp>
      <p:cxnSp>
        <p:nvCxnSpPr>
          <p:cNvPr id="198" name="Google Shape;198;p23"/>
          <p:cNvCxnSpPr/>
          <p:nvPr/>
        </p:nvCxnSpPr>
        <p:spPr>
          <a:xfrm>
            <a:off x="8776481" y="1796769"/>
            <a:ext cx="0" cy="66084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9" name="Google Shape;199;p23"/>
          <p:cNvSpPr/>
          <p:nvPr/>
        </p:nvSpPr>
        <p:spPr>
          <a:xfrm>
            <a:off x="5418340" y="2303576"/>
            <a:ext cx="2088232" cy="1164684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Духовенство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(чёрное и белое)</a:t>
            </a:r>
            <a:endParaRPr/>
          </a:p>
        </p:txBody>
      </p:sp>
      <p:cxnSp>
        <p:nvCxnSpPr>
          <p:cNvPr id="200" name="Google Shape;200;p23"/>
          <p:cNvCxnSpPr/>
          <p:nvPr/>
        </p:nvCxnSpPr>
        <p:spPr>
          <a:xfrm>
            <a:off x="8904312" y="1748814"/>
            <a:ext cx="0" cy="2256251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1" name="Google Shape;201;p23"/>
          <p:cNvSpPr/>
          <p:nvPr/>
        </p:nvSpPr>
        <p:spPr>
          <a:xfrm>
            <a:off x="7692956" y="2516592"/>
            <a:ext cx="2167053" cy="914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Посадские люди</a:t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1631505" y="823938"/>
            <a:ext cx="3456385" cy="948878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Феодальная аристократия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6902594" y="834413"/>
            <a:ext cx="3391189" cy="914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Податные или тяглые сословия</a:t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7019538" y="4042923"/>
            <a:ext cx="3513887" cy="914400"/>
          </a:xfrm>
          <a:prstGeom prst="roundRect">
            <a:avLst>
              <a:gd fmla="val 16667" name="adj"/>
            </a:avLst>
          </a:prstGeom>
          <a:solidFill>
            <a:srgbClr val="3939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Крестьяне</a:t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4511825" y="5762370"/>
            <a:ext cx="2349071" cy="914400"/>
          </a:xfrm>
          <a:prstGeom prst="roundRect">
            <a:avLst>
              <a:gd fmla="val 16667" name="adj"/>
            </a:avLst>
          </a:prstGeom>
          <a:solidFill>
            <a:srgbClr val="21FEF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черносошные</a:t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7019537" y="5757144"/>
            <a:ext cx="3513887" cy="9144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частновладельческие</a:t>
            </a:r>
            <a:endParaRPr/>
          </a:p>
        </p:txBody>
      </p:sp>
      <p:cxnSp>
        <p:nvCxnSpPr>
          <p:cNvPr id="207" name="Google Shape;207;p23"/>
          <p:cNvCxnSpPr>
            <a:stCxn id="204" idx="2"/>
            <a:endCxn id="205" idx="0"/>
          </p:cNvCxnSpPr>
          <p:nvPr/>
        </p:nvCxnSpPr>
        <p:spPr>
          <a:xfrm flipH="1">
            <a:off x="5686482" y="4957323"/>
            <a:ext cx="3090000" cy="80490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8" name="Google Shape;208;p23"/>
          <p:cNvCxnSpPr>
            <a:stCxn id="204" idx="2"/>
          </p:cNvCxnSpPr>
          <p:nvPr/>
        </p:nvCxnSpPr>
        <p:spPr>
          <a:xfrm>
            <a:off x="8776482" y="4957323"/>
            <a:ext cx="703800" cy="76260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9" name="Google Shape;209;p23"/>
          <p:cNvCxnSpPr/>
          <p:nvPr/>
        </p:nvCxnSpPr>
        <p:spPr>
          <a:xfrm flipH="1">
            <a:off x="2574417" y="3411293"/>
            <a:ext cx="10689" cy="80596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0" name="Google Shape;210;p23"/>
          <p:cNvSpPr/>
          <p:nvPr/>
        </p:nvSpPr>
        <p:spPr>
          <a:xfrm>
            <a:off x="1681316" y="4243608"/>
            <a:ext cx="1750388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Вотчины</a:t>
            </a:r>
            <a:endParaRPr/>
          </a:p>
        </p:txBody>
      </p:sp>
      <p:cxnSp>
        <p:nvCxnSpPr>
          <p:cNvPr id="211" name="Google Shape;211;p23"/>
          <p:cNvCxnSpPr/>
          <p:nvPr/>
        </p:nvCxnSpPr>
        <p:spPr>
          <a:xfrm>
            <a:off x="4396702" y="3411294"/>
            <a:ext cx="0" cy="83231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2" name="Google Shape;212;p23"/>
          <p:cNvSpPr/>
          <p:nvPr/>
        </p:nvSpPr>
        <p:spPr>
          <a:xfrm>
            <a:off x="3596449" y="4273307"/>
            <a:ext cx="2370041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Поместья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/>
          <p:nvPr/>
        </p:nvSpPr>
        <p:spPr>
          <a:xfrm>
            <a:off x="1977320" y="1412776"/>
            <a:ext cx="819134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Определить основные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задачи внешней политики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Российского государства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XVI веке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Стр.148-149</a:t>
            </a:r>
            <a:endParaRPr b="1"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672"/>
            <a:ext cx="12192000" cy="633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/>
          <p:nvPr/>
        </p:nvSpPr>
        <p:spPr>
          <a:xfrm>
            <a:off x="1524001" y="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8557"/>
                </a:solidFill>
                <a:latin typeface="Arial"/>
                <a:ea typeface="Arial"/>
                <a:cs typeface="Arial"/>
                <a:sym typeface="Arial"/>
              </a:rPr>
              <a:t>Внешняя политика Ивана Грозного</a:t>
            </a:r>
            <a:endParaRPr b="1" sz="3200">
              <a:solidFill>
                <a:srgbClr val="008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667509" y="1124744"/>
            <a:ext cx="8856984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Восточное направление: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присоединение Казанского ханства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(1552г.),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Астраханского ханства (1556г.),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Башкирии,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начало освоения Сибири 1580-е годы;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Западное направление: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1558-1583-Ливонская война;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3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Южное направление: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борьба с Крымским ханством;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60"/>
            <a:ext cx="12192000" cy="6852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/>
          <p:nvPr/>
        </p:nvSpPr>
        <p:spPr>
          <a:xfrm>
            <a:off x="1852598" y="4993062"/>
            <a:ext cx="87006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5FFFC8"/>
                </a:solidFill>
                <a:latin typeface="Arial"/>
                <a:ea typeface="Arial"/>
                <a:cs typeface="Arial"/>
                <a:sym typeface="Arial"/>
              </a:rPr>
              <a:t>Каковы причины введения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5FFFC8"/>
                </a:solidFill>
                <a:latin typeface="Arial"/>
                <a:ea typeface="Arial"/>
                <a:cs typeface="Arial"/>
                <a:sym typeface="Arial"/>
              </a:rPr>
              <a:t>и результаты опричнины?</a:t>
            </a:r>
            <a:endParaRPr b="1" sz="4800">
              <a:solidFill>
                <a:srgbClr val="5FFF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1971948" y="5160"/>
            <a:ext cx="83579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1565-1572гг.</a:t>
            </a:r>
            <a:r>
              <a:rPr b="1" lang="ru-RU" sz="5400">
                <a:solidFill>
                  <a:srgbClr val="008557"/>
                </a:solidFill>
                <a:latin typeface="Arial"/>
                <a:ea typeface="Arial"/>
                <a:cs typeface="Arial"/>
                <a:sym typeface="Arial"/>
              </a:rPr>
              <a:t>-опричнина.</a:t>
            </a:r>
            <a:endParaRPr b="1" sz="5400">
              <a:solidFill>
                <a:srgbClr val="008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4079776" y="3861048"/>
            <a:ext cx="3518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https://youtu.be/xrlWSrJKa5w</a:t>
            </a: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/>
          <p:nvPr/>
        </p:nvSpPr>
        <p:spPr>
          <a:xfrm>
            <a:off x="1524000" y="1"/>
            <a:ext cx="89953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8557"/>
                </a:solidFill>
                <a:latin typeface="Arial"/>
                <a:ea typeface="Arial"/>
                <a:cs typeface="Arial"/>
                <a:sym typeface="Arial"/>
              </a:rPr>
              <a:t>Причины введения опричнины</a:t>
            </a:r>
            <a:endParaRPr b="1" sz="4400">
              <a:solidFill>
                <a:srgbClr val="008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1524000" y="773723"/>
            <a:ext cx="926696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Неудачи в Ливонской войне;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Назревания недовольства населения политикой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царя внутри страны;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Стремление укрепления  единоличной власти 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498111" y="2589606"/>
            <a:ext cx="36261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Результаты:</a:t>
            </a:r>
            <a:endParaRPr b="1" sz="4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1696349" y="3367803"/>
            <a:ext cx="905017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Безграничное усиление царской власти;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Опустошение страны;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AutoNum type="arabicPeriod"/>
            </a:pPr>
            <a:r>
              <a:rPr b="1" lang="ru-RU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1581г.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введение «заповедных лет»;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Завершена централизация страны;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Присоединены огромные территории;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Усовершенствован государственный аппарат; 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/>
          <p:nvPr/>
        </p:nvSpPr>
        <p:spPr>
          <a:xfrm>
            <a:off x="1591250" y="0"/>
            <a:ext cx="91040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ПОЛЕЗНЫЕ ССЫЛКИ:</a:t>
            </a:r>
            <a:endParaRPr b="1" sz="40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1991544" y="980728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https://www.youtube.com/watch?v=cjpv1AaL1kw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1996444" y="1700808"/>
            <a:ext cx="575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https://www.youtube.com/watch?v=W-OwzlOf5jc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1991544" y="2420888"/>
            <a:ext cx="33008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https://youtu.be/LTiuF9OauK4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2007123" y="3068960"/>
            <a:ext cx="3377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https://youtu.be/plXsVV7N_XE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2026225" y="3676382"/>
            <a:ext cx="3365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https://youtu.be/xo6VoZwnA8s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1587717" y="0"/>
            <a:ext cx="9202712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77743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§ 21,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ДАТЫ И ТЕРМИНЫ;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ЗАДАНИЕ 3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СТР.151</a:t>
            </a:r>
            <a:endParaRPr b="1" i="0" sz="7200" u="none" cap="none" strike="noStrike">
              <a:solidFill>
                <a:srgbClr val="92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УЧЕБНИКА</a:t>
            </a:r>
            <a:endParaRPr b="1" i="0" sz="7200" u="none" cap="none" strike="noStrike">
              <a:solidFill>
                <a:srgbClr val="92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190750" y="154775"/>
            <a:ext cx="112881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48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РОССИЙСКОЕ  </a:t>
            </a:r>
            <a:r>
              <a:rPr lang="ru-RU" sz="4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Г</a:t>
            </a:r>
            <a:r>
              <a:rPr i="0" lang="ru-RU" sz="48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ОСУДАРСТВО  В XVIВ.</a:t>
            </a:r>
            <a:endParaRPr i="0" sz="4800" u="none" cap="none" strike="noStrike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3647728" y="0"/>
            <a:ext cx="48871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77743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i="0" sz="5400" u="none" cap="none" strike="noStrike">
              <a:solidFill>
                <a:srgbClr val="7777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35360" y="764704"/>
            <a:ext cx="1166529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Какое княжество стало центром собирания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русских земель в XIII веке?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Кто был главным врагом Руси в XIII-XVвв.?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3"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Какие князья внесли наиболее весомый вклад в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объединение русских земель?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Назовите даты решающих побед князей Московской Руси над монголо-татарами.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210" y="4239831"/>
            <a:ext cx="1872208" cy="256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453" y="4237554"/>
            <a:ext cx="1969211" cy="254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6161" y="4237554"/>
            <a:ext cx="2615011" cy="253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1511549" y="-3770"/>
            <a:ext cx="91564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1530-1584гг.</a:t>
            </a:r>
            <a:r>
              <a:rPr b="1" lang="ru-RU" sz="5400">
                <a:solidFill>
                  <a:srgbClr val="5FFFC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ru-RU" sz="4000">
                <a:solidFill>
                  <a:srgbClr val="5FFFC8"/>
                </a:solidFill>
                <a:latin typeface="Arial"/>
                <a:ea typeface="Arial"/>
                <a:cs typeface="Arial"/>
                <a:sym typeface="Arial"/>
              </a:rPr>
              <a:t>правление ИванаIV</a:t>
            </a:r>
            <a:endParaRPr b="1" sz="4000">
              <a:solidFill>
                <a:srgbClr val="5FFF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176" y="961248"/>
            <a:ext cx="3899123" cy="5670439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sp>
        <p:nvSpPr>
          <p:cNvPr id="130" name="Google Shape;130;p18"/>
          <p:cNvSpPr/>
          <p:nvPr/>
        </p:nvSpPr>
        <p:spPr>
          <a:xfrm>
            <a:off x="1548554" y="919561"/>
            <a:ext cx="4690771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Что заставило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Ивана IV</a:t>
            </a:r>
            <a:endParaRPr b="1" sz="4800">
              <a:solidFill>
                <a:srgbClr val="F4F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пойти на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проведение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реформ?</a:t>
            </a:r>
            <a:endParaRPr b="1" sz="4800">
              <a:solidFill>
                <a:srgbClr val="F4F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В чём они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4F4BC"/>
                </a:solidFill>
                <a:latin typeface="Arial"/>
                <a:ea typeface="Arial"/>
                <a:cs typeface="Arial"/>
                <a:sym typeface="Arial"/>
              </a:rPr>
              <a:t>заключались?</a:t>
            </a:r>
            <a:endParaRPr b="1" sz="4800">
              <a:solidFill>
                <a:srgbClr val="F4F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031"/>
            <a:ext cx="12191999" cy="68615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2999656" y="0"/>
            <a:ext cx="63187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Причины реформ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631504" y="980729"/>
            <a:ext cx="917283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Московский пожар и восстание 1547 г.;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Стремление покончить со своеволием бояр;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Необходимость укрепления центральной власти;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3778869" y="0"/>
            <a:ext cx="5003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5FFFC8"/>
                </a:solidFill>
                <a:latin typeface="Arial"/>
                <a:ea typeface="Arial"/>
                <a:cs typeface="Arial"/>
                <a:sym typeface="Arial"/>
              </a:rPr>
              <a:t>Реформы Ивана IV</a:t>
            </a:r>
            <a:endParaRPr b="1" sz="4000">
              <a:solidFill>
                <a:srgbClr val="5FFF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479850" y="46816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EFEFDE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1549г</a:t>
            </a:r>
            <a:r>
              <a:rPr b="1" lang="ru-RU" sz="2800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создание Избранной Рады;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0333" y="1392280"/>
            <a:ext cx="1860930" cy="182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396" y="1039461"/>
            <a:ext cx="1622249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1871211" y="2303683"/>
            <a:ext cx="15757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Священник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Сильвестр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2637" y="2923575"/>
            <a:ext cx="1752556" cy="201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1707923" y="4821319"/>
            <a:ext cx="19756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Князь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Андрей Курбский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43610" y="948873"/>
            <a:ext cx="19335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6886070" y="2209663"/>
            <a:ext cx="190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Дворянин Алексей Адашев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61627" y="3185598"/>
            <a:ext cx="1715558" cy="214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8788566" y="5180431"/>
            <a:ext cx="16185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Митрополит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Макарий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559496" y="5940849"/>
            <a:ext cx="906435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Избранная рада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ближайшее окружение царя (от слова «радить» — советовать)</a:t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062" y="4113594"/>
            <a:ext cx="1505160" cy="18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6067844" y="4289709"/>
            <a:ext cx="18223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Иван Висковатый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дьяк Посольского приказа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4910559" y="3185599"/>
            <a:ext cx="16430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Царь - Иван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Васильевич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2933477" y="0"/>
            <a:ext cx="66947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FFFC8"/>
                </a:solidFill>
                <a:latin typeface="Arial"/>
                <a:ea typeface="Arial"/>
                <a:cs typeface="Arial"/>
                <a:sym typeface="Arial"/>
              </a:rPr>
              <a:t>Реформы Ивана IV</a:t>
            </a:r>
            <a:endParaRPr b="1" sz="5400">
              <a:solidFill>
                <a:srgbClr val="5FFF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524001" y="917893"/>
            <a:ext cx="914400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EFEFDE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lang="ru-RU" sz="3200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1550г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Судебник Ивана IV;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Создание новых органов власти-</a:t>
            </a: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Приказов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Передача судебной власти на местах (в уездах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и волостях) выборным старостам;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Ликвидация системы </a:t>
            </a:r>
            <a:r>
              <a:rPr b="1" lang="ru-RU" sz="2800">
                <a:solidFill>
                  <a:srgbClr val="27FFF9"/>
                </a:solidFill>
                <a:latin typeface="Arial"/>
                <a:ea typeface="Arial"/>
                <a:cs typeface="Arial"/>
                <a:sym typeface="Arial"/>
              </a:rPr>
              <a:t>«кормления»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введение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нового общегосударственного налога;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EFEFDE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b="1" lang="ru-RU" sz="3200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 1550г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.- создание постоянного 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стрелецкого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войска;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EFEFDE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1" lang="ru-RU" sz="3200">
                <a:solidFill>
                  <a:srgbClr val="92FFFF"/>
                </a:solidFill>
                <a:latin typeface="Arial"/>
                <a:ea typeface="Arial"/>
                <a:cs typeface="Arial"/>
                <a:sym typeface="Arial"/>
              </a:rPr>
              <a:t> Середина XVIв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.- начало созыва 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Земских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соборов;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 период правления Ивана IV началось укрепление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самодержавной, то есть неограниченной, власти царя.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22"/>
          <p:cNvCxnSpPr/>
          <p:nvPr/>
        </p:nvCxnSpPr>
        <p:spPr>
          <a:xfrm>
            <a:off x="4511824" y="1796770"/>
            <a:ext cx="0" cy="631949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8" name="Google Shape;168;p22"/>
          <p:cNvSpPr/>
          <p:nvPr/>
        </p:nvSpPr>
        <p:spPr>
          <a:xfrm>
            <a:off x="2574416" y="-99392"/>
            <a:ext cx="72565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4FFE0"/>
                </a:solidFill>
                <a:latin typeface="Arial"/>
                <a:ea typeface="Arial"/>
                <a:cs typeface="Arial"/>
                <a:sym typeface="Arial"/>
              </a:rPr>
              <a:t>Основные сословия</a:t>
            </a:r>
            <a:endParaRPr b="1" sz="5400">
              <a:solidFill>
                <a:srgbClr val="84FF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2"/>
          <p:cNvCxnSpPr/>
          <p:nvPr/>
        </p:nvCxnSpPr>
        <p:spPr>
          <a:xfrm>
            <a:off x="2581825" y="1767872"/>
            <a:ext cx="0" cy="66084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0" name="Google Shape;170;p22"/>
          <p:cNvSpPr/>
          <p:nvPr/>
        </p:nvSpPr>
        <p:spPr>
          <a:xfrm>
            <a:off x="1753324" y="2428718"/>
            <a:ext cx="167838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Князья и бояре</a:t>
            </a:r>
            <a:endParaRPr/>
          </a:p>
        </p:txBody>
      </p:sp>
      <p:cxnSp>
        <p:nvCxnSpPr>
          <p:cNvPr id="171" name="Google Shape;171;p22"/>
          <p:cNvCxnSpPr/>
          <p:nvPr/>
        </p:nvCxnSpPr>
        <p:spPr>
          <a:xfrm>
            <a:off x="6433785" y="746133"/>
            <a:ext cx="8038" cy="1542959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2" name="Google Shape;172;p22"/>
          <p:cNvSpPr/>
          <p:nvPr/>
        </p:nvSpPr>
        <p:spPr>
          <a:xfrm>
            <a:off x="3606317" y="2421967"/>
            <a:ext cx="1580773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Дворяне</a:t>
            </a:r>
            <a:endParaRPr/>
          </a:p>
        </p:txBody>
      </p:sp>
      <p:cxnSp>
        <p:nvCxnSpPr>
          <p:cNvPr id="173" name="Google Shape;173;p22"/>
          <p:cNvCxnSpPr/>
          <p:nvPr/>
        </p:nvCxnSpPr>
        <p:spPr>
          <a:xfrm>
            <a:off x="8776481" y="1796769"/>
            <a:ext cx="0" cy="66084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4" name="Google Shape;174;p22"/>
          <p:cNvSpPr/>
          <p:nvPr/>
        </p:nvSpPr>
        <p:spPr>
          <a:xfrm>
            <a:off x="5418340" y="2303576"/>
            <a:ext cx="2088232" cy="1164684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cxnSp>
        <p:nvCxnSpPr>
          <p:cNvPr id="175" name="Google Shape;175;p22"/>
          <p:cNvCxnSpPr/>
          <p:nvPr/>
        </p:nvCxnSpPr>
        <p:spPr>
          <a:xfrm>
            <a:off x="8904312" y="1748814"/>
            <a:ext cx="0" cy="2256251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6" name="Google Shape;176;p22"/>
          <p:cNvSpPr/>
          <p:nvPr/>
        </p:nvSpPr>
        <p:spPr>
          <a:xfrm>
            <a:off x="7692956" y="2516592"/>
            <a:ext cx="2167053" cy="914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Посадские люди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1631505" y="823938"/>
            <a:ext cx="3456385" cy="948878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6902594" y="834413"/>
            <a:ext cx="3391189" cy="914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7019538" y="4042923"/>
            <a:ext cx="3513887" cy="914400"/>
          </a:xfrm>
          <a:prstGeom prst="roundRect">
            <a:avLst>
              <a:gd fmla="val 16667" name="adj"/>
            </a:avLst>
          </a:prstGeom>
          <a:solidFill>
            <a:srgbClr val="39393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Крестьяне</a:t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4511825" y="5762370"/>
            <a:ext cx="2349071" cy="914400"/>
          </a:xfrm>
          <a:prstGeom prst="roundRect">
            <a:avLst>
              <a:gd fmla="val 16667" name="adj"/>
            </a:avLst>
          </a:prstGeom>
          <a:solidFill>
            <a:srgbClr val="21FEF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7019537" y="5757144"/>
            <a:ext cx="3513887" cy="9144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cxnSp>
        <p:nvCxnSpPr>
          <p:cNvPr id="182" name="Google Shape;182;p22"/>
          <p:cNvCxnSpPr>
            <a:stCxn id="179" idx="2"/>
            <a:endCxn id="180" idx="0"/>
          </p:cNvCxnSpPr>
          <p:nvPr/>
        </p:nvCxnSpPr>
        <p:spPr>
          <a:xfrm flipH="1">
            <a:off x="5686482" y="4957323"/>
            <a:ext cx="3090000" cy="80490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3" name="Google Shape;183;p22"/>
          <p:cNvCxnSpPr>
            <a:stCxn id="179" idx="2"/>
          </p:cNvCxnSpPr>
          <p:nvPr/>
        </p:nvCxnSpPr>
        <p:spPr>
          <a:xfrm>
            <a:off x="8776482" y="4957323"/>
            <a:ext cx="703800" cy="76260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4" name="Google Shape;184;p22"/>
          <p:cNvCxnSpPr/>
          <p:nvPr/>
        </p:nvCxnSpPr>
        <p:spPr>
          <a:xfrm flipH="1">
            <a:off x="2574417" y="3411293"/>
            <a:ext cx="10689" cy="80596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5" name="Google Shape;185;p22"/>
          <p:cNvSpPr/>
          <p:nvPr/>
        </p:nvSpPr>
        <p:spPr>
          <a:xfrm>
            <a:off x="1681316" y="4243608"/>
            <a:ext cx="1750388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Вотчины</a:t>
            </a:r>
            <a:endParaRPr/>
          </a:p>
        </p:txBody>
      </p:sp>
      <p:cxnSp>
        <p:nvCxnSpPr>
          <p:cNvPr id="186" name="Google Shape;186;p22"/>
          <p:cNvCxnSpPr/>
          <p:nvPr/>
        </p:nvCxnSpPr>
        <p:spPr>
          <a:xfrm>
            <a:off x="4396702" y="3411294"/>
            <a:ext cx="0" cy="83231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7" name="Google Shape;187;p22"/>
          <p:cNvSpPr/>
          <p:nvPr/>
        </p:nvSpPr>
        <p:spPr>
          <a:xfrm>
            <a:off x="3596449" y="4273307"/>
            <a:ext cx="2370041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jahn4">
  <a:themeElements>
    <a:clrScheme name="bjahn4 3">
      <a:dk1>
        <a:srgbClr val="4D4D4D"/>
      </a:dk1>
      <a:lt1>
        <a:srgbClr val="FFFFCC"/>
      </a:lt1>
      <a:dk2>
        <a:srgbClr val="004E4C"/>
      </a:dk2>
      <a:lt2>
        <a:srgbClr val="FFFFFF"/>
      </a:lt2>
      <a:accent1>
        <a:srgbClr val="008D8A"/>
      </a:accent1>
      <a:accent2>
        <a:srgbClr val="00CC99"/>
      </a:accent2>
      <a:accent3>
        <a:srgbClr val="AAB2B2"/>
      </a:accent3>
      <a:accent4>
        <a:srgbClr val="DADAAE"/>
      </a:accent4>
      <a:accent5>
        <a:srgbClr val="AAC5C4"/>
      </a:accent5>
      <a:accent6>
        <a:srgbClr val="00B98A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