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81800" cy="100028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7175" y="750200"/>
            <a:ext cx="4588075" cy="3751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8175" y="4751325"/>
            <a:ext cx="5505425" cy="4501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8175" y="4751325"/>
            <a:ext cx="5505425" cy="4501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7175" y="750200"/>
            <a:ext cx="4588075" cy="3751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/>
          <p:nvPr>
            <p:ph idx="1" type="body"/>
          </p:nvPr>
        </p:nvSpPr>
        <p:spPr>
          <a:xfrm>
            <a:off x="688175" y="4751325"/>
            <a:ext cx="5505425" cy="4501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p10:notes"/>
          <p:cNvSpPr/>
          <p:nvPr>
            <p:ph idx="2" type="sldImg"/>
          </p:nvPr>
        </p:nvSpPr>
        <p:spPr>
          <a:xfrm>
            <a:off x="1147175" y="750200"/>
            <a:ext cx="4588075" cy="3751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 txBox="1"/>
          <p:nvPr>
            <p:ph idx="1" type="body"/>
          </p:nvPr>
        </p:nvSpPr>
        <p:spPr>
          <a:xfrm>
            <a:off x="688175" y="4751325"/>
            <a:ext cx="5505425" cy="4501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8" name="Google Shape;168;p11:notes"/>
          <p:cNvSpPr/>
          <p:nvPr>
            <p:ph idx="2" type="sldImg"/>
          </p:nvPr>
        </p:nvSpPr>
        <p:spPr>
          <a:xfrm>
            <a:off x="1147175" y="750200"/>
            <a:ext cx="4588075" cy="3751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 txBox="1"/>
          <p:nvPr>
            <p:ph idx="1" type="body"/>
          </p:nvPr>
        </p:nvSpPr>
        <p:spPr>
          <a:xfrm>
            <a:off x="688175" y="4751325"/>
            <a:ext cx="5505425" cy="4501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4" name="Google Shape;174;p12:notes"/>
          <p:cNvSpPr/>
          <p:nvPr>
            <p:ph idx="2" type="sldImg"/>
          </p:nvPr>
        </p:nvSpPr>
        <p:spPr>
          <a:xfrm>
            <a:off x="1147175" y="750200"/>
            <a:ext cx="4588075" cy="3751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5804fe809e_0_6:notes"/>
          <p:cNvSpPr/>
          <p:nvPr>
            <p:ph idx="2" type="sldImg"/>
          </p:nvPr>
        </p:nvSpPr>
        <p:spPr>
          <a:xfrm>
            <a:off x="1147175" y="750200"/>
            <a:ext cx="4588200" cy="37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g15804fe809e_0_6:notes"/>
          <p:cNvSpPr txBox="1"/>
          <p:nvPr>
            <p:ph idx="1" type="body"/>
          </p:nvPr>
        </p:nvSpPr>
        <p:spPr>
          <a:xfrm>
            <a:off x="688175" y="4751325"/>
            <a:ext cx="5505300" cy="45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8175" y="4751325"/>
            <a:ext cx="5505425" cy="4501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7175" y="750200"/>
            <a:ext cx="4588075" cy="3751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8175" y="4751325"/>
            <a:ext cx="5505425" cy="4501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7175" y="750200"/>
            <a:ext cx="4588075" cy="3751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8175" y="4751325"/>
            <a:ext cx="5505425" cy="4501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7175" y="750200"/>
            <a:ext cx="4588075" cy="3751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/>
          <p:nvPr>
            <p:ph idx="1" type="body"/>
          </p:nvPr>
        </p:nvSpPr>
        <p:spPr>
          <a:xfrm>
            <a:off x="688175" y="4751325"/>
            <a:ext cx="5505425" cy="4501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5" name="Google Shape;105;p5:notes"/>
          <p:cNvSpPr/>
          <p:nvPr>
            <p:ph idx="2" type="sldImg"/>
          </p:nvPr>
        </p:nvSpPr>
        <p:spPr>
          <a:xfrm>
            <a:off x="1147175" y="750200"/>
            <a:ext cx="4588075" cy="3751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688175" y="4751325"/>
            <a:ext cx="5505425" cy="4501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3" name="Google Shape;113;p6:notes"/>
          <p:cNvSpPr/>
          <p:nvPr>
            <p:ph idx="2" type="sldImg"/>
          </p:nvPr>
        </p:nvSpPr>
        <p:spPr>
          <a:xfrm>
            <a:off x="1147175" y="750200"/>
            <a:ext cx="4588075" cy="3751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/>
          <p:nvPr>
            <p:ph idx="1" type="body"/>
          </p:nvPr>
        </p:nvSpPr>
        <p:spPr>
          <a:xfrm>
            <a:off x="688175" y="4751325"/>
            <a:ext cx="5505425" cy="4501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" name="Google Shape;118;p7:notes"/>
          <p:cNvSpPr/>
          <p:nvPr>
            <p:ph idx="2" type="sldImg"/>
          </p:nvPr>
        </p:nvSpPr>
        <p:spPr>
          <a:xfrm>
            <a:off x="1147175" y="750200"/>
            <a:ext cx="4588075" cy="3751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/>
          <p:nvPr>
            <p:ph idx="1" type="body"/>
          </p:nvPr>
        </p:nvSpPr>
        <p:spPr>
          <a:xfrm>
            <a:off x="688175" y="4751325"/>
            <a:ext cx="5505425" cy="4501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p8:notes"/>
          <p:cNvSpPr/>
          <p:nvPr>
            <p:ph idx="2" type="sldImg"/>
          </p:nvPr>
        </p:nvSpPr>
        <p:spPr>
          <a:xfrm>
            <a:off x="1147175" y="750200"/>
            <a:ext cx="4588075" cy="3751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/>
          <p:nvPr>
            <p:ph idx="1" type="body"/>
          </p:nvPr>
        </p:nvSpPr>
        <p:spPr>
          <a:xfrm>
            <a:off x="688175" y="4751325"/>
            <a:ext cx="5505425" cy="4501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1" name="Google Shape;141;p9:notes"/>
          <p:cNvSpPr/>
          <p:nvPr>
            <p:ph idx="2" type="sldImg"/>
          </p:nvPr>
        </p:nvSpPr>
        <p:spPr>
          <a:xfrm>
            <a:off x="1147175" y="750200"/>
            <a:ext cx="4588075" cy="3751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914400" y="533400"/>
            <a:ext cx="10363200" cy="10668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53882">
              <a:schemeClr val="dk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914400" y="533400"/>
            <a:ext cx="10363200" cy="10668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53882">
              <a:schemeClr val="dk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4305300" y="-876300"/>
            <a:ext cx="3581400" cy="103632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53882">
              <a:schemeClr val="dk1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AEAEA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AEAEA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AEAEA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AEAEA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AEAEA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AEAEA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AEAEA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AEAEA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AEAEA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200900" y="2019300"/>
            <a:ext cx="5562600" cy="25908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53882">
              <a:schemeClr val="dk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917700" y="-469900"/>
            <a:ext cx="5562600" cy="75692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53882">
              <a:schemeClr val="dk1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AEAEA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AEAEA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AEAEA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AEAEA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AEAEA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AEAEA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AEAEA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AEAEA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AEAEA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4400" y="533400"/>
            <a:ext cx="10363200" cy="10668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53882">
              <a:schemeClr val="dk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4400" y="2514600"/>
            <a:ext cx="10363200" cy="35814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53882">
              <a:schemeClr val="dk1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AEAEA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AEAEA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AEAEA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AEAEA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AEAEA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AEAEA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AEAEA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AEAEA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AEAEA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ctrTitle"/>
          </p:nvPr>
        </p:nvSpPr>
        <p:spPr>
          <a:xfrm>
            <a:off x="2438400" y="1524000"/>
            <a:ext cx="8128000" cy="18796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53882">
              <a:schemeClr val="dk1"/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subTitle"/>
          </p:nvPr>
        </p:nvSpPr>
        <p:spPr>
          <a:xfrm>
            <a:off x="2548467" y="4076700"/>
            <a:ext cx="7814733" cy="12573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53882">
              <a:schemeClr val="dk1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EAEAEA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AEAEA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AEAEA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AEAEA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AEAEA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AEAEA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AEAEA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AEAEA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AEAEA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53882">
              <a:schemeClr val="dk1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53882">
              <a:schemeClr val="dk1"/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AEAEA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EAEAEA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EAEAEA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EAEAEA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EAEAEA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EAEAEA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EAEAEA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35" name="Google Shape;35;p6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914400" y="533400"/>
            <a:ext cx="10363200" cy="10668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53882">
              <a:schemeClr val="dk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914400" y="2514600"/>
            <a:ext cx="5080000" cy="35814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53882">
              <a:schemeClr val="dk1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AEAEA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AEAEA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AEAEA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AEAEA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AEAEA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AEAEA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AEAEA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AEAEA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41" name="Google Shape;41;p7"/>
          <p:cNvSpPr txBox="1"/>
          <p:nvPr>
            <p:ph idx="2" type="body"/>
          </p:nvPr>
        </p:nvSpPr>
        <p:spPr>
          <a:xfrm>
            <a:off x="6197600" y="2514600"/>
            <a:ext cx="5080000" cy="35814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53882">
              <a:schemeClr val="dk1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AEAEA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AEAEA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AEAEA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AEAEA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AEAEA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AEAEA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AEAEA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AEAEA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53882">
              <a:schemeClr val="dk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53882">
              <a:schemeClr val="dk1"/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AEAEA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AEAEA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53882">
              <a:schemeClr val="dk1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AEAEA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AEAEA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53882">
              <a:schemeClr val="dk1"/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AEAEA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AEAEA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50" name="Google Shape;50;p8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53882">
              <a:schemeClr val="dk1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AEAEA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AEAEA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53882">
              <a:schemeClr val="dk1"/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53882">
              <a:schemeClr val="dk1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EAEAEA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AEAEA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AEAEA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53882">
              <a:schemeClr val="dk1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EAEAEA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EAEAEA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EAEAEA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EAEAEA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EAEAEA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EAEAEA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EAEAEA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EAEAEA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53882">
              <a:schemeClr val="dk1"/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53882">
              <a:schemeClr val="dk1"/>
            </a:outerShdw>
          </a:effectLst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53882">
              <a:schemeClr val="dk1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EAEAEA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EAEAEA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EAEAEA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EAEAEA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EAEAEA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EAEAEA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EAEAEA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EAEAEA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4400" y="533400"/>
            <a:ext cx="10363200" cy="10668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53882">
              <a:schemeClr val="dk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4400" y="2514600"/>
            <a:ext cx="10363200" cy="35814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53882">
              <a:schemeClr val="dk1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EAEAE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AEAEA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AEAE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5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11.png"/><Relationship Id="rId5" Type="http://schemas.openxmlformats.org/officeDocument/2006/relationships/image" Target="../media/image1.png"/><Relationship Id="rId6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551384" y="612845"/>
            <a:ext cx="11017224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Беларуси в 9 классе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“Беларусь во время Октябрьской Революции 1917г. “</a:t>
            </a:r>
            <a:endParaRPr b="1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>
            <p:ph type="title"/>
          </p:nvPr>
        </p:nvSpPr>
        <p:spPr>
          <a:xfrm>
            <a:off x="1847528" y="1"/>
            <a:ext cx="8496944" cy="706415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53882">
              <a:schemeClr val="dk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2000">
                <a:solidFill>
                  <a:srgbClr val="FFFF00"/>
                </a:solidFill>
              </a:rPr>
              <a:t>Формирование и деятельность органов советской власти в Беларуси и на Западном фронте</a:t>
            </a:r>
            <a:endParaRPr b="1" sz="2000">
              <a:solidFill>
                <a:srgbClr val="FFFF00"/>
              </a:solidFill>
            </a:endParaRPr>
          </a:p>
        </p:txBody>
      </p:sp>
      <p:sp>
        <p:nvSpPr>
          <p:cNvPr id="150" name="Google Shape;150;p22"/>
          <p:cNvSpPr txBox="1"/>
          <p:nvPr>
            <p:ph idx="1" type="body"/>
          </p:nvPr>
        </p:nvSpPr>
        <p:spPr>
          <a:xfrm>
            <a:off x="335360" y="5229200"/>
            <a:ext cx="11521280" cy="1008112"/>
          </a:xfrm>
          <a:prstGeom prst="rect">
            <a:avLst/>
          </a:prstGeom>
          <a:solidFill>
            <a:srgbClr val="999999">
              <a:alpha val="14509"/>
            </a:srgbClr>
          </a:solidFill>
          <a:ln>
            <a:noFill/>
          </a:ln>
          <a:effectLst>
            <a:outerShdw rotWithShape="0" algn="ctr" dir="2700000" dist="53882">
              <a:schemeClr val="dk1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180975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mbria"/>
              <a:buNone/>
            </a:pPr>
            <a:r>
              <a:rPr b="1" lang="ru-RU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Главную роль в решении всех хозяйственных, военных. Политических и других вопросов играл Северо-Западный областной комитет РСДРП(б) во главе с А.Мясниковым, опирающийся на солдат Западного фронта .</a:t>
            </a:r>
            <a:endParaRPr b="1" sz="2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51" name="Google Shape;151;p22"/>
          <p:cNvGrpSpPr/>
          <p:nvPr/>
        </p:nvGrpSpPr>
        <p:grpSpPr>
          <a:xfrm>
            <a:off x="842964" y="767313"/>
            <a:ext cx="10649701" cy="4205408"/>
            <a:chOff x="3548" y="2609"/>
            <a:chExt cx="10649701" cy="4205408"/>
          </a:xfrm>
        </p:grpSpPr>
        <p:sp>
          <p:nvSpPr>
            <p:cNvPr id="152" name="Google Shape;152;p22"/>
            <p:cNvSpPr/>
            <p:nvPr/>
          </p:nvSpPr>
          <p:spPr>
            <a:xfrm>
              <a:off x="3933" y="2609"/>
              <a:ext cx="10649316" cy="726520"/>
            </a:xfrm>
            <a:prstGeom prst="roundRect">
              <a:avLst>
                <a:gd fmla="val 10000" name="adj"/>
              </a:avLst>
            </a:prstGeom>
            <a:solidFill>
              <a:srgbClr val="606060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2"/>
            <p:cNvSpPr txBox="1"/>
            <p:nvPr/>
          </p:nvSpPr>
          <p:spPr>
            <a:xfrm>
              <a:off x="25212" y="23888"/>
              <a:ext cx="10606758" cy="6839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Новые органы власти, созданные после победы революции</a:t>
              </a:r>
              <a:endPara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2"/>
            <p:cNvSpPr/>
            <p:nvPr/>
          </p:nvSpPr>
          <p:spPr>
            <a:xfrm>
              <a:off x="14328" y="945062"/>
              <a:ext cx="5100060" cy="788137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5E5E5E"/>
                </a:gs>
                <a:gs pos="80000">
                  <a:srgbClr val="7B7B7B"/>
                </a:gs>
                <a:gs pos="100000">
                  <a:srgbClr val="7C7C7C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2"/>
            <p:cNvSpPr txBox="1"/>
            <p:nvPr/>
          </p:nvSpPr>
          <p:spPr>
            <a:xfrm>
              <a:off x="37412" y="968146"/>
              <a:ext cx="5053892" cy="7419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ru-RU" sz="3000" u="none" cap="none" strike="noStrik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Законодательная власть</a:t>
              </a:r>
              <a:endParaRPr b="1" i="0" sz="3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2"/>
            <p:cNvSpPr/>
            <p:nvPr/>
          </p:nvSpPr>
          <p:spPr>
            <a:xfrm>
              <a:off x="24275" y="1949133"/>
              <a:ext cx="5080167" cy="152252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5E5E5E"/>
                </a:gs>
                <a:gs pos="80000">
                  <a:srgbClr val="7B7B7B"/>
                </a:gs>
                <a:gs pos="100000">
                  <a:srgbClr val="7C7C7C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2"/>
            <p:cNvSpPr txBox="1"/>
            <p:nvPr/>
          </p:nvSpPr>
          <p:spPr>
            <a:xfrm>
              <a:off x="68868" y="1993726"/>
              <a:ext cx="4990981" cy="1433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Областной исполнительный комитет Советов рабочих, солдатских и крестьянских депутатов Западной области и фронта (Облискомзап)</a:t>
              </a:r>
              <a:endPara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2"/>
            <p:cNvSpPr/>
            <p:nvPr/>
          </p:nvSpPr>
          <p:spPr>
            <a:xfrm>
              <a:off x="3548" y="3690205"/>
              <a:ext cx="5080167" cy="517812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5E5E5E"/>
                </a:gs>
                <a:gs pos="80000">
                  <a:srgbClr val="7B7B7B"/>
                </a:gs>
                <a:gs pos="100000">
                  <a:srgbClr val="7C7C7C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2"/>
            <p:cNvSpPr txBox="1"/>
            <p:nvPr/>
          </p:nvSpPr>
          <p:spPr>
            <a:xfrm>
              <a:off x="18714" y="3705371"/>
              <a:ext cx="5049835" cy="487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Н.Рогозинский </a:t>
              </a:r>
              <a:endPara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(с января и до конца 1918г. А.Мясников)</a:t>
              </a:r>
              <a:endPara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2"/>
            <p:cNvSpPr/>
            <p:nvPr/>
          </p:nvSpPr>
          <p:spPr>
            <a:xfrm>
              <a:off x="5542794" y="945062"/>
              <a:ext cx="5100060" cy="788137"/>
            </a:xfrm>
            <a:prstGeom prst="roundRect">
              <a:avLst>
                <a:gd fmla="val 10000" name="adj"/>
              </a:avLst>
            </a:prstGeom>
            <a:solidFill>
              <a:schemeClr val="accent2"/>
            </a:solidFill>
            <a:ln>
              <a:noFill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2"/>
            <p:cNvSpPr txBox="1"/>
            <p:nvPr/>
          </p:nvSpPr>
          <p:spPr>
            <a:xfrm>
              <a:off x="5565878" y="968146"/>
              <a:ext cx="5053892" cy="7419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ru-RU" sz="3000" u="none" cap="none" strike="noStrike">
                  <a:solidFill>
                    <a:srgbClr val="10DBF0"/>
                  </a:solidFill>
                  <a:latin typeface="Arial"/>
                  <a:ea typeface="Arial"/>
                  <a:cs typeface="Arial"/>
                  <a:sym typeface="Arial"/>
                </a:rPr>
                <a:t>Исполнительная власть</a:t>
              </a:r>
              <a:endParaRPr b="1" i="0" sz="3000" u="none" cap="none" strike="noStrike">
                <a:solidFill>
                  <a:srgbClr val="10DBF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2"/>
            <p:cNvSpPr/>
            <p:nvPr/>
          </p:nvSpPr>
          <p:spPr>
            <a:xfrm>
              <a:off x="5552741" y="1949133"/>
              <a:ext cx="5080167" cy="1522529"/>
            </a:xfrm>
            <a:prstGeom prst="roundRect">
              <a:avLst>
                <a:gd fmla="val 10000" name="adj"/>
              </a:avLst>
            </a:prstGeom>
            <a:solidFill>
              <a:schemeClr val="accent2"/>
            </a:solidFill>
            <a:ln>
              <a:noFill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2"/>
            <p:cNvSpPr txBox="1"/>
            <p:nvPr/>
          </p:nvSpPr>
          <p:spPr>
            <a:xfrm>
              <a:off x="5597334" y="1993726"/>
              <a:ext cx="4990981" cy="1433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Совет Народных Комиссаров (СНК) Западной области и фронта</a:t>
              </a:r>
              <a:endPara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2"/>
            <p:cNvSpPr/>
            <p:nvPr/>
          </p:nvSpPr>
          <p:spPr>
            <a:xfrm>
              <a:off x="5532013" y="3690205"/>
              <a:ext cx="5080167" cy="517812"/>
            </a:xfrm>
            <a:prstGeom prst="roundRect">
              <a:avLst>
                <a:gd fmla="val 10000" name="adj"/>
              </a:avLst>
            </a:prstGeom>
            <a:solidFill>
              <a:schemeClr val="accent2"/>
            </a:solidFill>
            <a:ln>
              <a:noFill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2"/>
            <p:cNvSpPr txBox="1"/>
            <p:nvPr/>
          </p:nvSpPr>
          <p:spPr>
            <a:xfrm>
              <a:off x="5547179" y="3705371"/>
              <a:ext cx="5049835" cy="487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К.Ландер</a:t>
              </a:r>
              <a:endPara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/>
          <p:nvPr/>
        </p:nvSpPr>
        <p:spPr>
          <a:xfrm>
            <a:off x="1524000" y="1"/>
            <a:ext cx="908973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Особенности установления Советской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власти</a:t>
            </a:r>
            <a:endParaRPr b="1" i="0" sz="3600" u="none" cap="none" strike="noStrike">
              <a:solidFill>
                <a:srgbClr val="FF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3"/>
          <p:cNvSpPr txBox="1"/>
          <p:nvPr/>
        </p:nvSpPr>
        <p:spPr>
          <a:xfrm>
            <a:off x="344230" y="1556792"/>
            <a:ext cx="11449272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Noto Sans"/>
              <a:buChar char="▪"/>
            </a:pPr>
            <a:r>
              <a:rPr b="1" i="0" lang="ru-RU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ru-RU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Устанавливается только на неоккупированной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ru-RU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территории;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Noto Sans"/>
              <a:buChar char="▪"/>
            </a:pPr>
            <a:r>
              <a:rPr b="1" i="0" lang="ru-RU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Большую роль сыграли солдаты Западного фронта;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Noto Sans"/>
              <a:buChar char="▪"/>
            </a:pPr>
            <a:r>
              <a:rPr b="1" i="0" lang="ru-RU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Трудности были связаны с нахождением в Беларуси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ru-RU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ставки Верховного главнокомандующего;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Noto Sans"/>
              <a:buChar char="▪"/>
            </a:pPr>
            <a:r>
              <a:rPr b="1" i="0" lang="ru-RU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Борьба за власть между большевиками и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ru-RU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белорусскими национальными организациями;</a:t>
            </a:r>
            <a:endParaRPr b="1" i="0" sz="3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/>
          <p:nvPr/>
        </p:nvSpPr>
        <p:spPr>
          <a:xfrm>
            <a:off x="263352" y="404664"/>
            <a:ext cx="11593288" cy="5816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ru-RU" sz="3200" u="none" cap="none" strike="noStrike">
                <a:solidFill>
                  <a:srgbClr val="EC62CE"/>
                </a:solidFill>
                <a:latin typeface="Arial"/>
                <a:ea typeface="Arial"/>
                <a:cs typeface="Arial"/>
                <a:sym typeface="Arial"/>
              </a:rPr>
              <a:t>Преобразования советской власти</a:t>
            </a:r>
            <a:endParaRPr b="1" i="0" sz="3200" u="none" cap="none" strike="noStrike">
              <a:solidFill>
                <a:srgbClr val="EC62C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</a:pPr>
            <a:r>
              <a:rPr b="1" i="0" lang="ru-RU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ru-RU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Национализируются промышленность, банки;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b="1" i="0" lang="ru-RU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Рабочий контроль над производством и распределением;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b="1" i="0" lang="ru-RU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8-часовой рабочий день, гарантированная з/п, страхование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b="1" i="0" lang="ru-RU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рабочих, бесплатное медицинское обслуживание;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b="1" i="0" lang="ru-RU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Земельная реформа-конфискация помещичьих  земель.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b="1" i="0" lang="ru-RU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Увеличение крестьянских земельных наделов, создание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b="1" i="0" lang="ru-RU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совхозов, коммун;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b="1" i="0" lang="ru-RU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Вводилось бесплатное образование, расширялась сеть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b="1" i="0" lang="ru-RU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школьных учреждений;</a:t>
            </a:r>
            <a:endParaRPr b="1" i="0" sz="2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b="1" i="0" lang="ru-RU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Начинается ликвидация безграмотности среди взрослого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b="1" i="0" lang="ru-RU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населения;</a:t>
            </a:r>
            <a:endParaRPr b="1" i="0" sz="2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/>
          <p:nvPr/>
        </p:nvSpPr>
        <p:spPr>
          <a:xfrm>
            <a:off x="222475" y="261150"/>
            <a:ext cx="11665500" cy="49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Первые преобразования в социально-экономической жизни происходили в условиях политики «военного коммунизма».</a:t>
            </a:r>
            <a:endParaRPr b="1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черты политики “военного коммунизма”:</a:t>
            </a:r>
            <a:endParaRPr b="1" i="0" sz="24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продразвёрстка - крестьяне были обязаны сдавать государству все излишки продукции, в первую очередь зерна, для обеспечения</a:t>
            </a:r>
            <a:endParaRPr b="1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Красной Армии и населения городов;</a:t>
            </a:r>
            <a:endParaRPr b="1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сворачивание товарно-денежных отношений и запрет частной </a:t>
            </a:r>
            <a:endParaRPr b="1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торговли;</a:t>
            </a:r>
            <a:endParaRPr b="1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установление карточной системы;</a:t>
            </a:r>
            <a:endParaRPr b="1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вводились всеобщая трудовая повинность;</a:t>
            </a:r>
            <a:endParaRPr b="1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уравнительный принцип оплаты труда;</a:t>
            </a:r>
            <a:endParaRPr b="1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бесплатность коммунальных услуг;</a:t>
            </a:r>
            <a:endParaRPr b="1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2" name="Google Shape;18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1450" y="814600"/>
            <a:ext cx="2940649" cy="374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5"/>
          <p:cNvSpPr txBox="1"/>
          <p:nvPr/>
        </p:nvSpPr>
        <p:spPr>
          <a:xfrm>
            <a:off x="229500" y="5174925"/>
            <a:ext cx="117330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ru-RU" sz="23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Таким образом, Октябрьская революция 1917 г. положила начало новому — советскому — этапу переустройства белорусского общества. </a:t>
            </a:r>
            <a:endParaRPr b="1" i="0" sz="23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ru-RU" sz="23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Его задачи были связаны с обеспечением условий для перехода от традиционного (аграрно-ремесленного) к индустриальному обществу.</a:t>
            </a:r>
            <a:endParaRPr b="1" i="0" sz="23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6700"/>
            <a:ext cx="12192000" cy="6858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/>
          <p:nvPr/>
        </p:nvSpPr>
        <p:spPr>
          <a:xfrm>
            <a:off x="263352" y="914296"/>
            <a:ext cx="8208912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Осенью 1917 г. </a:t>
            </a: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значительно ухудшилось социально-экономическое положение страны: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снизился жизненный уровень населения;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Временное правительство постепенно теряло контроль за развитием событий;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этих условиях большевики разработали план захвата власти вооруженным путем.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25 октября 1917 г</a:t>
            </a: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рабочие и по-большевистски настроенные солдаты под руководством 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ЦК РСДРП(б) свергли Временное правительство, и власть перешла в руки Советов рабочих и солдатских депутатов.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5"/>
          <p:cNvPicPr preferRelativeResize="0"/>
          <p:nvPr/>
        </p:nvPicPr>
        <p:blipFill rotWithShape="1">
          <a:blip r:embed="rId3">
            <a:alphaModFix/>
          </a:blip>
          <a:srcRect b="53340" l="60569" r="0" t="0"/>
          <a:stretch/>
        </p:blipFill>
        <p:spPr>
          <a:xfrm>
            <a:off x="8616280" y="260648"/>
            <a:ext cx="3267141" cy="2902578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lt2"/>
            </a:outerShdw>
          </a:effectLst>
        </p:spPr>
      </p:pic>
      <p:pic>
        <p:nvPicPr>
          <p:cNvPr id="96" name="Google Shape;96;p15"/>
          <p:cNvPicPr preferRelativeResize="0"/>
          <p:nvPr/>
        </p:nvPicPr>
        <p:blipFill rotWithShape="1">
          <a:blip r:embed="rId4">
            <a:alphaModFix/>
          </a:blip>
          <a:srcRect b="14244" l="11257" r="27141" t="11236"/>
          <a:stretch/>
        </p:blipFill>
        <p:spPr>
          <a:xfrm>
            <a:off x="8113603" y="3559012"/>
            <a:ext cx="3637366" cy="3009769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lt2"/>
            </a:outerShdw>
          </a:effectLst>
        </p:spPr>
      </p:pic>
      <p:pic>
        <p:nvPicPr>
          <p:cNvPr id="97" name="Google Shape;97;p15"/>
          <p:cNvPicPr preferRelativeResize="0"/>
          <p:nvPr/>
        </p:nvPicPr>
        <p:blipFill rotWithShape="1">
          <a:blip r:embed="rId5">
            <a:alphaModFix/>
          </a:blip>
          <a:srcRect b="0" l="66548" r="0" t="0"/>
          <a:stretch/>
        </p:blipFill>
        <p:spPr>
          <a:xfrm>
            <a:off x="8113600" y="0"/>
            <a:ext cx="4078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/>
          <p:nvPr/>
        </p:nvSpPr>
        <p:spPr>
          <a:xfrm>
            <a:off x="335360" y="142852"/>
            <a:ext cx="1169580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ru-RU" sz="4000" u="none" cap="none" strike="noStrike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Установление Советской власти в Беларуси</a:t>
            </a:r>
            <a:endParaRPr b="1" i="0" sz="4000" u="none" cap="none" strike="noStrike">
              <a:solidFill>
                <a:srgbClr val="FF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263352" y="875554"/>
            <a:ext cx="9577064" cy="5693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25 октября 1917г</a:t>
            </a:r>
            <a:r>
              <a:rPr b="1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.- исполком минского Совета получил извещение по радио о победе вооружённого восстания в Петрограде.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Минский Совет рабочих и солдатских Депутатов берёт  власть в свои руки;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тот же день из политзаключённых создаётся </a:t>
            </a:r>
            <a:r>
              <a:rPr b="1" i="0" lang="ru-RU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Первый Революционный полк имени Минского Совета;      </a:t>
            </a:r>
            <a:endParaRPr b="1" i="0" sz="2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 инициативе большевиков при Минском Совете был создан</a:t>
            </a:r>
            <a:r>
              <a:rPr b="1" i="0" lang="ru-RU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Военно- революционный комитет (ВРК) Западной области и фронта  во главе с </a:t>
            </a:r>
            <a:r>
              <a:rPr b="1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Карлом Ландером.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5475" y="2256463"/>
            <a:ext cx="2190750" cy="277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 txBox="1"/>
          <p:nvPr/>
        </p:nvSpPr>
        <p:spPr>
          <a:xfrm>
            <a:off x="9832114" y="5085184"/>
            <a:ext cx="214411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Карл Ландер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/>
        </p:nvSpPr>
        <p:spPr>
          <a:xfrm>
            <a:off x="335360" y="357166"/>
            <a:ext cx="11521279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2(15) ноября 1917г</a:t>
            </a: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.- власть переходит в руки ВРК Западной области и фронта под руководством К.И.Ландера (предс.), В.Г.Кнорина и А.Ф.Мясникова;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Конец октября- начало ноября 1917г.- </a:t>
            </a: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Советская власть побеждает в Витебске, Гомеле, Орше и других городах;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25 октября- 20 ноября (7 ноября- 3 декабря)- </a:t>
            </a: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происходит переход власти к Советам в армиях Западного фронта.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Мясникян" id="121" name="Google Shape;12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4644" y="3293911"/>
            <a:ext cx="1699668" cy="236733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/>
          <p:nvPr/>
        </p:nvSpPr>
        <p:spPr>
          <a:xfrm>
            <a:off x="551384" y="5401783"/>
            <a:ext cx="12404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К.Ландэр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7320392" y="5817606"/>
            <a:ext cx="15490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А.Мясников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" name="Google Shape;124;p19"/>
          <p:cNvGrpSpPr/>
          <p:nvPr/>
        </p:nvGrpSpPr>
        <p:grpSpPr>
          <a:xfrm>
            <a:off x="-5199" y="3247632"/>
            <a:ext cx="2143140" cy="2754640"/>
            <a:chOff x="3923" y="715"/>
            <a:chExt cx="1740" cy="2171"/>
          </a:xfrm>
        </p:grpSpPr>
        <p:sp>
          <p:nvSpPr>
            <p:cNvPr id="125" name="Google Shape;125;p19"/>
            <p:cNvSpPr/>
            <p:nvPr/>
          </p:nvSpPr>
          <p:spPr>
            <a:xfrm>
              <a:off x="3923" y="2659"/>
              <a:ext cx="1633" cy="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342900" lvl="0" marL="342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descr="Ландар" id="126" name="Google Shape;126;p19"/>
            <p:cNvPicPr preferRelativeResize="0"/>
            <p:nvPr/>
          </p:nvPicPr>
          <p:blipFill rotWithShape="1">
            <a:blip r:embed="rId4">
              <a:alphaModFix/>
            </a:blip>
            <a:srcRect b="0" l="5573" r="2754" t="0"/>
            <a:stretch/>
          </p:blipFill>
          <p:spPr>
            <a:xfrm>
              <a:off x="4234" y="715"/>
              <a:ext cx="1429" cy="168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7" name="Google Shape;127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80376" y="3293912"/>
            <a:ext cx="1656184" cy="242033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/>
          <p:nvPr/>
        </p:nvSpPr>
        <p:spPr>
          <a:xfrm>
            <a:off x="9719204" y="5771115"/>
            <a:ext cx="12602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В.Кнорин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19"/>
          <p:cNvPicPr preferRelativeResize="0"/>
          <p:nvPr/>
        </p:nvPicPr>
        <p:blipFill rotWithShape="1">
          <a:blip r:embed="rId6">
            <a:alphaModFix/>
          </a:blip>
          <a:srcRect b="0" l="18733" r="41047" t="44595"/>
          <a:stretch/>
        </p:blipFill>
        <p:spPr>
          <a:xfrm>
            <a:off x="2273350" y="3141825"/>
            <a:ext cx="4795888" cy="371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303150" y="2461649"/>
            <a:ext cx="11585700" cy="3970800"/>
          </a:xfrm>
          <a:prstGeom prst="rect">
            <a:avLst/>
          </a:prstGeom>
          <a:solidFill>
            <a:srgbClr val="999999">
              <a:alpha val="14509"/>
            </a:srgbClr>
          </a:solidFill>
          <a:ln>
            <a:noFill/>
          </a:ln>
          <a:effectLst>
            <a:outerShdw rotWithShape="0" algn="ctr" dir="2700000" dist="53882">
              <a:schemeClr val="dk1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180975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mbria"/>
              <a:buNone/>
            </a:pPr>
            <a:r>
              <a:rPr b="1" lang="ru-RU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Позже, чем в других городах Беларуси,  победила советская власть </a:t>
            </a:r>
            <a:r>
              <a:rPr b="1" lang="ru-RU" sz="2400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в  </a:t>
            </a:r>
            <a:endParaRPr b="1" sz="2400">
              <a:solidFill>
                <a:srgbClr val="FFFF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180975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mbria"/>
              <a:buNone/>
            </a:pPr>
            <a:r>
              <a:rPr b="1" lang="ru-RU" sz="2400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Могилёве. </a:t>
            </a:r>
            <a:r>
              <a:rPr b="1" lang="ru-RU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Там располагалась </a:t>
            </a:r>
            <a:r>
              <a:rPr b="1" lang="ru-RU" sz="2400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Ставка Верховного Главнокомандующего.</a:t>
            </a:r>
            <a:endParaRPr/>
          </a:p>
          <a:p>
            <a:pPr indent="180975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Cambria"/>
              <a:buNone/>
            </a:pPr>
            <a:r>
              <a:rPr b="1" lang="ru-RU" sz="2400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18 ноября </a:t>
            </a:r>
            <a:r>
              <a:rPr b="1" lang="ru-RU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 Могилёве начала действовать советская власть и был создан  </a:t>
            </a:r>
            <a:endParaRPr/>
          </a:p>
          <a:p>
            <a:pPr indent="180975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mbria"/>
              <a:buNone/>
            </a:pPr>
            <a:r>
              <a:rPr b="1" lang="ru-RU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ВРК, который взял под контроль Ставку. </a:t>
            </a:r>
            <a:endParaRPr/>
          </a:p>
          <a:p>
            <a:pPr indent="180975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mbria"/>
              <a:buNone/>
            </a:pPr>
            <a:r>
              <a:rPr b="1" lang="ru-RU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 Могилёв были направлены солдаты из Петрограда и моряки   </a:t>
            </a:r>
            <a:endParaRPr/>
          </a:p>
          <a:p>
            <a:pPr indent="180975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mbria"/>
              <a:buNone/>
            </a:pPr>
            <a:r>
              <a:rPr b="1" lang="ru-RU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Балтийского флота. </a:t>
            </a:r>
            <a:endParaRPr/>
          </a:p>
          <a:p>
            <a:pPr indent="180975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mbria"/>
              <a:buNone/>
            </a:pPr>
            <a:r>
              <a:rPr b="1" lang="ru-RU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Им помогал отряд </a:t>
            </a:r>
            <a:r>
              <a:rPr b="1" lang="ru-RU" sz="2400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Р.Берзина,</a:t>
            </a:r>
            <a:r>
              <a:rPr b="1" lang="ru-RU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сформированный из солдат 1-го полка им.  </a:t>
            </a:r>
            <a:endParaRPr/>
          </a:p>
          <a:p>
            <a:pPr indent="180975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mbria"/>
              <a:buNone/>
            </a:pPr>
            <a:r>
              <a:rPr b="1" lang="ru-RU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Минского Совета. </a:t>
            </a:r>
            <a:endParaRPr/>
          </a:p>
          <a:p>
            <a:pPr indent="180975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mbria"/>
              <a:buNone/>
            </a:pPr>
            <a:r>
              <a:rPr b="1" lang="ru-RU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По решению Советского правительства </a:t>
            </a:r>
            <a:r>
              <a:rPr b="1" lang="ru-RU" sz="2400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20 ноября 1917 г. </a:t>
            </a:r>
            <a:r>
              <a:rPr b="1" lang="ru-RU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она была  </a:t>
            </a:r>
            <a:endParaRPr/>
          </a:p>
          <a:p>
            <a:pPr indent="180975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mbria"/>
              <a:buNone/>
            </a:pPr>
            <a:r>
              <a:rPr b="1" lang="ru-RU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ликвидирована. </a:t>
            </a:r>
            <a:endParaRPr/>
          </a:p>
          <a:p>
            <a:pPr indent="180975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mbria"/>
              <a:buNone/>
            </a:pPr>
            <a:r>
              <a:rPr b="1" lang="ru-RU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Новым главнокомандующим  был назначен </a:t>
            </a:r>
            <a:r>
              <a:rPr b="1" lang="ru-RU" sz="2400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Н.Крыленко.  </a:t>
            </a:r>
            <a:endParaRPr sz="1800">
              <a:solidFill>
                <a:srgbClr val="56565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35" name="Google Shape;13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352" y="188640"/>
            <a:ext cx="2016224" cy="1975900"/>
          </a:xfrm>
          <a:prstGeom prst="rect">
            <a:avLst/>
          </a:prstGeom>
          <a:noFill/>
          <a:ln cap="flat" cmpd="sng" w="38100">
            <a:solidFill>
              <a:srgbClr val="606060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  <p:sp>
        <p:nvSpPr>
          <p:cNvPr id="136" name="Google Shape;136;p20"/>
          <p:cNvSpPr txBox="1"/>
          <p:nvPr/>
        </p:nvSpPr>
        <p:spPr>
          <a:xfrm>
            <a:off x="2423592" y="253183"/>
            <a:ext cx="1399614" cy="338554"/>
          </a:xfrm>
          <a:prstGeom prst="rect">
            <a:avLst/>
          </a:prstGeom>
          <a:solidFill>
            <a:schemeClr val="dk1">
              <a:alpha val="14509"/>
            </a:schemeClr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Н.Крыленко</a:t>
            </a:r>
            <a:endParaRPr b="1" i="0" sz="16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37" name="Google Shape;13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16480" y="223901"/>
            <a:ext cx="1504651" cy="1995558"/>
          </a:xfrm>
          <a:prstGeom prst="rect">
            <a:avLst/>
          </a:prstGeom>
          <a:noFill/>
          <a:ln cap="flat" cmpd="sng" w="38100">
            <a:solidFill>
              <a:srgbClr val="606060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  <p:sp>
        <p:nvSpPr>
          <p:cNvPr id="138" name="Google Shape;138;p20"/>
          <p:cNvSpPr txBox="1"/>
          <p:nvPr/>
        </p:nvSpPr>
        <p:spPr>
          <a:xfrm>
            <a:off x="9264352" y="253183"/>
            <a:ext cx="1047787" cy="338554"/>
          </a:xfrm>
          <a:prstGeom prst="rect">
            <a:avLst/>
          </a:prstGeom>
          <a:solidFill>
            <a:schemeClr val="dk1">
              <a:alpha val="14509"/>
            </a:schemeClr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Р.Берзин</a:t>
            </a:r>
            <a:endParaRPr b="1" i="0" sz="16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1"/>
          <p:cNvPicPr preferRelativeResize="0"/>
          <p:nvPr/>
        </p:nvPicPr>
        <p:blipFill rotWithShape="1">
          <a:blip r:embed="rId3">
            <a:alphaModFix/>
          </a:blip>
          <a:srcRect b="15586" l="5135" r="53276" t="63110"/>
          <a:stretch/>
        </p:blipFill>
        <p:spPr>
          <a:xfrm>
            <a:off x="1703512" y="3140968"/>
            <a:ext cx="8944374" cy="342548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1"/>
          <p:cNvSpPr/>
          <p:nvPr/>
        </p:nvSpPr>
        <p:spPr>
          <a:xfrm>
            <a:off x="191344" y="188641"/>
            <a:ext cx="11737304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С 18 по 25 ноября </a:t>
            </a: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большевики провели в Минске сразу три съезда: 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областной съезд Советов рабочих и солдатских депутатов </a:t>
            </a:r>
            <a:r>
              <a:rPr b="1" i="0" lang="ru-RU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(19-21 ноября)</a:t>
            </a: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областной съезд крестьянских депутатов </a:t>
            </a:r>
            <a:r>
              <a:rPr b="1" i="0" lang="ru-RU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(18-20 ноября), </a:t>
            </a: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съезд армий Западного фронта </a:t>
            </a:r>
            <a:r>
              <a:rPr b="1" i="0" lang="ru-RU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(20—25 ноября)</a:t>
            </a:r>
            <a:r>
              <a:rPr b="0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Все они создали единый исполнительный комитет Советов рабочих, солдатских и крестьянских депутатов.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rick Wall">
  <a:themeElements>
    <a:clrScheme name="Тема Offic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