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24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4836" y="2835309"/>
            <a:ext cx="8144134" cy="1373070"/>
          </a:xfrm>
        </p:spPr>
        <p:txBody>
          <a:bodyPr/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Зарождение капитализма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796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и биржи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721" y="2278816"/>
            <a:ext cx="3993279" cy="17271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БАНК:</a:t>
            </a:r>
          </a:p>
          <a:p>
            <a:pPr marL="0" indent="0"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капитала и дальнейшая выдача средств под проценты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300903" y="2278815"/>
            <a:ext cx="4991211" cy="1727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БИРЖА: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централизованные торгово-денежные операции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233715" y="5326743"/>
            <a:ext cx="1364342" cy="769257"/>
            <a:chOff x="943429" y="5399314"/>
            <a:chExt cx="1364342" cy="769257"/>
          </a:xfrm>
        </p:grpSpPr>
        <p:sp>
          <p:nvSpPr>
            <p:cNvPr id="5" name="Блок-схема: перфолента 4"/>
            <p:cNvSpPr/>
            <p:nvPr/>
          </p:nvSpPr>
          <p:spPr>
            <a:xfrm>
              <a:off x="943429" y="5399314"/>
              <a:ext cx="1364342" cy="769257"/>
            </a:xfrm>
            <a:prstGeom prst="flowChartPunchedTap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415142" y="5573484"/>
              <a:ext cx="420915" cy="42091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7"/>
          <p:cNvGrpSpPr/>
          <p:nvPr/>
        </p:nvGrpSpPr>
        <p:grpSpPr>
          <a:xfrm rot="20535939">
            <a:off x="1233713" y="5137229"/>
            <a:ext cx="1364342" cy="769257"/>
            <a:chOff x="943429" y="5399314"/>
            <a:chExt cx="1364342" cy="769257"/>
          </a:xfrm>
        </p:grpSpPr>
        <p:sp>
          <p:nvSpPr>
            <p:cNvPr id="9" name="Блок-схема: перфолента 8"/>
            <p:cNvSpPr/>
            <p:nvPr/>
          </p:nvSpPr>
          <p:spPr>
            <a:xfrm>
              <a:off x="943429" y="5399314"/>
              <a:ext cx="1364342" cy="769257"/>
            </a:xfrm>
            <a:prstGeom prst="flowChartPunchedTap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15142" y="5573484"/>
              <a:ext cx="420915" cy="42091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Группа 10"/>
          <p:cNvGrpSpPr/>
          <p:nvPr/>
        </p:nvGrpSpPr>
        <p:grpSpPr>
          <a:xfrm rot="19265673">
            <a:off x="1097138" y="4983630"/>
            <a:ext cx="1364342" cy="769257"/>
            <a:chOff x="943429" y="5399314"/>
            <a:chExt cx="1364342" cy="769257"/>
          </a:xfrm>
        </p:grpSpPr>
        <p:sp>
          <p:nvSpPr>
            <p:cNvPr id="12" name="Блок-схема: перфолента 11"/>
            <p:cNvSpPr/>
            <p:nvPr/>
          </p:nvSpPr>
          <p:spPr>
            <a:xfrm>
              <a:off x="943429" y="5399314"/>
              <a:ext cx="1364342" cy="769257"/>
            </a:xfrm>
            <a:prstGeom prst="flowChartPunchedTap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415142" y="5573484"/>
              <a:ext cx="420915" cy="42091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4" name="Прямая со стрелкой 13"/>
          <p:cNvCxnSpPr/>
          <p:nvPr/>
        </p:nvCxnSpPr>
        <p:spPr>
          <a:xfrm flipV="1">
            <a:off x="2824875" y="4980381"/>
            <a:ext cx="624113" cy="2015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2858815" y="5500913"/>
            <a:ext cx="613790" cy="75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847616" y="5827484"/>
            <a:ext cx="613790" cy="1875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бъект 2"/>
          <p:cNvSpPr txBox="1">
            <a:spLocks/>
          </p:cNvSpPr>
          <p:nvPr/>
        </p:nvSpPr>
        <p:spPr>
          <a:xfrm>
            <a:off x="3472605" y="4717216"/>
            <a:ext cx="472214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%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rtege" panose="02000503000000000000" pitchFamily="2" charset="-52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3478641" y="5311739"/>
            <a:ext cx="472214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%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rtege" panose="02000503000000000000" pitchFamily="2" charset="-52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3472605" y="5921266"/>
            <a:ext cx="472214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%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rtege" panose="02000503000000000000" pitchFamily="2" charset="-52"/>
            </a:endParaRPr>
          </a:p>
        </p:txBody>
      </p:sp>
      <p:sp>
        <p:nvSpPr>
          <p:cNvPr id="26" name="Блок-схема: несколько документов 25"/>
          <p:cNvSpPr/>
          <p:nvPr/>
        </p:nvSpPr>
        <p:spPr>
          <a:xfrm>
            <a:off x="6750177" y="4738159"/>
            <a:ext cx="972457" cy="783697"/>
          </a:xfrm>
          <a:prstGeom prst="flowChartMultidocumen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несколько документов 26"/>
          <p:cNvSpPr/>
          <p:nvPr/>
        </p:nvSpPr>
        <p:spPr>
          <a:xfrm>
            <a:off x="9148288" y="4689286"/>
            <a:ext cx="972457" cy="783697"/>
          </a:xfrm>
          <a:prstGeom prst="flowChartMultidocumen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несколько документов 27"/>
          <p:cNvSpPr/>
          <p:nvPr/>
        </p:nvSpPr>
        <p:spPr>
          <a:xfrm>
            <a:off x="6750176" y="5761048"/>
            <a:ext cx="972457" cy="783697"/>
          </a:xfrm>
          <a:prstGeom prst="flowChartMultidocumen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8" name="Группа 37"/>
          <p:cNvGrpSpPr/>
          <p:nvPr/>
        </p:nvGrpSpPr>
        <p:grpSpPr>
          <a:xfrm>
            <a:off x="9148288" y="5500913"/>
            <a:ext cx="1068777" cy="1080325"/>
            <a:chOff x="4255746" y="4441532"/>
            <a:chExt cx="1068777" cy="1080325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4297597" y="4947715"/>
              <a:ext cx="1026926" cy="574142"/>
              <a:chOff x="943429" y="5399314"/>
              <a:chExt cx="1364342" cy="769257"/>
            </a:xfrm>
          </p:grpSpPr>
          <p:sp>
            <p:nvSpPr>
              <p:cNvPr id="30" name="Блок-схема: перфолента 29"/>
              <p:cNvSpPr/>
              <p:nvPr/>
            </p:nvSpPr>
            <p:spPr>
              <a:xfrm>
                <a:off x="943429" y="5399314"/>
                <a:ext cx="1364342" cy="769257"/>
              </a:xfrm>
              <a:prstGeom prst="flowChartPunchedTap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Овал 30"/>
              <p:cNvSpPr/>
              <p:nvPr/>
            </p:nvSpPr>
            <p:spPr>
              <a:xfrm>
                <a:off x="1415142" y="5573484"/>
                <a:ext cx="420915" cy="4209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32" name="Группа 31"/>
            <p:cNvGrpSpPr/>
            <p:nvPr/>
          </p:nvGrpSpPr>
          <p:grpSpPr>
            <a:xfrm rot="19972666">
              <a:off x="4255746" y="4751626"/>
              <a:ext cx="1026926" cy="574142"/>
              <a:chOff x="943429" y="5399314"/>
              <a:chExt cx="1364342" cy="769257"/>
            </a:xfrm>
          </p:grpSpPr>
          <p:sp>
            <p:nvSpPr>
              <p:cNvPr id="33" name="Блок-схема: перфолента 32"/>
              <p:cNvSpPr/>
              <p:nvPr/>
            </p:nvSpPr>
            <p:spPr>
              <a:xfrm>
                <a:off x="943429" y="5399314"/>
                <a:ext cx="1364342" cy="769257"/>
              </a:xfrm>
              <a:prstGeom prst="flowChartPunchedTap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Овал 33"/>
              <p:cNvSpPr/>
              <p:nvPr/>
            </p:nvSpPr>
            <p:spPr>
              <a:xfrm>
                <a:off x="1415142" y="5573484"/>
                <a:ext cx="420915" cy="4209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35" name="Группа 34"/>
            <p:cNvGrpSpPr/>
            <p:nvPr/>
          </p:nvGrpSpPr>
          <p:grpSpPr>
            <a:xfrm rot="18882713">
              <a:off x="4131093" y="4667924"/>
              <a:ext cx="1026926" cy="574142"/>
              <a:chOff x="943429" y="5399314"/>
              <a:chExt cx="1364342" cy="769257"/>
            </a:xfrm>
          </p:grpSpPr>
          <p:sp>
            <p:nvSpPr>
              <p:cNvPr id="36" name="Блок-схема: перфолента 35"/>
              <p:cNvSpPr/>
              <p:nvPr/>
            </p:nvSpPr>
            <p:spPr>
              <a:xfrm>
                <a:off x="943429" y="5399314"/>
                <a:ext cx="1364342" cy="769257"/>
              </a:xfrm>
              <a:prstGeom prst="flowChartPunchedTap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1415142" y="5573484"/>
                <a:ext cx="420915" cy="4209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cxnSp>
        <p:nvCxnSpPr>
          <p:cNvPr id="39" name="Прямая со стрелкой 38"/>
          <p:cNvCxnSpPr/>
          <p:nvPr/>
        </p:nvCxnSpPr>
        <p:spPr>
          <a:xfrm flipV="1">
            <a:off x="8219856" y="5021979"/>
            <a:ext cx="673395" cy="75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 flipV="1">
            <a:off x="7977671" y="5116627"/>
            <a:ext cx="673395" cy="75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8233281" y="6001351"/>
            <a:ext cx="673395" cy="75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 flipV="1">
            <a:off x="7991096" y="6095999"/>
            <a:ext cx="673395" cy="75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71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Торговая революция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902930"/>
            <a:ext cx="10423108" cy="2583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создания и расширения единого торгового рынка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Время создания –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век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международной торговли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крупного капитала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11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 цен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902930"/>
            <a:ext cx="10423108" cy="2583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золотых и серебряных приисков в Америке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Поток драгоценных металлов в Европу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 цен на товары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Падение реальной стоимости денег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850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процессы капитализма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902930"/>
            <a:ext cx="10423108" cy="2583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Первичное накопление капитала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Расслоение общества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Протекционизм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акционерных обществ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теории меркантилизма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06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Промышленный переворот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493027"/>
            <a:ext cx="10423108" cy="2583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Массовый переход от ручного труда к машинному (от мануфактурного производства к фабрично-заводскому)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переворота: конец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века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первого проявления: Великобритания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Время завершения: середина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начало ХХ веков (в отдельных странах позже)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Истоки капитализма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0423108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(марксистская теория): изменение способов производства – переход от ручного труда к машинному</a:t>
            </a:r>
          </a:p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создание новых орудий труда</a:t>
            </a:r>
          </a:p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Социально-философские: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 Реформации и Великих географических открытий</a:t>
            </a:r>
          </a:p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эпидемии и перекрытие торговых путей османами</a:t>
            </a:r>
          </a:p>
        </p:txBody>
      </p:sp>
    </p:spTree>
    <p:extLst>
      <p:ext uri="{BB962C8B-B14F-4D97-AF65-F5344CB8AC3E}">
        <p14:creationId xmlns:p14="http://schemas.microsoft.com/office/powerpoint/2010/main" val="68239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Мануфактурное производство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0423108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Предпосылки: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рост ремесла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производства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денежных средств (накопление капитала)</a:t>
            </a:r>
          </a:p>
          <a:p>
            <a:pPr lvl="1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Профилизация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ремесленного производства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спроса (развитие торгово-денежных отношений)</a:t>
            </a:r>
          </a:p>
        </p:txBody>
      </p:sp>
    </p:spTree>
    <p:extLst>
      <p:ext uri="{BB962C8B-B14F-4D97-AF65-F5344CB8AC3E}">
        <p14:creationId xmlns:p14="http://schemas.microsoft.com/office/powerpoint/2010/main" val="55464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Мануфактурное производство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337921" y="2670755"/>
            <a:ext cx="3224022" cy="6095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мануфактур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12299" y="4726401"/>
            <a:ext cx="3224022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Рассеянная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865841" y="4726401"/>
            <a:ext cx="3224022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Смешанная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8251833" y="4726400"/>
            <a:ext cx="3540773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Централизованная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624310" y="3294743"/>
            <a:ext cx="1612011" cy="12482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5834743" y="3379227"/>
            <a:ext cx="13590" cy="134717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561943" y="3280282"/>
            <a:ext cx="1612011" cy="12482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773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Рассеянная мануфактура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Старинные статуэтки из фарфора | Антикварный салон «Сказка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917" b="90750" l="5750" r="56583">
                        <a14:foregroundMark x1="29167" y1="24583" x2="30750" y2="39083"/>
                        <a14:foregroundMark x1="18667" y1="82250" x2="44500" y2="830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208" t="18143" r="51909" b="14930"/>
          <a:stretch/>
        </p:blipFill>
        <p:spPr bwMode="auto">
          <a:xfrm>
            <a:off x="1246377" y="2244384"/>
            <a:ext cx="1291771" cy="240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Объект 2"/>
          <p:cNvSpPr txBox="1">
            <a:spLocks/>
          </p:cNvSpPr>
          <p:nvPr/>
        </p:nvSpPr>
        <p:spPr>
          <a:xfrm>
            <a:off x="257555" y="4653756"/>
            <a:ext cx="3269416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Владеет капиталом и реализует продукцию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487251" y="2467463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9906851" y="3033521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922045" y="4370727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729709" y="4058705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382477" y="5570082"/>
            <a:ext cx="51358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находятся далеко </a:t>
            </a: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выполняют каждый свою операцию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08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Смешанная мануфактура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Старинные статуэтки из фарфора | Антикварный салон «Сказка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917" b="90750" l="5750" r="56583">
                        <a14:foregroundMark x1="29167" y1="24583" x2="30750" y2="39083"/>
                        <a14:foregroundMark x1="18667" y1="82250" x2="44500" y2="830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208" t="18143" r="51909" b="14930"/>
          <a:stretch/>
        </p:blipFill>
        <p:spPr bwMode="auto">
          <a:xfrm>
            <a:off x="1246377" y="2244384"/>
            <a:ext cx="1291771" cy="240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257555" y="4653756"/>
            <a:ext cx="3269416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Владеет капиталом и реализует продукцию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70279" y="2296727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771130" y="2995305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368337" y="2995305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771983" y="3693883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770279" y="4392461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728124" y="4392461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545943" y="3280228"/>
            <a:ext cx="164011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545943" y="4653756"/>
            <a:ext cx="2917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379879" y="5570082"/>
            <a:ext cx="714112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сочетают выполнение операций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в мастерской, так и в домашних условиях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21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Централизованная мануфактура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12434" y="5132654"/>
            <a:ext cx="712105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нанимаются,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в одном (нескольких) зданиях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выполняют свою работу за вознаграждение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Старинные статуэтки из фарфора | Антикварный салон «Сказка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917" b="90750" l="5750" r="56583">
                        <a14:foregroundMark x1="29167" y1="24583" x2="30750" y2="39083"/>
                        <a14:foregroundMark x1="18667" y1="82250" x2="44500" y2="830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208" t="18143" r="51909" b="14930"/>
          <a:stretch/>
        </p:blipFill>
        <p:spPr bwMode="auto">
          <a:xfrm>
            <a:off x="1848719" y="2244384"/>
            <a:ext cx="1291771" cy="240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257554" y="4653756"/>
            <a:ext cx="4474103" cy="609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</a:t>
            </a:r>
            <a:endParaRPr lang="ru-RU" sz="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Владеет капиталом и реализует продукцию, ПОСТОЯННО КОНТРОЛИРУЕТ ПРОЦЕСС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387137" y="2512295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387989" y="3200381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387137" y="3888467"/>
            <a:ext cx="566058" cy="5660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5631541" y="2787740"/>
            <a:ext cx="420914" cy="75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631541" y="3475826"/>
            <a:ext cx="420914" cy="75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631541" y="4160120"/>
            <a:ext cx="420914" cy="75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9028764" y="2921828"/>
            <a:ext cx="19431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$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 </a:t>
            </a: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$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rtege" panose="02000503000000000000" pitchFamily="2" charset="-52"/>
              </a:rPr>
              <a:t> $</a:t>
            </a:r>
            <a:endParaRPr lang="ru-RU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rtege" panose="02000503000000000000" pitchFamily="2" charset="-52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H="1" flipV="1">
            <a:off x="7257143" y="2795324"/>
            <a:ext cx="1669143" cy="6659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7287877" y="3493902"/>
            <a:ext cx="163840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7287877" y="3493902"/>
            <a:ext cx="1638409" cy="666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86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 rot="16200000">
            <a:off x="4688115" y="406401"/>
            <a:ext cx="1364343" cy="1248228"/>
          </a:xfrm>
          <a:prstGeom prst="homePlat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6444345" y="1376193"/>
            <a:ext cx="1059542" cy="6729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Блок-схема: несколько документов 4"/>
          <p:cNvSpPr/>
          <p:nvPr/>
        </p:nvSpPr>
        <p:spPr>
          <a:xfrm>
            <a:off x="7707085" y="2496457"/>
            <a:ext cx="1422400" cy="1045029"/>
          </a:xfrm>
          <a:prstGeom prst="flowChartMultidocumen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7094284" y="4145756"/>
            <a:ext cx="819205" cy="8181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508511" y="4554821"/>
            <a:ext cx="17235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510971" y="5108819"/>
            <a:ext cx="154491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 flipV="1">
            <a:off x="2615204" y="3809263"/>
            <a:ext cx="1407293" cy="12995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перфолента 13"/>
          <p:cNvSpPr/>
          <p:nvPr/>
        </p:nvSpPr>
        <p:spPr>
          <a:xfrm>
            <a:off x="1824003" y="2634342"/>
            <a:ext cx="1373936" cy="769257"/>
          </a:xfrm>
          <a:prstGeom prst="flowChartPunchedTap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2975166" y="1511670"/>
            <a:ext cx="1017732" cy="7511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055890" y="2262784"/>
            <a:ext cx="634932" cy="28460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2808598" y="5108819"/>
            <a:ext cx="1237715" cy="7909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бъект 2"/>
          <p:cNvSpPr txBox="1">
            <a:spLocks/>
          </p:cNvSpPr>
          <p:nvPr/>
        </p:nvSpPr>
        <p:spPr>
          <a:xfrm>
            <a:off x="5658721" y="159768"/>
            <a:ext cx="3224022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Мануфактура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8418285" y="3505336"/>
            <a:ext cx="3224022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382390" y="5498213"/>
            <a:ext cx="3224022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315964" y="2786542"/>
            <a:ext cx="1706683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Сырьё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4070405" y="1885598"/>
            <a:ext cx="1795025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1688998" y="3396069"/>
            <a:ext cx="1928929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сырья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593477" y="4889740"/>
            <a:ext cx="1928929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прибыль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1157708" y="5844281"/>
            <a:ext cx="1928929" cy="6095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производства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939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Мануфактурное производство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0423108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социальной структуры общества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рыночных отношений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единой торговой сети (единый рынок)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производства продукции</a:t>
            </a:r>
          </a:p>
          <a:p>
            <a:pPr lvl="1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 объёма производства</a:t>
            </a:r>
          </a:p>
        </p:txBody>
      </p:sp>
    </p:spTree>
    <p:extLst>
      <p:ext uri="{BB962C8B-B14F-4D97-AF65-F5344CB8AC3E}">
        <p14:creationId xmlns:p14="http://schemas.microsoft.com/office/powerpoint/2010/main" val="1590253533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59</TotalTime>
  <Words>304</Words>
  <Application>Microsoft Office PowerPoint</Application>
  <PresentationFormat>Широкоэкранный</PresentationFormat>
  <Paragraphs>82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Certege</vt:lpstr>
      <vt:lpstr>Times New Roman</vt:lpstr>
      <vt:lpstr>Trebuchet MS</vt:lpstr>
      <vt:lpstr>Берлин</vt:lpstr>
      <vt:lpstr>Зарождение капитализма</vt:lpstr>
      <vt:lpstr>Истоки капитализма</vt:lpstr>
      <vt:lpstr>Мануфактурное производство</vt:lpstr>
      <vt:lpstr>Мануфактурное производство</vt:lpstr>
      <vt:lpstr>Рассеянная мануфактура</vt:lpstr>
      <vt:lpstr>Смешанная мануфактура</vt:lpstr>
      <vt:lpstr>Централизованная мануфактура</vt:lpstr>
      <vt:lpstr>Презентация PowerPoint</vt:lpstr>
      <vt:lpstr>Мануфактурное производство</vt:lpstr>
      <vt:lpstr>Банки и биржи</vt:lpstr>
      <vt:lpstr>Торговая революция</vt:lpstr>
      <vt:lpstr>Революция цен</vt:lpstr>
      <vt:lpstr>Основные процессы капитализма</vt:lpstr>
      <vt:lpstr>Промышленный переворот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Зарождение капитализма</dc:title>
  <dc:creator>ПК</dc:creator>
  <cp:lastModifiedBy>Павел</cp:lastModifiedBy>
  <cp:revision>8</cp:revision>
  <dcterms:created xsi:type="dcterms:W3CDTF">2021-01-03T18:24:14Z</dcterms:created>
  <dcterms:modified xsi:type="dcterms:W3CDTF">2021-03-14T19:17:28Z</dcterms:modified>
</cp:coreProperties>
</file>